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61" r:id="rId2"/>
    <p:sldId id="262" r:id="rId3"/>
    <p:sldId id="263" r:id="rId4"/>
    <p:sldId id="264" r:id="rId5"/>
    <p:sldId id="266" r:id="rId6"/>
    <p:sldId id="268" r:id="rId7"/>
    <p:sldId id="269" r:id="rId8"/>
    <p:sldId id="265" r:id="rId9"/>
    <p:sldId id="25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FA5BA-C23C-46C4-ABAC-6BEA4599BB58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FB2D-730E-4919-A887-40F30E62D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1A9CDE-0017-4DC4-9E8B-1A16CA2F69F9}" type="slidenum">
              <a:rPr lang="en-US"/>
              <a:pPr/>
              <a:t>9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m=0.075 kg</a:t>
            </a:r>
          </a:p>
          <a:p>
            <a:r>
              <a:rPr lang="en-US"/>
              <a:t> F=65 N</a:t>
            </a:r>
          </a:p>
          <a:p>
            <a:r>
              <a:rPr lang="en-US"/>
              <a:t> s = 0.90 m</a:t>
            </a:r>
          </a:p>
          <a:p>
            <a:r>
              <a:rPr lang="en-US"/>
              <a:t> v</a:t>
            </a:r>
            <a:r>
              <a:rPr lang="en-US" baseline="-25000"/>
              <a:t>0</a:t>
            </a:r>
            <a:r>
              <a:rPr lang="en-US"/>
              <a:t> = 0 m/s</a:t>
            </a:r>
          </a:p>
          <a:p>
            <a:r>
              <a:rPr lang="en-US"/>
              <a:t> v</a:t>
            </a:r>
            <a:r>
              <a:rPr lang="en-US" baseline="-25000"/>
              <a:t>f</a:t>
            </a:r>
            <a:r>
              <a:rPr lang="en-US"/>
              <a:t> = ?</a:t>
            </a:r>
          </a:p>
          <a:p>
            <a:endParaRPr lang="en-US"/>
          </a:p>
          <a:p>
            <a:r>
              <a:rPr lang="en-US"/>
              <a:t>W = KE</a:t>
            </a:r>
            <a:r>
              <a:rPr lang="en-US" baseline="-25000"/>
              <a:t>f</a:t>
            </a:r>
            <a:r>
              <a:rPr lang="en-US"/>
              <a:t> – KE</a:t>
            </a:r>
            <a:r>
              <a:rPr lang="en-US" baseline="-25000"/>
              <a:t>i</a:t>
            </a:r>
          </a:p>
          <a:p>
            <a:r>
              <a:rPr lang="en-US"/>
              <a:t>(65 N)(0.90 m) = ½ (0.075 kg)v</a:t>
            </a:r>
            <a:r>
              <a:rPr lang="en-US" baseline="-25000"/>
              <a:t>f</a:t>
            </a:r>
            <a:r>
              <a:rPr lang="en-US" baseline="30000"/>
              <a:t>2</a:t>
            </a:r>
            <a:r>
              <a:rPr lang="en-US"/>
              <a:t> – ½ (0.075 kg)(0 m/s)</a:t>
            </a:r>
            <a:r>
              <a:rPr lang="en-US" baseline="30000"/>
              <a:t>2</a:t>
            </a:r>
            <a:endParaRPr lang="en-US"/>
          </a:p>
          <a:p>
            <a:r>
              <a:rPr lang="en-US"/>
              <a:t>58.50 J = (0.0375 kg) v</a:t>
            </a:r>
            <a:r>
              <a:rPr lang="en-US" baseline="-25000"/>
              <a:t>f</a:t>
            </a:r>
            <a:r>
              <a:rPr lang="en-US" baseline="30000"/>
              <a:t>2</a:t>
            </a:r>
            <a:r>
              <a:rPr lang="en-US"/>
              <a:t> – 0</a:t>
            </a:r>
          </a:p>
          <a:p>
            <a:r>
              <a:rPr lang="en-US"/>
              <a:t>1560 (m/s)</a:t>
            </a:r>
            <a:r>
              <a:rPr lang="en-US" baseline="30000"/>
              <a:t>2</a:t>
            </a:r>
            <a:r>
              <a:rPr lang="en-US"/>
              <a:t> = v</a:t>
            </a:r>
            <a:r>
              <a:rPr lang="en-US" baseline="-25000"/>
              <a:t>f</a:t>
            </a:r>
            <a:r>
              <a:rPr lang="en-US" baseline="30000"/>
              <a:t>2</a:t>
            </a:r>
            <a:endParaRPr lang="en-US"/>
          </a:p>
          <a:p>
            <a:r>
              <a:rPr lang="en-US"/>
              <a:t>39.5 m/s = v</a:t>
            </a:r>
            <a:r>
              <a:rPr lang="en-US" baseline="-25000"/>
              <a:t>f</a:t>
            </a:r>
            <a:endParaRPr lang="en-US" baseline="30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FC8ED9-22D6-4F38-B906-CAF7F4DEDF86}" type="slidenum">
              <a:rPr lang="en-US"/>
              <a:pPr/>
              <a:t>10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000"/>
              <a:t>Coasting Section</a:t>
            </a:r>
          </a:p>
          <a:p>
            <a:pPr>
              <a:lnSpc>
                <a:spcPct val="90000"/>
              </a:lnSpc>
            </a:pPr>
            <a:r>
              <a:rPr lang="en-US" sz="1000"/>
              <a:t>Rotate Axis positive x down hill</a:t>
            </a:r>
          </a:p>
          <a:p>
            <a:pPr>
              <a:lnSpc>
                <a:spcPct val="90000"/>
              </a:lnSpc>
            </a:pPr>
            <a:r>
              <a:rPr lang="en-US" sz="1000"/>
              <a:t>F</a:t>
            </a:r>
            <a:r>
              <a:rPr lang="en-US" sz="1000" baseline="-25000"/>
              <a:t>y</a:t>
            </a:r>
            <a:r>
              <a:rPr lang="en-US" sz="1000"/>
              <a:t>: -W sin 60 = -.8660mg; F</a:t>
            </a:r>
            <a:r>
              <a:rPr lang="en-US" sz="1000" baseline="-25000"/>
              <a:t>N</a:t>
            </a:r>
            <a:r>
              <a:rPr lang="en-US" sz="1000"/>
              <a:t> = .8660 mg</a:t>
            </a:r>
          </a:p>
          <a:p>
            <a:pPr>
              <a:lnSpc>
                <a:spcPct val="90000"/>
              </a:lnSpc>
            </a:pPr>
            <a:r>
              <a:rPr lang="en-US" sz="1000"/>
              <a:t>F</a:t>
            </a:r>
            <a:r>
              <a:rPr lang="en-US" sz="1000" baseline="-25000"/>
              <a:t>x</a:t>
            </a:r>
            <a:r>
              <a:rPr lang="en-US" sz="1000"/>
              <a:t>:  W cos 60 = mg cos 60 = .5mg; -f</a:t>
            </a:r>
            <a:r>
              <a:rPr lang="en-US" sz="1000" baseline="-25000"/>
              <a:t>k</a:t>
            </a:r>
            <a:r>
              <a:rPr lang="en-US" sz="1000"/>
              <a:t> = -</a:t>
            </a:r>
            <a:r>
              <a:rPr lang="en-US" sz="1000">
                <a:sym typeface="Symbol" pitchFamily="18" charset="2"/>
              </a:rPr>
              <a:t></a:t>
            </a:r>
            <a:r>
              <a:rPr lang="en-US" sz="1000"/>
              <a:t>F</a:t>
            </a:r>
            <a:r>
              <a:rPr lang="en-US" sz="1000" baseline="-25000"/>
              <a:t>N</a:t>
            </a:r>
            <a:r>
              <a:rPr lang="en-US" sz="1000"/>
              <a:t> = -.100(.8660 mg) = -.0866 mg</a:t>
            </a:r>
          </a:p>
          <a:p>
            <a:pPr>
              <a:lnSpc>
                <a:spcPct val="90000"/>
              </a:lnSpc>
            </a:pPr>
            <a:r>
              <a:rPr lang="en-US" sz="1000"/>
              <a:t>Sum of F</a:t>
            </a:r>
            <a:r>
              <a:rPr lang="en-US" sz="1000" baseline="-25000"/>
              <a:t>x</a:t>
            </a:r>
            <a:r>
              <a:rPr lang="en-US" sz="1000"/>
              <a:t> </a:t>
            </a:r>
            <a:r>
              <a:rPr lang="en-US" sz="1000">
                <a:sym typeface="Wingdings" pitchFamily="2" charset="2"/>
              </a:rPr>
              <a:t> .5 mg - .0866 mg = .4134 mg</a:t>
            </a:r>
          </a:p>
          <a:p>
            <a:pPr>
              <a:lnSpc>
                <a:spcPct val="90000"/>
              </a:lnSpc>
            </a:pPr>
            <a:r>
              <a:rPr lang="en-US" sz="1000">
                <a:sym typeface="Wingdings" pitchFamily="2" charset="2"/>
              </a:rPr>
              <a:t>W = Fs  W = .4134 mg (20 m) = 8.268m mg = (81.03 m</a:t>
            </a:r>
            <a:r>
              <a:rPr lang="en-US" sz="1000" baseline="30000">
                <a:sym typeface="Wingdings" pitchFamily="2" charset="2"/>
              </a:rPr>
              <a:t>2</a:t>
            </a:r>
            <a:r>
              <a:rPr lang="en-US" sz="1000">
                <a:sym typeface="Wingdings" pitchFamily="2" charset="2"/>
              </a:rPr>
              <a:t>/s</a:t>
            </a:r>
            <a:r>
              <a:rPr lang="en-US" sz="1000" baseline="30000">
                <a:sym typeface="Wingdings" pitchFamily="2" charset="2"/>
              </a:rPr>
              <a:t>2</a:t>
            </a:r>
            <a:r>
              <a:rPr lang="en-US" sz="1000">
                <a:sym typeface="Wingdings" pitchFamily="2" charset="2"/>
              </a:rPr>
              <a:t>) m</a:t>
            </a:r>
          </a:p>
          <a:p>
            <a:pPr>
              <a:lnSpc>
                <a:spcPct val="90000"/>
              </a:lnSpc>
            </a:pPr>
            <a:r>
              <a:rPr lang="en-US" sz="1000">
                <a:sym typeface="Wingdings" pitchFamily="2" charset="2"/>
              </a:rPr>
              <a:t>W = KE</a:t>
            </a:r>
            <a:r>
              <a:rPr lang="en-US" sz="1000" baseline="-25000">
                <a:sym typeface="Wingdings" pitchFamily="2" charset="2"/>
              </a:rPr>
              <a:t>f</a:t>
            </a:r>
            <a:r>
              <a:rPr lang="en-US" sz="1000">
                <a:sym typeface="Wingdings" pitchFamily="2" charset="2"/>
              </a:rPr>
              <a:t> – KE</a:t>
            </a:r>
            <a:r>
              <a:rPr lang="en-US" sz="1000" baseline="-25000">
                <a:sym typeface="Wingdings" pitchFamily="2" charset="2"/>
              </a:rPr>
              <a:t>i</a:t>
            </a:r>
            <a:r>
              <a:rPr lang="en-US" sz="1000">
                <a:sym typeface="Wingdings" pitchFamily="2" charset="2"/>
              </a:rPr>
              <a:t> (81.03 m</a:t>
            </a:r>
            <a:r>
              <a:rPr lang="en-US" sz="1000" baseline="30000">
                <a:sym typeface="Wingdings" pitchFamily="2" charset="2"/>
              </a:rPr>
              <a:t>2</a:t>
            </a:r>
            <a:r>
              <a:rPr lang="en-US" sz="1000">
                <a:sym typeface="Wingdings" pitchFamily="2" charset="2"/>
              </a:rPr>
              <a:t>/s</a:t>
            </a:r>
            <a:r>
              <a:rPr lang="en-US" sz="1000" baseline="30000">
                <a:sym typeface="Wingdings" pitchFamily="2" charset="2"/>
              </a:rPr>
              <a:t>2</a:t>
            </a:r>
            <a:r>
              <a:rPr lang="en-US" sz="1000">
                <a:sym typeface="Wingdings" pitchFamily="2" charset="2"/>
              </a:rPr>
              <a:t>) m = ½ m v</a:t>
            </a:r>
            <a:r>
              <a:rPr lang="en-US" sz="1000" baseline="-25000">
                <a:sym typeface="Wingdings" pitchFamily="2" charset="2"/>
              </a:rPr>
              <a:t>f</a:t>
            </a:r>
            <a:r>
              <a:rPr lang="en-US" sz="1000" baseline="30000">
                <a:sym typeface="Wingdings" pitchFamily="2" charset="2"/>
              </a:rPr>
              <a:t>2</a:t>
            </a:r>
            <a:r>
              <a:rPr lang="en-US" sz="1000">
                <a:sym typeface="Wingdings" pitchFamily="2" charset="2"/>
              </a:rPr>
              <a:t> – ½ m 0</a:t>
            </a:r>
            <a:r>
              <a:rPr lang="en-US" sz="1000" baseline="30000">
                <a:sym typeface="Wingdings" pitchFamily="2" charset="2"/>
              </a:rPr>
              <a:t>2</a:t>
            </a:r>
            <a:endParaRPr lang="en-US" sz="10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1000">
                <a:sym typeface="Wingdings" pitchFamily="2" charset="2"/>
              </a:rPr>
              <a:t>	81.03 m</a:t>
            </a:r>
            <a:r>
              <a:rPr lang="en-US" sz="1000" baseline="30000">
                <a:sym typeface="Wingdings" pitchFamily="2" charset="2"/>
              </a:rPr>
              <a:t>2</a:t>
            </a:r>
            <a:r>
              <a:rPr lang="en-US" sz="1000">
                <a:sym typeface="Wingdings" pitchFamily="2" charset="2"/>
              </a:rPr>
              <a:t>/s</a:t>
            </a:r>
            <a:r>
              <a:rPr lang="en-US" sz="1000" baseline="30000">
                <a:sym typeface="Wingdings" pitchFamily="2" charset="2"/>
              </a:rPr>
              <a:t>2</a:t>
            </a:r>
            <a:r>
              <a:rPr lang="en-US" sz="1000">
                <a:sym typeface="Wingdings" pitchFamily="2" charset="2"/>
              </a:rPr>
              <a:t> = ½ v</a:t>
            </a:r>
            <a:r>
              <a:rPr lang="en-US" sz="1000" baseline="-25000">
                <a:sym typeface="Wingdings" pitchFamily="2" charset="2"/>
              </a:rPr>
              <a:t>f</a:t>
            </a:r>
            <a:r>
              <a:rPr lang="en-US" sz="1000" baseline="30000">
                <a:sym typeface="Wingdings" pitchFamily="2" charset="2"/>
              </a:rPr>
              <a:t>2</a:t>
            </a:r>
            <a:endParaRPr lang="en-US" sz="10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1000">
                <a:sym typeface="Wingdings" pitchFamily="2" charset="2"/>
              </a:rPr>
              <a:t>	162.05 m</a:t>
            </a:r>
            <a:r>
              <a:rPr lang="en-US" sz="1000" baseline="30000">
                <a:sym typeface="Wingdings" pitchFamily="2" charset="2"/>
              </a:rPr>
              <a:t>2</a:t>
            </a:r>
            <a:r>
              <a:rPr lang="en-US" sz="1000">
                <a:sym typeface="Wingdings" pitchFamily="2" charset="2"/>
              </a:rPr>
              <a:t>/s</a:t>
            </a:r>
            <a:r>
              <a:rPr lang="en-US" sz="1000" baseline="30000">
                <a:sym typeface="Wingdings" pitchFamily="2" charset="2"/>
              </a:rPr>
              <a:t>2</a:t>
            </a:r>
            <a:r>
              <a:rPr lang="en-US" sz="1000">
                <a:sym typeface="Wingdings" pitchFamily="2" charset="2"/>
              </a:rPr>
              <a:t> = v</a:t>
            </a:r>
            <a:r>
              <a:rPr lang="en-US" sz="1000" baseline="-25000">
                <a:sym typeface="Wingdings" pitchFamily="2" charset="2"/>
              </a:rPr>
              <a:t>f</a:t>
            </a:r>
            <a:r>
              <a:rPr lang="en-US" sz="1000" baseline="30000">
                <a:sym typeface="Wingdings" pitchFamily="2" charset="2"/>
              </a:rPr>
              <a:t>2</a:t>
            </a:r>
            <a:endParaRPr lang="en-US" sz="10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1000">
                <a:sym typeface="Wingdings" pitchFamily="2" charset="2"/>
              </a:rPr>
              <a:t>	v</a:t>
            </a:r>
            <a:r>
              <a:rPr lang="en-US" sz="1000" baseline="-25000">
                <a:sym typeface="Wingdings" pitchFamily="2" charset="2"/>
              </a:rPr>
              <a:t>f</a:t>
            </a:r>
            <a:r>
              <a:rPr lang="en-US" sz="1000">
                <a:sym typeface="Wingdings" pitchFamily="2" charset="2"/>
              </a:rPr>
              <a:t> = 12.73 m/s</a:t>
            </a:r>
          </a:p>
          <a:p>
            <a:pPr>
              <a:lnSpc>
                <a:spcPct val="90000"/>
              </a:lnSpc>
            </a:pPr>
            <a:r>
              <a:rPr lang="en-US" sz="1000">
                <a:sym typeface="Wingdings" pitchFamily="2" charset="2"/>
              </a:rPr>
              <a:t>Free Fall:</a:t>
            </a:r>
          </a:p>
          <a:p>
            <a:pPr>
              <a:lnSpc>
                <a:spcPct val="90000"/>
              </a:lnSpc>
            </a:pPr>
            <a:r>
              <a:rPr lang="en-US" sz="1000">
                <a:sym typeface="Wingdings" pitchFamily="2" charset="2"/>
              </a:rPr>
              <a:t>v</a:t>
            </a:r>
            <a:r>
              <a:rPr lang="en-US" sz="1000" baseline="-25000">
                <a:sym typeface="Wingdings" pitchFamily="2" charset="2"/>
              </a:rPr>
              <a:t>0</a:t>
            </a:r>
            <a:r>
              <a:rPr lang="en-US" sz="1000">
                <a:sym typeface="Wingdings" pitchFamily="2" charset="2"/>
              </a:rPr>
              <a:t> = 12.73 m/s</a:t>
            </a:r>
          </a:p>
          <a:p>
            <a:pPr>
              <a:lnSpc>
                <a:spcPct val="90000"/>
              </a:lnSpc>
            </a:pPr>
            <a:r>
              <a:rPr lang="en-US" sz="1000"/>
              <a:t> F</a:t>
            </a:r>
            <a:r>
              <a:rPr lang="en-US" sz="1000" baseline="-25000"/>
              <a:t>y</a:t>
            </a:r>
            <a:r>
              <a:rPr lang="en-US" sz="1000"/>
              <a:t> = -W</a:t>
            </a:r>
          </a:p>
          <a:p>
            <a:pPr>
              <a:lnSpc>
                <a:spcPct val="90000"/>
              </a:lnSpc>
            </a:pPr>
            <a:r>
              <a:rPr lang="en-US" sz="1000"/>
              <a:t> F</a:t>
            </a:r>
            <a:r>
              <a:rPr lang="en-US" sz="1000" baseline="-25000"/>
              <a:t>x</a:t>
            </a:r>
            <a:r>
              <a:rPr lang="en-US" sz="1000"/>
              <a:t> = 0</a:t>
            </a:r>
          </a:p>
          <a:p>
            <a:pPr>
              <a:lnSpc>
                <a:spcPct val="90000"/>
              </a:lnSpc>
            </a:pPr>
            <a:r>
              <a:rPr lang="en-US" sz="1000"/>
              <a:t> s</a:t>
            </a:r>
            <a:r>
              <a:rPr lang="en-US" sz="1000" baseline="-25000"/>
              <a:t>y</a:t>
            </a:r>
            <a:r>
              <a:rPr lang="en-US" sz="1000"/>
              <a:t> = -5 m</a:t>
            </a:r>
            <a:br>
              <a:rPr lang="en-US" sz="1000"/>
            </a:br>
            <a:r>
              <a:rPr lang="en-US" sz="1000"/>
              <a:t> W</a:t>
            </a:r>
            <a:r>
              <a:rPr lang="en-US" sz="1000" baseline="-25000"/>
              <a:t>y</a:t>
            </a:r>
            <a:r>
              <a:rPr lang="en-US" sz="1000"/>
              <a:t> = -mg (-5 m) = (49 m</a:t>
            </a:r>
            <a:r>
              <a:rPr lang="en-US" sz="1000" baseline="30000"/>
              <a:t>2</a:t>
            </a:r>
            <a:r>
              <a:rPr lang="en-US" sz="1000"/>
              <a:t>/s</a:t>
            </a:r>
            <a:r>
              <a:rPr lang="en-US" sz="1000" baseline="30000"/>
              <a:t>2</a:t>
            </a:r>
            <a:r>
              <a:rPr lang="en-US" sz="1000"/>
              <a:t>) m</a:t>
            </a:r>
          </a:p>
          <a:p>
            <a:pPr>
              <a:lnSpc>
                <a:spcPct val="90000"/>
              </a:lnSpc>
            </a:pPr>
            <a:r>
              <a:rPr lang="en-US" sz="1000"/>
              <a:t> W = KE</a:t>
            </a:r>
            <a:r>
              <a:rPr lang="en-US" sz="1000" baseline="-25000"/>
              <a:t>f</a:t>
            </a:r>
            <a:r>
              <a:rPr lang="en-US" sz="1000"/>
              <a:t> – KE</a:t>
            </a:r>
            <a:r>
              <a:rPr lang="en-US" sz="1000" baseline="-25000"/>
              <a:t>i</a:t>
            </a:r>
            <a:r>
              <a:rPr lang="en-US" sz="1000"/>
              <a:t> </a:t>
            </a:r>
            <a:r>
              <a:rPr lang="en-US" sz="1000">
                <a:sym typeface="Wingdings" pitchFamily="2" charset="2"/>
              </a:rPr>
              <a:t> </a:t>
            </a:r>
            <a:r>
              <a:rPr lang="en-US" sz="1000"/>
              <a:t>(49 m</a:t>
            </a:r>
            <a:r>
              <a:rPr lang="en-US" sz="1000" baseline="30000"/>
              <a:t>2</a:t>
            </a:r>
            <a:r>
              <a:rPr lang="en-US" sz="1000"/>
              <a:t>/s</a:t>
            </a:r>
            <a:r>
              <a:rPr lang="en-US" sz="1000" baseline="30000"/>
              <a:t>2</a:t>
            </a:r>
            <a:r>
              <a:rPr lang="en-US" sz="1000"/>
              <a:t>) m = ½ (m) v</a:t>
            </a:r>
            <a:r>
              <a:rPr lang="en-US" sz="1000" baseline="-25000"/>
              <a:t>f</a:t>
            </a:r>
            <a:r>
              <a:rPr lang="en-US" sz="1000" baseline="30000"/>
              <a:t>2</a:t>
            </a:r>
            <a:r>
              <a:rPr lang="en-US" sz="1000"/>
              <a:t> – ½ (m) (12.73 m/s)</a:t>
            </a:r>
            <a:r>
              <a:rPr lang="en-US" sz="1000" baseline="30000"/>
              <a:t>2</a:t>
            </a:r>
            <a:endParaRPr lang="en-US" sz="1000"/>
          </a:p>
          <a:p>
            <a:pPr>
              <a:lnSpc>
                <a:spcPct val="90000"/>
              </a:lnSpc>
            </a:pPr>
            <a:r>
              <a:rPr lang="en-US" sz="1000"/>
              <a:t>	49 m</a:t>
            </a:r>
            <a:r>
              <a:rPr lang="en-US" sz="1000" baseline="30000"/>
              <a:t>2</a:t>
            </a:r>
            <a:r>
              <a:rPr lang="en-US" sz="1000"/>
              <a:t>/s</a:t>
            </a:r>
            <a:r>
              <a:rPr lang="en-US" sz="1000" baseline="30000"/>
              <a:t>2 </a:t>
            </a:r>
            <a:r>
              <a:rPr lang="en-US" sz="1000"/>
              <a:t>= ½ v</a:t>
            </a:r>
            <a:r>
              <a:rPr lang="en-US" sz="1000" baseline="-25000"/>
              <a:t>f</a:t>
            </a:r>
            <a:r>
              <a:rPr lang="en-US" sz="1000" baseline="30000"/>
              <a:t>2 </a:t>
            </a:r>
            <a:r>
              <a:rPr lang="en-US" sz="1000"/>
              <a:t>– 6.365 m</a:t>
            </a:r>
            <a:r>
              <a:rPr lang="en-US" sz="1000" baseline="30000"/>
              <a:t>2</a:t>
            </a:r>
            <a:r>
              <a:rPr lang="en-US" sz="1000"/>
              <a:t>/s</a:t>
            </a:r>
            <a:r>
              <a:rPr lang="en-US" sz="1000" baseline="30000"/>
              <a:t>2</a:t>
            </a:r>
          </a:p>
          <a:p>
            <a:pPr>
              <a:lnSpc>
                <a:spcPct val="90000"/>
              </a:lnSpc>
            </a:pPr>
            <a:r>
              <a:rPr lang="en-US" sz="1000"/>
              <a:t>	55.365 m</a:t>
            </a:r>
            <a:r>
              <a:rPr lang="en-US" sz="1000" baseline="30000"/>
              <a:t>2</a:t>
            </a:r>
            <a:r>
              <a:rPr lang="en-US" sz="1000"/>
              <a:t>/s</a:t>
            </a:r>
            <a:r>
              <a:rPr lang="en-US" sz="1000" baseline="30000"/>
              <a:t>2 </a:t>
            </a:r>
            <a:r>
              <a:rPr lang="en-US" sz="1000"/>
              <a:t>= ½ v</a:t>
            </a:r>
            <a:r>
              <a:rPr lang="en-US" sz="1000" baseline="-25000"/>
              <a:t>f</a:t>
            </a:r>
            <a:r>
              <a:rPr lang="en-US" sz="1000" baseline="30000"/>
              <a:t>2</a:t>
            </a:r>
          </a:p>
          <a:p>
            <a:pPr>
              <a:lnSpc>
                <a:spcPct val="90000"/>
              </a:lnSpc>
            </a:pPr>
            <a:r>
              <a:rPr lang="en-US" sz="1000" baseline="30000"/>
              <a:t>	</a:t>
            </a:r>
            <a:r>
              <a:rPr lang="en-US" sz="1000"/>
              <a:t>110.73 m</a:t>
            </a:r>
            <a:r>
              <a:rPr lang="en-US" sz="1000" baseline="30000"/>
              <a:t>2</a:t>
            </a:r>
            <a:r>
              <a:rPr lang="en-US" sz="1000"/>
              <a:t>/s</a:t>
            </a:r>
            <a:r>
              <a:rPr lang="en-US" sz="1000" baseline="30000"/>
              <a:t>2</a:t>
            </a:r>
            <a:r>
              <a:rPr lang="en-US" sz="1000"/>
              <a:t> = v</a:t>
            </a:r>
            <a:r>
              <a:rPr lang="en-US" sz="1000" baseline="-25000"/>
              <a:t>f</a:t>
            </a:r>
            <a:r>
              <a:rPr lang="en-US" sz="1000" baseline="30000"/>
              <a:t>2</a:t>
            </a:r>
          </a:p>
          <a:p>
            <a:pPr>
              <a:lnSpc>
                <a:spcPct val="90000"/>
              </a:lnSpc>
            </a:pPr>
            <a:r>
              <a:rPr lang="en-US" sz="1000" baseline="30000"/>
              <a:t>	</a:t>
            </a:r>
            <a:r>
              <a:rPr lang="en-US" sz="1000"/>
              <a:t>10.52 m/s =</a:t>
            </a:r>
            <a:r>
              <a:rPr lang="en-US" sz="1000" baseline="30000"/>
              <a:t> </a:t>
            </a:r>
            <a:r>
              <a:rPr lang="en-US" sz="1000"/>
              <a:t>v</a:t>
            </a:r>
            <a:r>
              <a:rPr lang="en-US" sz="1000" baseline="-25000"/>
              <a:t>f</a:t>
            </a:r>
            <a:endParaRPr lang="en-US" sz="1000" baseline="30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821048-FDDF-4954-B102-292D61AD20A0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479474-FBF5-4195-B5E8-964E1047C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1048-FDDF-4954-B102-292D61AD20A0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9474-FBF5-4195-B5E8-964E1047C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1048-FDDF-4954-B102-292D61AD20A0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9474-FBF5-4195-B5E8-964E1047C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821048-FDDF-4954-B102-292D61AD20A0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479474-FBF5-4195-B5E8-964E1047C0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821048-FDDF-4954-B102-292D61AD20A0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479474-FBF5-4195-B5E8-964E1047C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1048-FDDF-4954-B102-292D61AD20A0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9474-FBF5-4195-B5E8-964E1047C0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1048-FDDF-4954-B102-292D61AD20A0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9474-FBF5-4195-B5E8-964E1047C0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821048-FDDF-4954-B102-292D61AD20A0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479474-FBF5-4195-B5E8-964E1047C0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1048-FDDF-4954-B102-292D61AD20A0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9474-FBF5-4195-B5E8-964E1047C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821048-FDDF-4954-B102-292D61AD20A0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479474-FBF5-4195-B5E8-964E1047C0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821048-FDDF-4954-B102-292D61AD20A0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479474-FBF5-4195-B5E8-964E1047C0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821048-FDDF-4954-B102-292D61AD20A0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479474-FBF5-4195-B5E8-964E1047C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457200"/>
            <a:ext cx="86868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Last class we learned how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work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the _________________ of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energy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and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energy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the </a:t>
            </a:r>
            <a:r>
              <a:rPr kumimoji="0" lang="en-CA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ability to do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work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 expressed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work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with an equation that says it is equal to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force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multiplied by the ______________________.  Since both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force 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displacement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are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vector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quantities,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work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can be positive or negative.  Positive work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implies that the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work 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</a:t>
            </a:r>
            <a:r>
              <a:rPr kumimoji="0" lang="en-CA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done on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something and this something _____________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energy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Negative work implies that the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work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</a:t>
            </a:r>
            <a:r>
              <a:rPr kumimoji="0" lang="en-CA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done by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something and that the something loses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energy.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If multiple forces are acting on an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object over a displacement, each force does work on the object, the sum of these works is called the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 work.  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calculate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net work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you could also just use the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net force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multiplied by the displacement.  It is sometimes useful to look at the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net work 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relate it to the </a:t>
            </a:r>
            <a:r>
              <a:rPr kumimoji="0" lang="en-C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change in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kinetic energy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an object.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These quantities are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related by the ___________-____________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theorem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</a:t>
            </a: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6172200"/>
            <a:ext cx="1853045" cy="381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r>
              <a: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10804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 smtClean="0"/>
              <a:t>Review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2" name="Picture 4" descr="extreme-skiers-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2575" y="3581401"/>
            <a:ext cx="4861425" cy="3276600"/>
          </a:xfrm>
          <a:prstGeom prst="rect">
            <a:avLst/>
          </a:prstGeom>
          <a:noFill/>
        </p:spPr>
      </p:pic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838200"/>
            <a:ext cx="9144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 foolish skier, starting from rest, coasts down a mountain that makes an angle of 30</a:t>
            </a:r>
            <a:r>
              <a:rPr lang="en-US" sz="2800" dirty="0">
                <a:cs typeface="Arial" pitchFamily="34" charset="0"/>
              </a:rPr>
              <a:t>° with the horizontal.  The coefficient of kinetic friction between her skis and the snow is 0.100.  She coasts for a distance of 20 m before coming to the edge of a cliff and lands downhill at a point whose vertical distance is 5 m below the edge.  How fast is she going just before she lands?</a:t>
            </a:r>
          </a:p>
          <a:p>
            <a:pPr>
              <a:lnSpc>
                <a:spcPct val="90000"/>
              </a:lnSpc>
            </a:pPr>
            <a:endParaRPr lang="en-US" sz="2800" dirty="0"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cs typeface="Arial" pitchFamily="34" charset="0"/>
              </a:rPr>
              <a:t>10.52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84665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Purpose: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	To review the concepts of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potential 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kinetic energy 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apply them to the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law of  conservation of energy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703123" y="1521768"/>
            <a:ext cx="37377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Potential and Kinetic Energy</a:t>
            </a: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205740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Objects can have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energy,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</a:t>
            </a:r>
            <a:r>
              <a:rPr kumimoji="0" lang="en-CA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ability to do work,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from their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motion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from their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position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The energy from their motion is called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kinetic energy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is proportional to their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mass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velocity squared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Kinetic energy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can be expressed with the following equation: 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</a:t>
            </a: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6200" y="3276600"/>
            <a:ext cx="1295400" cy="421758"/>
          </a:xfrm>
          <a:prstGeom prst="rect">
            <a:avLst/>
          </a:prstGeom>
          <a:noFill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3777734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vertical position of an object gives the object a different type of energy called the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 potential energy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This energy gives the object the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potential 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do work, from the force of gravity that </a:t>
            </a:r>
            <a:r>
              <a:rPr kumimoji="0" lang="en-CA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can act on it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over a distance as it falls.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higher an object is the farther it can fall, and the more 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potential 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that is has.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Gravitational potential energy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can be expressed with the following equation: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399" y="6477000"/>
            <a:ext cx="1157111" cy="381000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28600"/>
            <a:ext cx="69651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000" dirty="0" smtClean="0"/>
              <a:t>Law of Conservation of Energy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153400" cy="5483352"/>
          </a:xfrm>
        </p:spPr>
        <p:txBody>
          <a:bodyPr/>
          <a:lstStyle/>
          <a:p>
            <a:r>
              <a:rPr lang="en-CA" dirty="0" smtClean="0"/>
              <a:t>The law of </a:t>
            </a:r>
            <a:r>
              <a:rPr lang="en-CA" b="1" dirty="0" smtClean="0"/>
              <a:t>conservation of energy</a:t>
            </a:r>
            <a:r>
              <a:rPr lang="en-CA" dirty="0" smtClean="0"/>
              <a:t> states that in an isolated system, the total energy remains constant. 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This implies that </a:t>
            </a:r>
            <a:r>
              <a:rPr lang="en-CA" b="1" dirty="0" smtClean="0"/>
              <a:t>energy cannot be created or destroyed</a:t>
            </a:r>
            <a:r>
              <a:rPr lang="en-CA" dirty="0" smtClean="0"/>
              <a:t> but can only undergo transformation from one form to another.	</a:t>
            </a:r>
          </a:p>
          <a:p>
            <a:endParaRPr lang="en-CA" dirty="0" smtClean="0"/>
          </a:p>
          <a:p>
            <a:r>
              <a:rPr lang="en-CA" dirty="0" smtClean="0"/>
              <a:t>Common forms of energy: </a:t>
            </a:r>
          </a:p>
          <a:p>
            <a:r>
              <a:rPr lang="en-CA" dirty="0" smtClean="0"/>
              <a:t>Thermal, light, sound, kinetic, elastic potential, gravitational potential, chemical, nuclear, electrical, etc. 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534400" cy="6553200"/>
          </a:xfrm>
        </p:spPr>
        <p:txBody>
          <a:bodyPr>
            <a:normAutofit/>
          </a:bodyPr>
          <a:lstStyle/>
          <a:p>
            <a:r>
              <a:rPr lang="en-CA" dirty="0" smtClean="0"/>
              <a:t>By sliding a block along the ground, kinetic energy is changed into ____________ and ______________ by </a:t>
            </a:r>
            <a:r>
              <a:rPr lang="en-CA" b="1" dirty="0" smtClean="0"/>
              <a:t>friction</a:t>
            </a:r>
            <a:r>
              <a:rPr lang="en-CA" dirty="0" smtClean="0"/>
              <a:t>.  </a:t>
            </a:r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By compressing a spring, you change </a:t>
            </a:r>
            <a:r>
              <a:rPr lang="en-CA" b="1" dirty="0" smtClean="0"/>
              <a:t>chemical energy</a:t>
            </a:r>
            <a:r>
              <a:rPr lang="en-CA" dirty="0" smtClean="0"/>
              <a:t>(from the food you eat) into ________________ potential energy.  </a:t>
            </a:r>
          </a:p>
          <a:p>
            <a:endParaRPr lang="en-CA" dirty="0" smtClean="0"/>
          </a:p>
          <a:p>
            <a:r>
              <a:rPr lang="en-CA" dirty="0" smtClean="0"/>
              <a:t>And by throwing a ball in the air, you change </a:t>
            </a:r>
            <a:r>
              <a:rPr lang="en-CA" b="1" dirty="0" smtClean="0"/>
              <a:t>kinetic energy</a:t>
            </a:r>
            <a:r>
              <a:rPr lang="en-CA" dirty="0" smtClean="0"/>
              <a:t> into __________________ potential energy.  </a:t>
            </a:r>
          </a:p>
          <a:p>
            <a:endParaRPr lang="en-CA" dirty="0" smtClean="0"/>
          </a:p>
          <a:p>
            <a:r>
              <a:rPr lang="en-CA" dirty="0" smtClean="0"/>
              <a:t>Today we will look at examples involving the exchange of energy between </a:t>
            </a:r>
            <a:r>
              <a:rPr lang="en-CA" b="1" dirty="0" smtClean="0"/>
              <a:t>gravitational potential and kinetic energy.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5635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Mechanical energy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382000" cy="5943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mechanical energy of a system is the sum of the kinetic energy and potential energy of the system.</a:t>
            </a:r>
          </a:p>
          <a:p>
            <a:endParaRPr lang="en-US" sz="2800" dirty="0" smtClean="0"/>
          </a:p>
          <a:p>
            <a:r>
              <a:rPr lang="en-US" sz="2800" dirty="0" smtClean="0"/>
              <a:t>The law of conservation of mechanical energy states that the initial mechanical energy of a system must be the same as the final mechanical energy of a system if and only if no external forces act on the system. </a:t>
            </a:r>
          </a:p>
          <a:p>
            <a:endParaRPr lang="en-US" sz="2800" dirty="0" smtClean="0"/>
          </a:p>
          <a:p>
            <a:r>
              <a:rPr lang="en-US" sz="2800" dirty="0" smtClean="0"/>
              <a:t>                </a:t>
            </a:r>
            <a:r>
              <a:rPr lang="en-US" sz="2800" dirty="0" err="1" smtClean="0"/>
              <a:t>E</a:t>
            </a:r>
            <a:r>
              <a:rPr lang="en-US" sz="2000" dirty="0" err="1" smtClean="0"/>
              <a:t>ki</a:t>
            </a:r>
            <a:r>
              <a:rPr lang="en-US" sz="2800" dirty="0" smtClean="0"/>
              <a:t>  + </a:t>
            </a:r>
            <a:r>
              <a:rPr lang="en-US" sz="2800" dirty="0" err="1" smtClean="0"/>
              <a:t>E</a:t>
            </a:r>
            <a:r>
              <a:rPr lang="en-US" dirty="0" err="1" smtClean="0"/>
              <a:t>pi</a:t>
            </a:r>
            <a:r>
              <a:rPr lang="en-US" sz="2800" dirty="0" smtClean="0"/>
              <a:t>   = </a:t>
            </a:r>
            <a:r>
              <a:rPr lang="en-US" sz="2800" dirty="0" err="1" smtClean="0"/>
              <a:t>E</a:t>
            </a:r>
            <a:r>
              <a:rPr lang="en-US" dirty="0" err="1" smtClean="0"/>
              <a:t>kf</a:t>
            </a:r>
            <a:r>
              <a:rPr lang="en-US" dirty="0" smtClean="0"/>
              <a:t> </a:t>
            </a:r>
            <a:r>
              <a:rPr lang="en-US" sz="2800" dirty="0" smtClean="0"/>
              <a:t>+ </a:t>
            </a:r>
            <a:r>
              <a:rPr lang="en-US" sz="2800" dirty="0" err="1" smtClean="0"/>
              <a:t>E</a:t>
            </a:r>
            <a:r>
              <a:rPr lang="en-US" dirty="0" err="1" smtClean="0"/>
              <a:t>pf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762000"/>
          </a:xfrm>
        </p:spPr>
        <p:txBody>
          <a:bodyPr/>
          <a:lstStyle/>
          <a:p>
            <a:r>
              <a:rPr lang="en-US" dirty="0" smtClean="0"/>
              <a:t>Total mechanical energy of satellites: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686800" cy="6096000"/>
          </a:xfrm>
        </p:spPr>
        <p:txBody>
          <a:bodyPr/>
          <a:lstStyle/>
          <a:p>
            <a:r>
              <a:rPr lang="en-US" dirty="0" smtClean="0"/>
              <a:t>As a rocket is launched, the combustion of fuel provides kinetic energy to the rocker, which transforms into gravitational potential energy as the rocket rises.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The total mechanical energy ( </a:t>
            </a:r>
            <a:r>
              <a:rPr lang="en-US" b="1" dirty="0" err="1" smtClean="0">
                <a:solidFill>
                  <a:srgbClr val="7030A0"/>
                </a:solidFill>
              </a:rPr>
              <a:t>Ep</a:t>
            </a:r>
            <a:r>
              <a:rPr lang="en-US" b="1" dirty="0" smtClean="0">
                <a:solidFill>
                  <a:srgbClr val="7030A0"/>
                </a:solidFill>
              </a:rPr>
              <a:t> + </a:t>
            </a:r>
            <a:r>
              <a:rPr lang="en-US" b="1" dirty="0" err="1" smtClean="0">
                <a:solidFill>
                  <a:srgbClr val="7030A0"/>
                </a:solidFill>
              </a:rPr>
              <a:t>E</a:t>
            </a:r>
            <a:r>
              <a:rPr lang="en-US" sz="2000" b="1" dirty="0" err="1" smtClean="0">
                <a:solidFill>
                  <a:srgbClr val="7030A0"/>
                </a:solidFill>
              </a:rPr>
              <a:t>k</a:t>
            </a:r>
            <a:r>
              <a:rPr lang="en-US" b="1" dirty="0" smtClean="0">
                <a:solidFill>
                  <a:srgbClr val="7030A0"/>
                </a:solidFill>
              </a:rPr>
              <a:t>) of a satellite orbiting Earth is constant (assuming no energy is lost to friction) and can be expresses as follows: </a:t>
            </a:r>
          </a:p>
          <a:p>
            <a:r>
              <a:rPr lang="en-US" dirty="0" smtClean="0"/>
              <a:t>         E</a:t>
            </a:r>
            <a:r>
              <a:rPr lang="en-US" sz="1800" dirty="0" smtClean="0"/>
              <a:t>T</a:t>
            </a:r>
            <a:r>
              <a:rPr lang="en-US" dirty="0" smtClean="0"/>
              <a:t> = </a:t>
            </a:r>
            <a:r>
              <a:rPr lang="en-US" dirty="0" err="1" smtClean="0"/>
              <a:t>Ep</a:t>
            </a:r>
            <a:r>
              <a:rPr lang="en-US" dirty="0" smtClean="0"/>
              <a:t> + </a:t>
            </a:r>
            <a:r>
              <a:rPr lang="en-US" dirty="0" err="1" smtClean="0"/>
              <a:t>E</a:t>
            </a:r>
            <a:r>
              <a:rPr lang="en-US" sz="2000" dirty="0" err="1" smtClean="0"/>
              <a:t>k</a:t>
            </a:r>
            <a:endParaRPr lang="en-US" sz="2000" dirty="0" smtClean="0"/>
          </a:p>
          <a:p>
            <a:r>
              <a:rPr lang="en-US" dirty="0" smtClean="0"/>
              <a:t>Here </a:t>
            </a:r>
            <a:r>
              <a:rPr lang="en-US" dirty="0" err="1" smtClean="0"/>
              <a:t>Ep</a:t>
            </a:r>
            <a:r>
              <a:rPr lang="en-US" dirty="0" smtClean="0"/>
              <a:t> = </a:t>
            </a:r>
            <a:r>
              <a:rPr lang="en-US" dirty="0" err="1" smtClean="0"/>
              <a:t>Fg</a:t>
            </a:r>
            <a:r>
              <a:rPr lang="en-US" dirty="0" smtClean="0"/>
              <a:t> X distance  : if the mass of the Earth is </a:t>
            </a:r>
            <a:r>
              <a:rPr lang="en-US" dirty="0" err="1" smtClean="0"/>
              <a:t>m</a:t>
            </a:r>
            <a:r>
              <a:rPr lang="en-US" sz="1200" dirty="0" err="1" smtClean="0"/>
              <a:t>E</a:t>
            </a:r>
            <a:endParaRPr lang="en-US" sz="1200" dirty="0" smtClean="0"/>
          </a:p>
          <a:p>
            <a:r>
              <a:rPr lang="en-US" dirty="0" smtClean="0"/>
              <a:t>                                           mass of the satellite is m</a:t>
            </a:r>
            <a:r>
              <a:rPr lang="en-US" sz="1200" dirty="0" smtClean="0"/>
              <a:t>s</a:t>
            </a:r>
          </a:p>
          <a:p>
            <a:r>
              <a:rPr lang="en-US" dirty="0" smtClean="0"/>
              <a:t>         r= distance from the centre of Earth to the satellite</a:t>
            </a:r>
          </a:p>
          <a:p>
            <a:r>
              <a:rPr lang="en-US" dirty="0" smtClean="0"/>
              <a:t>Then </a:t>
            </a:r>
            <a:r>
              <a:rPr lang="en-US" dirty="0" err="1" smtClean="0"/>
              <a:t>Ep</a:t>
            </a:r>
            <a:r>
              <a:rPr lang="en-US" dirty="0" smtClean="0"/>
              <a:t> = - [(G </a:t>
            </a:r>
            <a:r>
              <a:rPr lang="en-US" dirty="0" err="1" smtClean="0"/>
              <a:t>m</a:t>
            </a:r>
            <a:r>
              <a:rPr lang="en-US" sz="1200" dirty="0" err="1" smtClean="0"/>
              <a:t>E</a:t>
            </a:r>
            <a:r>
              <a:rPr lang="en-US" sz="1200" dirty="0" smtClean="0"/>
              <a:t> </a:t>
            </a:r>
            <a:r>
              <a:rPr lang="en-US" dirty="0" smtClean="0"/>
              <a:t>m</a:t>
            </a:r>
            <a:r>
              <a:rPr lang="en-US" sz="1200" dirty="0" smtClean="0"/>
              <a:t>s </a:t>
            </a:r>
            <a:r>
              <a:rPr lang="en-US" dirty="0" smtClean="0"/>
              <a:t> )/r² ]X r </a:t>
            </a:r>
          </a:p>
          <a:p>
            <a:r>
              <a:rPr lang="en-US" dirty="0" smtClean="0"/>
              <a:t>               = - (G </a:t>
            </a:r>
            <a:r>
              <a:rPr lang="en-US" dirty="0" err="1" smtClean="0"/>
              <a:t>m</a:t>
            </a:r>
            <a:r>
              <a:rPr lang="en-US" sz="1200" dirty="0" err="1" smtClean="0"/>
              <a:t>E</a:t>
            </a:r>
            <a:r>
              <a:rPr lang="en-US" sz="1200" dirty="0" smtClean="0"/>
              <a:t> </a:t>
            </a:r>
            <a:r>
              <a:rPr lang="en-US" dirty="0" smtClean="0"/>
              <a:t>m</a:t>
            </a:r>
            <a:r>
              <a:rPr lang="en-US" sz="1200" dirty="0" smtClean="0"/>
              <a:t>s </a:t>
            </a:r>
            <a:r>
              <a:rPr lang="en-US" dirty="0" smtClean="0"/>
              <a:t> )/r</a:t>
            </a:r>
          </a:p>
          <a:p>
            <a:r>
              <a:rPr lang="en-US" dirty="0" err="1" smtClean="0"/>
              <a:t>E</a:t>
            </a:r>
            <a:r>
              <a:rPr lang="en-US" sz="2000" dirty="0" err="1" smtClean="0"/>
              <a:t>k</a:t>
            </a:r>
            <a:r>
              <a:rPr lang="en-US" sz="2000" dirty="0" smtClean="0"/>
              <a:t>  </a:t>
            </a:r>
            <a:r>
              <a:rPr lang="en-US" dirty="0" smtClean="0"/>
              <a:t>=</a:t>
            </a:r>
            <a:r>
              <a:rPr lang="en-US" sz="2000" dirty="0" smtClean="0"/>
              <a:t> ½ </a:t>
            </a:r>
            <a:r>
              <a:rPr lang="en-US" dirty="0" smtClean="0"/>
              <a:t>m</a:t>
            </a:r>
            <a:r>
              <a:rPr lang="en-US" sz="1200" dirty="0" smtClean="0"/>
              <a:t>s </a:t>
            </a:r>
            <a:r>
              <a:rPr lang="en-US" dirty="0" smtClean="0"/>
              <a:t>v</a:t>
            </a:r>
            <a:r>
              <a:rPr lang="en-US" sz="1200" dirty="0" smtClean="0"/>
              <a:t>s</a:t>
            </a:r>
            <a:r>
              <a:rPr lang="en-US" dirty="0" smtClean="0"/>
              <a:t>²                      [</a:t>
            </a:r>
            <a:r>
              <a:rPr lang="en-US" dirty="0" err="1" smtClean="0"/>
              <a:t>v</a:t>
            </a:r>
            <a:r>
              <a:rPr lang="en-US" sz="1200" dirty="0" err="1" smtClean="0"/>
              <a:t>s</a:t>
            </a:r>
            <a:r>
              <a:rPr lang="en-US" sz="1200" dirty="0" smtClean="0"/>
              <a:t> </a:t>
            </a:r>
            <a:r>
              <a:rPr lang="en-US" dirty="0" smtClean="0"/>
              <a:t>= velocity of the satellite]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0"/>
            <a:ext cx="4459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Calculate the total energy of a satellite: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6324600"/>
            <a:ext cx="3405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</a:t>
            </a:r>
            <a:r>
              <a:rPr lang="en-US" sz="1200" dirty="0" smtClean="0"/>
              <a:t>T</a:t>
            </a:r>
            <a:r>
              <a:rPr lang="en-US" dirty="0" smtClean="0"/>
              <a:t> = - (G </a:t>
            </a:r>
            <a:r>
              <a:rPr lang="en-US" dirty="0" err="1" smtClean="0"/>
              <a:t>m</a:t>
            </a:r>
            <a:r>
              <a:rPr lang="en-US" sz="1050" dirty="0" err="1" smtClean="0"/>
              <a:t>E</a:t>
            </a:r>
            <a:r>
              <a:rPr lang="en-US" sz="1050" dirty="0" smtClean="0"/>
              <a:t> </a:t>
            </a:r>
            <a:r>
              <a:rPr lang="en-US" dirty="0" smtClean="0"/>
              <a:t>m</a:t>
            </a:r>
            <a:r>
              <a:rPr lang="en-US" sz="1050" dirty="0" smtClean="0"/>
              <a:t>s </a:t>
            </a:r>
            <a:r>
              <a:rPr lang="en-US" dirty="0" smtClean="0"/>
              <a:t> )/r  + </a:t>
            </a:r>
            <a:r>
              <a:rPr lang="en-US" sz="1600" dirty="0" smtClean="0"/>
              <a:t>½ </a:t>
            </a:r>
            <a:r>
              <a:rPr lang="en-US" dirty="0" smtClean="0"/>
              <a:t>m</a:t>
            </a:r>
            <a:r>
              <a:rPr lang="en-US" sz="1050" dirty="0" smtClean="0"/>
              <a:t>s </a:t>
            </a:r>
            <a:r>
              <a:rPr lang="en-US" dirty="0" smtClean="0"/>
              <a:t>v</a:t>
            </a:r>
            <a:r>
              <a:rPr lang="en-US" sz="1050" dirty="0" smtClean="0"/>
              <a:t>s</a:t>
            </a:r>
            <a:r>
              <a:rPr lang="en-US" dirty="0" smtClean="0"/>
              <a:t>²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Recall for centripetal force</a:t>
            </a:r>
            <a:r>
              <a:rPr lang="en-US" sz="2800" dirty="0" smtClean="0"/>
              <a:t>: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635752"/>
          </a:xfrm>
        </p:spPr>
        <p:txBody>
          <a:bodyPr>
            <a:normAutofit/>
          </a:bodyPr>
          <a:lstStyle/>
          <a:p>
            <a:r>
              <a:rPr lang="en-US" dirty="0" err="1" smtClean="0"/>
              <a:t>Fc</a:t>
            </a:r>
            <a:r>
              <a:rPr lang="en-US" dirty="0" smtClean="0"/>
              <a:t> = </a:t>
            </a:r>
            <a:r>
              <a:rPr lang="en-US" dirty="0" err="1" smtClean="0"/>
              <a:t>Fg</a:t>
            </a:r>
            <a:endParaRPr lang="en-US" dirty="0" smtClean="0"/>
          </a:p>
          <a:p>
            <a:r>
              <a:rPr lang="en-US" dirty="0" smtClean="0"/>
              <a:t>(m</a:t>
            </a:r>
            <a:r>
              <a:rPr lang="en-US" sz="1200" dirty="0" smtClean="0"/>
              <a:t>s</a:t>
            </a:r>
            <a:r>
              <a:rPr lang="en-US" dirty="0" smtClean="0"/>
              <a:t> v</a:t>
            </a:r>
            <a:r>
              <a:rPr lang="en-US" sz="1200" dirty="0" smtClean="0"/>
              <a:t>s</a:t>
            </a:r>
            <a:r>
              <a:rPr lang="en-US" dirty="0" smtClean="0"/>
              <a:t>² ) / r = (G </a:t>
            </a:r>
            <a:r>
              <a:rPr lang="en-US" dirty="0" err="1" smtClean="0"/>
              <a:t>m</a:t>
            </a:r>
            <a:r>
              <a:rPr lang="en-US" sz="1200" dirty="0" err="1" smtClean="0"/>
              <a:t>E</a:t>
            </a:r>
            <a:r>
              <a:rPr lang="en-US" sz="1200" dirty="0" smtClean="0"/>
              <a:t> </a:t>
            </a:r>
            <a:r>
              <a:rPr lang="en-US" dirty="0" smtClean="0"/>
              <a:t>m</a:t>
            </a:r>
            <a:r>
              <a:rPr lang="en-US" sz="1200" dirty="0" smtClean="0"/>
              <a:t>s </a:t>
            </a:r>
            <a:r>
              <a:rPr lang="en-US" dirty="0" smtClean="0"/>
              <a:t> )/r² </a:t>
            </a:r>
          </a:p>
          <a:p>
            <a:r>
              <a:rPr lang="en-US" dirty="0" smtClean="0"/>
              <a:t>V</a:t>
            </a:r>
            <a:r>
              <a:rPr lang="en-US" sz="1200" dirty="0" smtClean="0"/>
              <a:t>s   </a:t>
            </a:r>
            <a:r>
              <a:rPr lang="en-US" dirty="0" smtClean="0"/>
              <a:t>=</a:t>
            </a:r>
            <a:r>
              <a:rPr lang="en-US" dirty="0" smtClean="0">
                <a:latin typeface="Times"/>
              </a:rPr>
              <a:t>√(</a:t>
            </a:r>
            <a:r>
              <a:rPr lang="en-US" dirty="0" smtClean="0"/>
              <a:t>G </a:t>
            </a:r>
            <a:r>
              <a:rPr lang="en-US" dirty="0" err="1" smtClean="0"/>
              <a:t>m</a:t>
            </a:r>
            <a:r>
              <a:rPr lang="en-US" sz="1200" dirty="0" err="1" smtClean="0"/>
              <a:t>E</a:t>
            </a:r>
            <a:r>
              <a:rPr lang="en-US" sz="1200" dirty="0" smtClean="0"/>
              <a:t> </a:t>
            </a:r>
            <a:r>
              <a:rPr lang="en-US" dirty="0" smtClean="0"/>
              <a:t>/ r )</a:t>
            </a:r>
          </a:p>
          <a:p>
            <a:r>
              <a:rPr lang="en-US" dirty="0" smtClean="0"/>
              <a:t>Substituting the satellite’s speed in to the expression for total energy of the satellite we get: </a:t>
            </a:r>
          </a:p>
          <a:p>
            <a:r>
              <a:rPr lang="en-US" dirty="0" smtClean="0"/>
              <a:t>E</a:t>
            </a:r>
            <a:r>
              <a:rPr lang="en-US" sz="1600" dirty="0" smtClean="0"/>
              <a:t>T</a:t>
            </a:r>
            <a:r>
              <a:rPr lang="en-US" dirty="0" smtClean="0"/>
              <a:t> = - (G </a:t>
            </a:r>
            <a:r>
              <a:rPr lang="en-US" dirty="0" err="1" smtClean="0"/>
              <a:t>m</a:t>
            </a:r>
            <a:r>
              <a:rPr lang="en-US" sz="1200" dirty="0" err="1" smtClean="0"/>
              <a:t>E</a:t>
            </a:r>
            <a:r>
              <a:rPr lang="en-US" sz="1200" dirty="0" smtClean="0"/>
              <a:t> </a:t>
            </a:r>
            <a:r>
              <a:rPr lang="en-US" dirty="0" smtClean="0"/>
              <a:t>m</a:t>
            </a:r>
            <a:r>
              <a:rPr lang="en-US" sz="1200" dirty="0" smtClean="0"/>
              <a:t>s </a:t>
            </a:r>
            <a:r>
              <a:rPr lang="en-US" dirty="0" smtClean="0"/>
              <a:t> )/r  + </a:t>
            </a:r>
            <a:r>
              <a:rPr lang="en-US" sz="2000" dirty="0" smtClean="0"/>
              <a:t>½ </a:t>
            </a:r>
            <a:r>
              <a:rPr lang="en-US" dirty="0" smtClean="0"/>
              <a:t>m</a:t>
            </a:r>
            <a:r>
              <a:rPr lang="en-US" sz="1200" dirty="0" smtClean="0"/>
              <a:t>s </a:t>
            </a:r>
            <a:r>
              <a:rPr lang="en-US" dirty="0" smtClean="0"/>
              <a:t>v</a:t>
            </a:r>
            <a:r>
              <a:rPr lang="en-US" sz="1200" dirty="0" smtClean="0"/>
              <a:t>s</a:t>
            </a:r>
            <a:r>
              <a:rPr lang="en-US" dirty="0" smtClean="0"/>
              <a:t>² </a:t>
            </a:r>
          </a:p>
          <a:p>
            <a:r>
              <a:rPr lang="en-US" dirty="0" smtClean="0"/>
              <a:t>E</a:t>
            </a:r>
            <a:r>
              <a:rPr lang="en-US" sz="1600" dirty="0" smtClean="0"/>
              <a:t>T</a:t>
            </a:r>
            <a:r>
              <a:rPr lang="en-US" dirty="0" smtClean="0"/>
              <a:t> = - (G </a:t>
            </a:r>
            <a:r>
              <a:rPr lang="en-US" dirty="0" err="1" smtClean="0"/>
              <a:t>m</a:t>
            </a:r>
            <a:r>
              <a:rPr lang="en-US" sz="1200" dirty="0" err="1" smtClean="0"/>
              <a:t>E</a:t>
            </a:r>
            <a:r>
              <a:rPr lang="en-US" sz="1200" dirty="0" smtClean="0"/>
              <a:t> </a:t>
            </a:r>
            <a:r>
              <a:rPr lang="en-US" dirty="0" smtClean="0"/>
              <a:t>m</a:t>
            </a:r>
            <a:r>
              <a:rPr lang="en-US" sz="1200" dirty="0" smtClean="0"/>
              <a:t>s </a:t>
            </a:r>
            <a:r>
              <a:rPr lang="en-US" dirty="0" smtClean="0"/>
              <a:t> )/r  + </a:t>
            </a:r>
            <a:r>
              <a:rPr lang="en-US" sz="2000" dirty="0" smtClean="0"/>
              <a:t>½ </a:t>
            </a:r>
            <a:r>
              <a:rPr lang="en-US" dirty="0" smtClean="0"/>
              <a:t>m</a:t>
            </a:r>
            <a:r>
              <a:rPr lang="en-US" sz="1200" dirty="0" smtClean="0"/>
              <a:t>s </a:t>
            </a:r>
            <a:r>
              <a:rPr lang="en-US" dirty="0" smtClean="0"/>
              <a:t>[</a:t>
            </a:r>
            <a:r>
              <a:rPr lang="en-US" dirty="0" smtClean="0">
                <a:latin typeface="Times"/>
              </a:rPr>
              <a:t>√(</a:t>
            </a:r>
            <a:r>
              <a:rPr lang="en-US" dirty="0" smtClean="0"/>
              <a:t>G </a:t>
            </a:r>
            <a:r>
              <a:rPr lang="en-US" dirty="0" err="1" smtClean="0"/>
              <a:t>m</a:t>
            </a:r>
            <a:r>
              <a:rPr lang="en-US" sz="1200" dirty="0" err="1" smtClean="0"/>
              <a:t>E</a:t>
            </a:r>
            <a:r>
              <a:rPr lang="en-US" sz="1200" dirty="0" smtClean="0"/>
              <a:t> </a:t>
            </a:r>
            <a:r>
              <a:rPr lang="en-US" dirty="0" smtClean="0"/>
              <a:t>/ r )]² </a:t>
            </a:r>
          </a:p>
          <a:p>
            <a:r>
              <a:rPr lang="en-US" dirty="0" smtClean="0"/>
              <a:t>     = - (G </a:t>
            </a:r>
            <a:r>
              <a:rPr lang="en-US" dirty="0" err="1" smtClean="0"/>
              <a:t>m</a:t>
            </a:r>
            <a:r>
              <a:rPr lang="en-US" sz="1200" dirty="0" err="1" smtClean="0"/>
              <a:t>E</a:t>
            </a:r>
            <a:r>
              <a:rPr lang="en-US" sz="1200" dirty="0" smtClean="0"/>
              <a:t> </a:t>
            </a:r>
            <a:r>
              <a:rPr lang="en-US" dirty="0" smtClean="0"/>
              <a:t>m</a:t>
            </a:r>
            <a:r>
              <a:rPr lang="en-US" sz="1200" dirty="0" smtClean="0"/>
              <a:t>s </a:t>
            </a:r>
            <a:r>
              <a:rPr lang="en-US" dirty="0" smtClean="0"/>
              <a:t> )/r  + </a:t>
            </a:r>
            <a:r>
              <a:rPr lang="en-US" sz="2000" dirty="0" smtClean="0"/>
              <a:t>½ </a:t>
            </a:r>
            <a:r>
              <a:rPr lang="en-US" dirty="0" smtClean="0"/>
              <a:t>m</a:t>
            </a:r>
            <a:r>
              <a:rPr lang="en-US" sz="1200" dirty="0" smtClean="0"/>
              <a:t>s </a:t>
            </a:r>
            <a:r>
              <a:rPr lang="en-US" dirty="0" smtClean="0">
                <a:latin typeface="Times"/>
              </a:rPr>
              <a:t>(</a:t>
            </a:r>
            <a:r>
              <a:rPr lang="en-US" dirty="0" smtClean="0"/>
              <a:t>G </a:t>
            </a:r>
            <a:r>
              <a:rPr lang="en-US" dirty="0" err="1" smtClean="0"/>
              <a:t>m</a:t>
            </a:r>
            <a:r>
              <a:rPr lang="en-US" sz="1200" dirty="0" err="1" smtClean="0"/>
              <a:t>E</a:t>
            </a:r>
            <a:r>
              <a:rPr lang="en-US" sz="1200" dirty="0" smtClean="0"/>
              <a:t> </a:t>
            </a:r>
            <a:r>
              <a:rPr lang="en-US" dirty="0" smtClean="0"/>
              <a:t>/ r )</a:t>
            </a:r>
          </a:p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 smtClean="0"/>
              <a:t>E</a:t>
            </a:r>
            <a:r>
              <a:rPr lang="en-US" sz="1600" dirty="0" smtClean="0"/>
              <a:t>T</a:t>
            </a:r>
            <a:r>
              <a:rPr lang="en-US" dirty="0" smtClean="0"/>
              <a:t> = - (G </a:t>
            </a:r>
            <a:r>
              <a:rPr lang="en-US" dirty="0" err="1" smtClean="0"/>
              <a:t>m</a:t>
            </a:r>
            <a:r>
              <a:rPr lang="en-US" sz="1200" dirty="0" err="1" smtClean="0"/>
              <a:t>E</a:t>
            </a:r>
            <a:r>
              <a:rPr lang="en-US" sz="1200" smtClean="0"/>
              <a:t> </a:t>
            </a:r>
            <a:r>
              <a:rPr lang="en-US" smtClean="0"/>
              <a:t>m</a:t>
            </a:r>
            <a:r>
              <a:rPr lang="en-US" sz="1200" smtClean="0"/>
              <a:t>s </a:t>
            </a:r>
            <a:r>
              <a:rPr lang="en-US" smtClean="0"/>
              <a:t> )/2r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sz="quarter" idx="1"/>
          </p:nvPr>
        </p:nvSpPr>
        <p:spPr>
          <a:xfrm>
            <a:off x="0" y="152400"/>
            <a:ext cx="9144000" cy="6321425"/>
          </a:xfrm>
        </p:spPr>
        <p:txBody>
          <a:bodyPr>
            <a:normAutofit/>
          </a:bodyPr>
          <a:lstStyle/>
          <a:p>
            <a:r>
              <a:rPr lang="en-CA" dirty="0" smtClean="0"/>
              <a:t>Ex 1: A ball of mass 0.75 kg is thrown from </a:t>
            </a:r>
            <a:r>
              <a:rPr lang="en-CA" b="1" dirty="0" smtClean="0"/>
              <a:t>waist height</a:t>
            </a:r>
            <a:r>
              <a:rPr lang="en-CA" dirty="0" smtClean="0"/>
              <a:t> (1.4 m) to with an initial velocity of 17.3 m/s.  What is the peak height?</a:t>
            </a:r>
          </a:p>
          <a:p>
            <a:endParaRPr lang="en-CA" dirty="0" smtClean="0"/>
          </a:p>
          <a:p>
            <a:r>
              <a:rPr lang="en-CA" dirty="0" smtClean="0"/>
              <a:t>Ex 2:What is the velocity of the ball just before it hits the </a:t>
            </a:r>
            <a:r>
              <a:rPr lang="en-CA" b="1" dirty="0" smtClean="0"/>
              <a:t>ground</a:t>
            </a:r>
            <a:r>
              <a:rPr lang="en-CA" dirty="0" smtClean="0"/>
              <a:t>? [ignore air resistance] </a:t>
            </a:r>
          </a:p>
          <a:p>
            <a:endParaRPr lang="en-CA" dirty="0" smtClean="0"/>
          </a:p>
          <a:p>
            <a:r>
              <a:rPr lang="en-CA" dirty="0" smtClean="0"/>
              <a:t> Ex 3:The ball bounces to a new height of 10.0 meters, how much potential energy is lost?  Where did it go?</a:t>
            </a:r>
          </a:p>
          <a:p>
            <a:endParaRPr lang="en-CA" dirty="0" smtClean="0"/>
          </a:p>
          <a:p>
            <a:r>
              <a:rPr lang="en-CA" dirty="0" smtClean="0"/>
              <a:t> Ex 4: On the way down from the second peak of 10.0 m, what is the velocity of the ball when it is 3.0 meters off the ground?</a:t>
            </a:r>
          </a:p>
          <a:p>
            <a:endParaRPr lang="en-US" dirty="0" smtClean="0"/>
          </a:p>
          <a:p>
            <a:r>
              <a:rPr lang="en-CA" dirty="0" smtClean="0"/>
              <a:t>Ex 5: At what height does the ball have a velocity of -13.3 m/s?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A 0.075-kg arrow is fired horizontally.  The bowstring exerts an average force of 65 N on the arrow over a distance of 0.90 m.  With what speed does the arrow leave the bow?</a:t>
            </a:r>
          </a:p>
          <a:p>
            <a:endParaRPr lang="en-US"/>
          </a:p>
          <a:p>
            <a:r>
              <a:rPr lang="en-US"/>
              <a:t>39.5 m/s</a:t>
            </a:r>
          </a:p>
        </p:txBody>
      </p:sp>
      <p:pic>
        <p:nvPicPr>
          <p:cNvPr id="101380" name="Picture 4" descr="bow_and_arr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733800"/>
            <a:ext cx="2849563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</TotalTime>
  <Words>1118</Words>
  <Application>Microsoft Office PowerPoint</Application>
  <PresentationFormat>On-screen Show (4:3)</PresentationFormat>
  <Paragraphs>113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Slide 1</vt:lpstr>
      <vt:lpstr>Slide 2</vt:lpstr>
      <vt:lpstr>Slide 3</vt:lpstr>
      <vt:lpstr>Slide 4</vt:lpstr>
      <vt:lpstr>Mechanical energy </vt:lpstr>
      <vt:lpstr>Total mechanical energy of satellites:  </vt:lpstr>
      <vt:lpstr>Recall for centripetal force: </vt:lpstr>
      <vt:lpstr>Slide 8</vt:lpstr>
      <vt:lpstr>Example 1</vt:lpstr>
      <vt:lpstr>Example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1</dc:title>
  <dc:creator>AA</dc:creator>
  <cp:lastModifiedBy>FLBSD</cp:lastModifiedBy>
  <cp:revision>58</cp:revision>
  <dcterms:created xsi:type="dcterms:W3CDTF">2012-04-04T06:35:25Z</dcterms:created>
  <dcterms:modified xsi:type="dcterms:W3CDTF">2013-05-30T18:55:43Z</dcterms:modified>
</cp:coreProperties>
</file>