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BFC1-2842-4528-BFFD-0704E6078DAC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F939-6DB5-4957-991D-C8AEF9A45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BFC1-2842-4528-BFFD-0704E6078DAC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F939-6DB5-4957-991D-C8AEF9A45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BFC1-2842-4528-BFFD-0704E6078DAC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F939-6DB5-4957-991D-C8AEF9A45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BFC1-2842-4528-BFFD-0704E6078DAC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F939-6DB5-4957-991D-C8AEF9A45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BFC1-2842-4528-BFFD-0704E6078DAC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F939-6DB5-4957-991D-C8AEF9A45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BFC1-2842-4528-BFFD-0704E6078DAC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F939-6DB5-4957-991D-C8AEF9A45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BFC1-2842-4528-BFFD-0704E6078DAC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F939-6DB5-4957-991D-C8AEF9A45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BFC1-2842-4528-BFFD-0704E6078DAC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F939-6DB5-4957-991D-C8AEF9A45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BFC1-2842-4528-BFFD-0704E6078DAC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F939-6DB5-4957-991D-C8AEF9A45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BFC1-2842-4528-BFFD-0704E6078DAC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F939-6DB5-4957-991D-C8AEF9A45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BFC1-2842-4528-BFFD-0704E6078DAC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CF939-6DB5-4957-991D-C8AEF9A45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4ABFC1-2842-4528-BFFD-0704E6078DAC}" type="datetimeFigureOut">
              <a:rPr lang="en-US" smtClean="0"/>
              <a:pPr/>
              <a:t>4/22/2013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CF939-6DB5-4957-991D-C8AEF9A4592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0"/>
            <a:ext cx="8229600" cy="1143000"/>
          </a:xfrm>
        </p:spPr>
        <p:txBody>
          <a:bodyPr/>
          <a:lstStyle/>
          <a:p>
            <a:r>
              <a:rPr lang="en-US" dirty="0" smtClean="0"/>
              <a:t>Recall: </a:t>
            </a:r>
            <a:endParaRPr lang="en-US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52400" y="838200"/>
            <a:ext cx="8458200" cy="1524000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4600" dirty="0" smtClean="0"/>
              <a:t>size </a:t>
            </a:r>
            <a:r>
              <a:rPr lang="en-US" sz="4600" dirty="0"/>
              <a:t>of test charge doesn’t effect “E</a:t>
            </a:r>
            <a:r>
              <a:rPr lang="en-US" sz="4600" dirty="0" smtClean="0"/>
              <a:t>”</a:t>
            </a:r>
          </a:p>
          <a:p>
            <a:r>
              <a:rPr lang="en-US" sz="4600" dirty="0" smtClean="0"/>
              <a:t>Field lines: </a:t>
            </a:r>
            <a:endParaRPr lang="en-US" sz="4600" dirty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52600" y="2362200"/>
            <a:ext cx="54102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9144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Recall: Charged </a:t>
            </a:r>
            <a:r>
              <a:rPr lang="en-GB" dirty="0"/>
              <a:t>particles in electric field</a:t>
            </a:r>
          </a:p>
        </p:txBody>
      </p:sp>
      <p:sp>
        <p:nvSpPr>
          <p:cNvPr id="197635" name="Line 3"/>
          <p:cNvSpPr>
            <a:spLocks noChangeShapeType="1"/>
          </p:cNvSpPr>
          <p:nvPr/>
        </p:nvSpPr>
        <p:spPr bwMode="auto">
          <a:xfrm>
            <a:off x="1295400" y="25146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6" name="Line 4"/>
          <p:cNvSpPr>
            <a:spLocks noChangeShapeType="1"/>
          </p:cNvSpPr>
          <p:nvPr/>
        </p:nvSpPr>
        <p:spPr bwMode="auto">
          <a:xfrm>
            <a:off x="1295400" y="27940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7" name="Line 5"/>
          <p:cNvSpPr>
            <a:spLocks noChangeShapeType="1"/>
          </p:cNvSpPr>
          <p:nvPr/>
        </p:nvSpPr>
        <p:spPr bwMode="auto">
          <a:xfrm>
            <a:off x="1295400" y="30734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8" name="Line 6"/>
          <p:cNvSpPr>
            <a:spLocks noChangeShapeType="1"/>
          </p:cNvSpPr>
          <p:nvPr/>
        </p:nvSpPr>
        <p:spPr bwMode="auto">
          <a:xfrm>
            <a:off x="1295400" y="33528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39" name="Line 7"/>
          <p:cNvSpPr>
            <a:spLocks noChangeShapeType="1"/>
          </p:cNvSpPr>
          <p:nvPr/>
        </p:nvSpPr>
        <p:spPr bwMode="auto">
          <a:xfrm>
            <a:off x="1295400" y="36322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0" name="Line 8"/>
          <p:cNvSpPr>
            <a:spLocks noChangeShapeType="1"/>
          </p:cNvSpPr>
          <p:nvPr/>
        </p:nvSpPr>
        <p:spPr bwMode="auto">
          <a:xfrm>
            <a:off x="1295400" y="39116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1" name="Line 9"/>
          <p:cNvSpPr>
            <a:spLocks noChangeShapeType="1"/>
          </p:cNvSpPr>
          <p:nvPr/>
        </p:nvSpPr>
        <p:spPr bwMode="auto">
          <a:xfrm>
            <a:off x="1295400" y="41910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2" name="Line 10"/>
          <p:cNvSpPr>
            <a:spLocks noChangeShapeType="1"/>
          </p:cNvSpPr>
          <p:nvPr/>
        </p:nvSpPr>
        <p:spPr bwMode="auto">
          <a:xfrm>
            <a:off x="1295400" y="44704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3" name="Line 11"/>
          <p:cNvSpPr>
            <a:spLocks noChangeShapeType="1"/>
          </p:cNvSpPr>
          <p:nvPr/>
        </p:nvSpPr>
        <p:spPr bwMode="auto">
          <a:xfrm>
            <a:off x="1295400" y="47498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4" name="Line 12"/>
          <p:cNvSpPr>
            <a:spLocks noChangeShapeType="1"/>
          </p:cNvSpPr>
          <p:nvPr/>
        </p:nvSpPr>
        <p:spPr bwMode="auto">
          <a:xfrm>
            <a:off x="1295400" y="50292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5" name="Line 13"/>
          <p:cNvSpPr>
            <a:spLocks noChangeShapeType="1"/>
          </p:cNvSpPr>
          <p:nvPr/>
        </p:nvSpPr>
        <p:spPr bwMode="auto">
          <a:xfrm>
            <a:off x="1295400" y="53086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6" name="Line 14"/>
          <p:cNvSpPr>
            <a:spLocks noChangeShapeType="1"/>
          </p:cNvSpPr>
          <p:nvPr/>
        </p:nvSpPr>
        <p:spPr bwMode="auto">
          <a:xfrm>
            <a:off x="1295400" y="55880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97647" name="Line 15"/>
          <p:cNvSpPr>
            <a:spLocks noChangeShapeType="1"/>
          </p:cNvSpPr>
          <p:nvPr/>
        </p:nvSpPr>
        <p:spPr bwMode="auto">
          <a:xfrm>
            <a:off x="1295400" y="5867400"/>
            <a:ext cx="3886200" cy="0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225280" name="Object 1024"/>
          <p:cNvGraphicFramePr>
            <a:graphicFrameLocks noChangeAspect="1"/>
          </p:cNvGraphicFramePr>
          <p:nvPr/>
        </p:nvGraphicFramePr>
        <p:xfrm>
          <a:off x="2438400" y="3224213"/>
          <a:ext cx="471488" cy="509587"/>
        </p:xfrm>
        <a:graphic>
          <a:graphicData uri="http://schemas.openxmlformats.org/presentationml/2006/ole">
            <p:oleObj spid="_x0000_s1026" name="Equation" r:id="rId3" imgW="152280" imgH="164880" progId="Equation.3">
              <p:embed/>
            </p:oleObj>
          </a:graphicData>
        </a:graphic>
      </p:graphicFrame>
      <p:graphicFrame>
        <p:nvGraphicFramePr>
          <p:cNvPr id="225281" name="Object 1025"/>
          <p:cNvGraphicFramePr>
            <a:graphicFrameLocks noChangeAspect="1"/>
          </p:cNvGraphicFramePr>
          <p:nvPr/>
        </p:nvGraphicFramePr>
        <p:xfrm>
          <a:off x="5791200" y="2743200"/>
          <a:ext cx="1539875" cy="611188"/>
        </p:xfrm>
        <a:graphic>
          <a:graphicData uri="http://schemas.openxmlformats.org/presentationml/2006/ole">
            <p:oleObj spid="_x0000_s1027" name="Equation" r:id="rId4" imgW="507960" imgH="203040" progId="Equation.3">
              <p:embed/>
            </p:oleObj>
          </a:graphicData>
        </a:graphic>
      </p:graphicFrame>
      <p:graphicFrame>
        <p:nvGraphicFramePr>
          <p:cNvPr id="225282" name="Object 1026"/>
          <p:cNvGraphicFramePr>
            <a:graphicFrameLocks noChangeAspect="1"/>
          </p:cNvGraphicFramePr>
          <p:nvPr/>
        </p:nvGraphicFramePr>
        <p:xfrm>
          <a:off x="5867400" y="4572000"/>
          <a:ext cx="1539875" cy="611188"/>
        </p:xfrm>
        <a:graphic>
          <a:graphicData uri="http://schemas.openxmlformats.org/presentationml/2006/ole">
            <p:oleObj spid="_x0000_s1028" name="Equation" r:id="rId5" imgW="507960" imgH="203040" progId="Equation.3">
              <p:embed/>
            </p:oleObj>
          </a:graphicData>
        </a:graphic>
      </p:graphicFrame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3200400" y="3236913"/>
            <a:ext cx="3657600" cy="725487"/>
            <a:chOff x="2016" y="2039"/>
            <a:chExt cx="2304" cy="457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2016" y="2039"/>
              <a:ext cx="480" cy="457"/>
              <a:chOff x="2976" y="2736"/>
              <a:chExt cx="480" cy="457"/>
            </a:xfrm>
          </p:grpSpPr>
          <p:graphicFrame>
            <p:nvGraphicFramePr>
              <p:cNvPr id="225284" name="Object 1028"/>
              <p:cNvGraphicFramePr>
                <a:graphicFrameLocks noChangeAspect="1"/>
              </p:cNvGraphicFramePr>
              <p:nvPr/>
            </p:nvGraphicFramePr>
            <p:xfrm>
              <a:off x="2976" y="2736"/>
              <a:ext cx="457" cy="457"/>
            </p:xfrm>
            <a:graphic>
              <a:graphicData uri="http://schemas.openxmlformats.org/presentationml/2006/ole">
                <p:oleObj spid="_x0000_s1030" name="Clip" r:id="rId6" imgW="1299240" imgH="1299240" progId="">
                  <p:embed/>
                </p:oleObj>
              </a:graphicData>
            </a:graphic>
          </p:graphicFrame>
          <p:sp>
            <p:nvSpPr>
              <p:cNvPr id="197654" name="Text Box 22"/>
              <p:cNvSpPr txBox="1">
                <a:spLocks noChangeArrowheads="1"/>
              </p:cNvSpPr>
              <p:nvPr/>
            </p:nvSpPr>
            <p:spPr bwMode="auto">
              <a:xfrm>
                <a:off x="3093" y="2820"/>
                <a:ext cx="363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chemeClr val="bg2"/>
                    </a:solidFill>
                  </a:rPr>
                  <a:t>+Q</a:t>
                </a:r>
                <a:endParaRPr lang="en-GB"/>
              </a:p>
            </p:txBody>
          </p:sp>
        </p:grpSp>
        <p:sp>
          <p:nvSpPr>
            <p:cNvPr id="197655" name="Line 23"/>
            <p:cNvSpPr>
              <a:spLocks noChangeShapeType="1"/>
            </p:cNvSpPr>
            <p:nvPr/>
          </p:nvSpPr>
          <p:spPr bwMode="auto">
            <a:xfrm>
              <a:off x="2496" y="2304"/>
              <a:ext cx="1824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228600" y="4267200"/>
            <a:ext cx="3392488" cy="725488"/>
            <a:chOff x="144" y="2688"/>
            <a:chExt cx="2137" cy="457"/>
          </a:xfrm>
        </p:grpSpPr>
        <p:grpSp>
          <p:nvGrpSpPr>
            <p:cNvPr id="5" name="Group 25"/>
            <p:cNvGrpSpPr>
              <a:grpSpLocks/>
            </p:cNvGrpSpPr>
            <p:nvPr/>
          </p:nvGrpSpPr>
          <p:grpSpPr bwMode="auto">
            <a:xfrm>
              <a:off x="1824" y="2688"/>
              <a:ext cx="457" cy="457"/>
              <a:chOff x="4416" y="1488"/>
              <a:chExt cx="457" cy="457"/>
            </a:xfrm>
          </p:grpSpPr>
          <p:graphicFrame>
            <p:nvGraphicFramePr>
              <p:cNvPr id="225283" name="Object 1027"/>
              <p:cNvGraphicFramePr>
                <a:graphicFrameLocks noChangeAspect="1"/>
              </p:cNvGraphicFramePr>
              <p:nvPr/>
            </p:nvGraphicFramePr>
            <p:xfrm>
              <a:off x="4416" y="1488"/>
              <a:ext cx="457" cy="457"/>
            </p:xfrm>
            <a:graphic>
              <a:graphicData uri="http://schemas.openxmlformats.org/presentationml/2006/ole">
                <p:oleObj spid="_x0000_s1029" name="Clip" r:id="rId7" imgW="1299240" imgH="1299240" progId="">
                  <p:embed/>
                </p:oleObj>
              </a:graphicData>
            </a:graphic>
          </p:graphicFrame>
          <p:sp>
            <p:nvSpPr>
              <p:cNvPr id="197659" name="Text Box 27"/>
              <p:cNvSpPr txBox="1">
                <a:spLocks noChangeArrowheads="1"/>
              </p:cNvSpPr>
              <p:nvPr/>
            </p:nvSpPr>
            <p:spPr bwMode="auto">
              <a:xfrm>
                <a:off x="4554" y="1572"/>
                <a:ext cx="319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GB">
                    <a:solidFill>
                      <a:schemeClr val="bg2"/>
                    </a:solidFill>
                  </a:rPr>
                  <a:t>-Q</a:t>
                </a:r>
                <a:endParaRPr lang="en-GB"/>
              </a:p>
            </p:txBody>
          </p:sp>
        </p:grpSp>
        <p:sp>
          <p:nvSpPr>
            <p:cNvPr id="197660" name="Line 28"/>
            <p:cNvSpPr>
              <a:spLocks noChangeShapeType="1"/>
            </p:cNvSpPr>
            <p:nvPr/>
          </p:nvSpPr>
          <p:spPr bwMode="auto">
            <a:xfrm rot="-10800000">
              <a:off x="144" y="2928"/>
              <a:ext cx="1824" cy="0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7661" name="Text Box 29"/>
          <p:cNvSpPr txBox="1">
            <a:spLocks noChangeArrowheads="1"/>
          </p:cNvSpPr>
          <p:nvPr/>
        </p:nvSpPr>
        <p:spPr bwMode="auto">
          <a:xfrm>
            <a:off x="533400" y="762000"/>
            <a:ext cx="7848600" cy="156966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CA" sz="3200" dirty="0"/>
              <a:t>Electric field lines are often called </a:t>
            </a:r>
            <a:r>
              <a:rPr lang="en-CA" sz="3200" b="1" dirty="0"/>
              <a:t>lines of force</a:t>
            </a:r>
            <a:r>
              <a:rPr lang="en-CA" sz="3200" dirty="0"/>
              <a:t>, and if we re-arrange the electric field equation we can see why.		  </a:t>
            </a:r>
            <a:r>
              <a:rPr lang="en-CA" sz="3200" dirty="0" smtClean="0"/>
              <a:t>  </a:t>
            </a:r>
            <a:endParaRPr lang="en-US" sz="3200" dirty="0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5181600" y="1752600"/>
          <a:ext cx="1539875" cy="611188"/>
        </p:xfrm>
        <a:graphic>
          <a:graphicData uri="http://schemas.openxmlformats.org/presentationml/2006/ole">
            <p:oleObj spid="_x0000_s1031" name="Equation" r:id="rId8" imgW="507960" imgH="203040" progId="Equation.3">
              <p:embed/>
            </p:oleObj>
          </a:graphicData>
        </a:graphic>
      </p:graphicFrame>
      <p:sp>
        <p:nvSpPr>
          <p:cNvPr id="31" name="Rectangle 30"/>
          <p:cNvSpPr/>
          <p:nvPr/>
        </p:nvSpPr>
        <p:spPr>
          <a:xfrm>
            <a:off x="228600" y="6019800"/>
            <a:ext cx="8458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000" b="1" dirty="0"/>
              <a:t>The force felt by the charge q is in the same direction of the electric field if q is </a:t>
            </a:r>
            <a:r>
              <a:rPr lang="en-CA" sz="2000" b="1" dirty="0" smtClean="0"/>
              <a:t>positive  </a:t>
            </a:r>
            <a:r>
              <a:rPr lang="en-CA" sz="2000" b="1" dirty="0"/>
              <a:t>and is opposite the electric field if q is negative. 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To represent the </a:t>
            </a:r>
            <a:r>
              <a:rPr lang="en-CA" u="sng" dirty="0"/>
              <a:t>strength of the</a:t>
            </a:r>
            <a:r>
              <a:rPr lang="en-CA" dirty="0"/>
              <a:t> </a:t>
            </a:r>
            <a:r>
              <a:rPr lang="en-CA" b="1" dirty="0"/>
              <a:t>electric field</a:t>
            </a:r>
            <a:r>
              <a:rPr lang="en-CA" dirty="0"/>
              <a:t>, the number of lines that enter or leave a charge are proportional to the magnitude of the charge. </a:t>
            </a:r>
            <a:endParaRPr lang="en-CA" dirty="0" smtClean="0"/>
          </a:p>
          <a:p>
            <a:r>
              <a:rPr lang="en-CA" dirty="0" smtClean="0"/>
              <a:t> </a:t>
            </a:r>
            <a:r>
              <a:rPr lang="en-CA" dirty="0"/>
              <a:t>If Q</a:t>
            </a:r>
            <a:r>
              <a:rPr lang="en-CA" baseline="-25000" dirty="0"/>
              <a:t>1</a:t>
            </a:r>
            <a:r>
              <a:rPr lang="en-CA" dirty="0"/>
              <a:t> is 1 </a:t>
            </a:r>
            <a:r>
              <a:rPr lang="en-CA" dirty="0" err="1"/>
              <a:t>μC</a:t>
            </a:r>
            <a:r>
              <a:rPr lang="en-CA" dirty="0"/>
              <a:t> and Q</a:t>
            </a:r>
            <a:r>
              <a:rPr lang="en-CA" baseline="-25000" dirty="0"/>
              <a:t>2</a:t>
            </a:r>
            <a:r>
              <a:rPr lang="en-CA" dirty="0"/>
              <a:t> is -2μC then half as </a:t>
            </a:r>
            <a:r>
              <a:rPr lang="en-CA" dirty="0" smtClean="0"/>
              <a:t>many </a:t>
            </a:r>
            <a:r>
              <a:rPr lang="en-CA" b="1" dirty="0"/>
              <a:t>field lines</a:t>
            </a:r>
            <a:r>
              <a:rPr lang="en-CA" dirty="0"/>
              <a:t> leave _______ as enter ________. 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0" y="4038600"/>
            <a:ext cx="5998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200" dirty="0" smtClean="0"/>
              <a:t>Q</a:t>
            </a:r>
            <a:r>
              <a:rPr lang="en-CA" sz="3200" baseline="-25000" dirty="0" smtClean="0"/>
              <a:t>2</a:t>
            </a:r>
            <a:endParaRPr lang="en-US" sz="3200" dirty="0"/>
          </a:p>
        </p:txBody>
      </p:sp>
      <p:sp>
        <p:nvSpPr>
          <p:cNvPr id="5" name="Rectangle 4"/>
          <p:cNvSpPr/>
          <p:nvPr/>
        </p:nvSpPr>
        <p:spPr>
          <a:xfrm>
            <a:off x="3962400" y="4114800"/>
            <a:ext cx="5998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3200" dirty="0" smtClean="0"/>
              <a:t>Q</a:t>
            </a:r>
            <a:r>
              <a:rPr lang="en-CA" sz="3200" baseline="-25000" dirty="0" smtClean="0"/>
              <a:t>1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91600" cy="1143000"/>
          </a:xfrm>
        </p:spPr>
        <p:txBody>
          <a:bodyPr>
            <a:normAutofit fontScale="90000"/>
          </a:bodyPr>
          <a:lstStyle/>
          <a:p>
            <a:r>
              <a:rPr lang="en-CA" sz="3100" dirty="0"/>
              <a:t>Draw the field lines for the following </a:t>
            </a:r>
            <a:r>
              <a:rPr lang="en-CA" sz="3100" dirty="0" smtClean="0"/>
              <a:t>situations: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00200"/>
            <a:ext cx="1924334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3124200"/>
            <a:ext cx="2161309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66800" y="4648200"/>
            <a:ext cx="2514600" cy="851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140</Words>
  <Application>Microsoft Office PowerPoint</Application>
  <PresentationFormat>On-screen Show (4:3)</PresentationFormat>
  <Paragraphs>14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Office Theme</vt:lpstr>
      <vt:lpstr>Equation</vt:lpstr>
      <vt:lpstr>Clip</vt:lpstr>
      <vt:lpstr>Recall: </vt:lpstr>
      <vt:lpstr>Recall: Charged particles in electric field</vt:lpstr>
      <vt:lpstr>Slide 3</vt:lpstr>
      <vt:lpstr>Draw the field lines for the following situations: 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Recall: </dc:title>
  <dc:creator>user</dc:creator>
  <cp:lastModifiedBy>dbrick</cp:lastModifiedBy>
  <cp:revision>20</cp:revision>
  <dcterms:created xsi:type="dcterms:W3CDTF">2012-05-16T01:56:11Z</dcterms:created>
  <dcterms:modified xsi:type="dcterms:W3CDTF">2013-04-22T14:04:39Z</dcterms:modified>
</cp:coreProperties>
</file>