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Default Extension="wmf" ContentType="image/x-wmf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9" r:id="rId1"/>
  </p:sldMasterIdLst>
  <p:handoutMasterIdLst>
    <p:handoutMasterId r:id="rId21"/>
  </p:handoutMasterIdLst>
  <p:sldIdLst>
    <p:sldId id="256" r:id="rId2"/>
    <p:sldId id="266" r:id="rId3"/>
    <p:sldId id="265" r:id="rId4"/>
    <p:sldId id="267" r:id="rId5"/>
    <p:sldId id="257" r:id="rId6"/>
    <p:sldId id="268" r:id="rId7"/>
    <p:sldId id="269" r:id="rId8"/>
    <p:sldId id="270" r:id="rId9"/>
    <p:sldId id="271" r:id="rId10"/>
    <p:sldId id="272" r:id="rId11"/>
    <p:sldId id="258" r:id="rId12"/>
    <p:sldId id="259" r:id="rId13"/>
    <p:sldId id="260" r:id="rId14"/>
    <p:sldId id="261" r:id="rId15"/>
    <p:sldId id="262" r:id="rId16"/>
    <p:sldId id="273" r:id="rId17"/>
    <p:sldId id="274" r:id="rId18"/>
    <p:sldId id="275" r:id="rId19"/>
    <p:sldId id="276" r:id="rId20"/>
  </p:sldIdLst>
  <p:sldSz cx="9144000" cy="6858000" type="screen4x3"/>
  <p:notesSz cx="6858000" cy="9296400"/>
  <p:custDataLst>
    <p:tags r:id="rId22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gs" Target="tags/tag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7" Type="http://schemas.openxmlformats.org/officeDocument/2006/relationships/image" Target="../media/image2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2.wmf"/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7DD8B5-E92B-4779-B957-2E4FEB3D5554}" type="datetimeFigureOut">
              <a:rPr lang="en-US" smtClean="0"/>
              <a:t>4/22/2013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DF9FD3-FCDF-4097-BBB9-0E46DCFDF86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51F6A30-AA27-4585-8E81-3AD29BEE0F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B2D77-5301-431F-9A42-F9F96D18DD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2AE55-CEBE-45FA-B453-3568D9461D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EAAA3A4-FB89-4F51-9BA9-B19200DF23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ECFF36F-5574-45CD-B4F8-8198BCD950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9F9F5-5985-486D-ABF0-9052E816BA4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CE194-AB84-48CA-8361-AEAE1816D6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5B6C1A8-AD26-4915-9B34-8D07D02E145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3E76F-8695-4697-B2FE-8F48D066F2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B607C39-0113-4F53-8990-E2B60062CC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3CB9E4A-A8E0-4BAC-B903-FBE7BDE983A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C34524B-A770-44DB-A34A-0EB8A05116E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../anim/EFA05VD1-field-lines.MOV" TargetMode="Externa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Relationship Id="rId5" Type="http://schemas.openxmlformats.org/officeDocument/2006/relationships/hyperlink" Target="file:///D:\PHYSICS.EXE" TargetMode="External"/><Relationship Id="rId4" Type="http://schemas.openxmlformats.org/officeDocument/2006/relationships/hyperlink" Target="../anim/EFA05VR1-field-lines-interactive.MOV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1.bin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3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9.bin"/><Relationship Id="rId5" Type="http://schemas.openxmlformats.org/officeDocument/2006/relationships/oleObject" Target="../embeddings/oleObject28.bin"/><Relationship Id="rId4" Type="http://schemas.openxmlformats.org/officeDocument/2006/relationships/oleObject" Target="../embeddings/oleObject27.bin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10" Type="http://schemas.openxmlformats.org/officeDocument/2006/relationships/oleObject" Target="../embeddings/oleObject12.bin"/><Relationship Id="rId4" Type="http://schemas.openxmlformats.org/officeDocument/2006/relationships/oleObject" Target="../embeddings/oleObject6.bin"/><Relationship Id="rId9" Type="http://schemas.openxmlformats.org/officeDocument/2006/relationships/oleObject" Target="../embeddings/oleObject11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6.bin"/><Relationship Id="rId11" Type="http://schemas.openxmlformats.org/officeDocument/2006/relationships/hyperlink" Target="file:///D:\PHYSICS.EXE" TargetMode="External"/><Relationship Id="rId5" Type="http://schemas.openxmlformats.org/officeDocument/2006/relationships/oleObject" Target="../embeddings/oleObject15.bin"/><Relationship Id="rId10" Type="http://schemas.openxmlformats.org/officeDocument/2006/relationships/hyperlink" Target="../../em2001/lecture5/EFM05VD2-E-field.MOV" TargetMode="External"/><Relationship Id="rId4" Type="http://schemas.openxmlformats.org/officeDocument/2006/relationships/oleObject" Target="../embeddings/oleObject14.bin"/><Relationship Id="rId9" Type="http://schemas.openxmlformats.org/officeDocument/2006/relationships/oleObject" Target="../embeddings/oleObject19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3.bin"/><Relationship Id="rId5" Type="http://schemas.openxmlformats.org/officeDocument/2006/relationships/oleObject" Target="../embeddings/oleObject22.bin"/><Relationship Id="rId4" Type="http://schemas.openxmlformats.org/officeDocument/2006/relationships/oleObject" Target="../embeddings/oleObject21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Electric Field Strength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Drawing Electric Field Lines:</a:t>
            </a:r>
            <a:br>
              <a:rPr lang="en-GB"/>
            </a:br>
            <a:r>
              <a:rPr lang="en-GB"/>
              <a:t>Examples</a:t>
            </a:r>
          </a:p>
        </p:txBody>
      </p:sp>
      <p:pic>
        <p:nvPicPr>
          <p:cNvPr id="205827" name="Picture 3" descr="C:\My Documents\seb\electromag-2000\lecture5\q4q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62400" y="2209800"/>
            <a:ext cx="4214813" cy="3870325"/>
          </a:xfrm>
          <a:prstGeom prst="rect">
            <a:avLst/>
          </a:prstGeom>
          <a:noFill/>
        </p:spPr>
      </p:pic>
      <p:sp>
        <p:nvSpPr>
          <p:cNvPr id="205828" name="AutoShape 4">
            <a:hlinkClick r:id="rId3" action="ppaction://hlinkfile" highlightClick="1"/>
          </p:cNvPr>
          <p:cNvSpPr>
            <a:spLocks noChangeArrowheads="1"/>
          </p:cNvSpPr>
          <p:nvPr/>
        </p:nvSpPr>
        <p:spPr bwMode="auto">
          <a:xfrm>
            <a:off x="533400" y="2216834"/>
            <a:ext cx="3349625" cy="646331"/>
          </a:xfrm>
          <a:prstGeom prst="actionButtonBlank">
            <a:avLst/>
          </a:prstGeom>
          <a:solidFill>
            <a:schemeClr val="bg2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From Electric field vectors to field lines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05830" name="AutoShape 6">
            <a:hlinkClick r:id="rId4" action="ppaction://hlinkfile" highlightClick="1"/>
          </p:cNvPr>
          <p:cNvSpPr>
            <a:spLocks noChangeArrowheads="1"/>
          </p:cNvSpPr>
          <p:nvPr/>
        </p:nvSpPr>
        <p:spPr bwMode="auto">
          <a:xfrm>
            <a:off x="1143000" y="3797984"/>
            <a:ext cx="2133600" cy="646331"/>
          </a:xfrm>
          <a:prstGeom prst="actionButtonBlank">
            <a:avLst/>
          </a:prstGeom>
          <a:solidFill>
            <a:schemeClr val="bg2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GB" dirty="0">
                <a:solidFill>
                  <a:srgbClr val="FF0000"/>
                </a:solidFill>
              </a:rPr>
              <a:t>Field lines from all angles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05835" name="AutoShape 11">
            <a:hlinkClick r:id="rId5" action="ppaction://hlinkfile" highlightClick="1"/>
          </p:cNvPr>
          <p:cNvSpPr>
            <a:spLocks noChangeArrowheads="1"/>
          </p:cNvSpPr>
          <p:nvPr/>
        </p:nvSpPr>
        <p:spPr bwMode="auto">
          <a:xfrm>
            <a:off x="1219200" y="5569634"/>
            <a:ext cx="2095500" cy="646331"/>
          </a:xfrm>
          <a:prstGeom prst="actionButtonBlank">
            <a:avLst/>
          </a:prstGeom>
          <a:solidFill>
            <a:schemeClr val="bg2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GB" dirty="0">
                <a:solidFill>
                  <a:srgbClr val="FF0000"/>
                </a:solidFill>
              </a:rPr>
              <a:t>Field lines representation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28" grpId="0" animBg="1" autoUpdateAnimBg="0"/>
      <p:bldP spid="205830" grpId="0" animBg="1" autoUpdateAnimBg="0"/>
      <p:bldP spid="205835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Electric Field Strength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609600" indent="-609600"/>
            <a:r>
              <a:rPr lang="en-US"/>
              <a:t>Steps to measure EFS, E, at some point.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/>
              <a:t>Place small + test charge (q) at that point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/>
              <a:t>Measure the force (F</a:t>
            </a:r>
            <a:r>
              <a:rPr lang="en-US" sz="1600"/>
              <a:t>elec</a:t>
            </a:r>
            <a:r>
              <a:rPr lang="en-US"/>
              <a:t>) exerted on the test charge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/>
              <a:t>Divide force by the size (amt.) of test charge</a:t>
            </a:r>
          </a:p>
          <a:p>
            <a:pPr marL="609600" indent="-609600">
              <a:buFont typeface="Wingdings" pitchFamily="2" charset="2"/>
              <a:buAutoNum type="arabicPeriod"/>
            </a:pPr>
            <a:endParaRPr lang="en-US"/>
          </a:p>
        </p:txBody>
      </p:sp>
      <p:sp>
        <p:nvSpPr>
          <p:cNvPr id="25604" name="Line 4"/>
          <p:cNvSpPr>
            <a:spLocks noChangeShapeType="1"/>
          </p:cNvSpPr>
          <p:nvPr/>
        </p:nvSpPr>
        <p:spPr bwMode="auto">
          <a:xfrm>
            <a:off x="4343400" y="16764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Problems 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/>
              <a:t>If the electric field strength due to some charged object is 1.5E3 N/C, find the force on a positive charge due to 2E-4 C placed in the field.</a:t>
            </a:r>
          </a:p>
          <a:p>
            <a:r>
              <a:rPr lang="en-US"/>
              <a:t>Known: E = 1.5E3 N/C &amp; q = 2E-4 C</a:t>
            </a:r>
          </a:p>
          <a:p>
            <a:r>
              <a:rPr lang="en-US"/>
              <a:t>Unknown = F</a:t>
            </a:r>
            <a:r>
              <a:rPr lang="en-US" sz="1600"/>
              <a:t>elec </a:t>
            </a:r>
            <a:endParaRPr lang="en-US"/>
          </a:p>
          <a:p>
            <a:r>
              <a:rPr lang="en-US"/>
              <a:t>Equation: E = F</a:t>
            </a:r>
            <a:r>
              <a:rPr lang="en-US" sz="1600"/>
              <a:t>elec</a:t>
            </a:r>
            <a:r>
              <a:rPr lang="en-US"/>
              <a:t> / q  (solve for F</a:t>
            </a:r>
            <a:r>
              <a:rPr lang="en-US" sz="1600"/>
              <a:t>elec</a:t>
            </a:r>
            <a:r>
              <a:rPr lang="en-US"/>
              <a:t>)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Problems (cont.)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 dirty="0" err="1"/>
              <a:t>F</a:t>
            </a:r>
            <a:r>
              <a:rPr lang="en-US" sz="1600" dirty="0" err="1"/>
              <a:t>elec</a:t>
            </a:r>
            <a:r>
              <a:rPr lang="en-US" dirty="0"/>
              <a:t> = (1.5E3 N/C) x (2E-4 C)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			    = 0.30 N</a:t>
            </a:r>
          </a:p>
          <a:p>
            <a:r>
              <a:rPr lang="en-US" dirty="0"/>
              <a:t>If the charge on the object in example #1 was doubled, does that change the electric field strength? Hint: what change would increasing q have on </a:t>
            </a:r>
            <a:r>
              <a:rPr lang="en-US" dirty="0" err="1"/>
              <a:t>F</a:t>
            </a:r>
            <a:r>
              <a:rPr lang="en-US" sz="1600" dirty="0" err="1"/>
              <a:t>elec</a:t>
            </a:r>
            <a:r>
              <a:rPr lang="en-US" dirty="0"/>
              <a:t>?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Problem (cont.)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/>
              <a:t>Increasing q will increase F</a:t>
            </a:r>
            <a:r>
              <a:rPr lang="en-US" sz="1600"/>
              <a:t>elec</a:t>
            </a:r>
            <a:r>
              <a:rPr lang="en-US"/>
              <a:t> so ratio between the two is constant.</a:t>
            </a:r>
          </a:p>
          <a:p>
            <a:r>
              <a:rPr lang="en-US"/>
              <a:t>Conclusion = size of test charge doesn’t effect “E”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EFS Lines of Flux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en-US"/>
              <a:t>Directions &amp; Strength of Electric Field (on board)</a:t>
            </a:r>
          </a:p>
          <a:p>
            <a:pPr marL="609600" indent="-609600">
              <a:lnSpc>
                <a:spcPct val="90000"/>
              </a:lnSpc>
            </a:pPr>
            <a:r>
              <a:rPr lang="en-US"/>
              <a:t>Facts: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u="sng"/>
              <a:t>More</a:t>
            </a:r>
            <a:r>
              <a:rPr lang="en-US"/>
              <a:t> flux lines indicates a </a:t>
            </a:r>
            <a:r>
              <a:rPr lang="en-US" u="sng"/>
              <a:t>stronger</a:t>
            </a:r>
            <a:r>
              <a:rPr lang="en-US"/>
              <a:t> electric field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/>
              <a:t>Lines of flux should always be drawn so they are </a:t>
            </a:r>
            <a:r>
              <a:rPr lang="en-US" u="sng"/>
              <a:t>perp.</a:t>
            </a:r>
            <a:r>
              <a:rPr lang="en-US"/>
              <a:t> to surface of the charge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/>
              <a:t>Lines of flux should never </a:t>
            </a:r>
            <a:r>
              <a:rPr lang="en-US" u="sng"/>
              <a:t>cross</a:t>
            </a:r>
            <a:r>
              <a:rPr lang="en-US"/>
              <a:t> </a:t>
            </a:r>
            <a:endParaRPr lang="en-US" u="sng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229600" cy="1143000"/>
          </a:xfrm>
        </p:spPr>
        <p:txBody>
          <a:bodyPr/>
          <a:lstStyle/>
          <a:p>
            <a:r>
              <a:rPr lang="en-US" dirty="0" smtClean="0"/>
              <a:t>Recall: </a:t>
            </a:r>
            <a:endParaRPr lang="en-US" dirty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52400" y="838200"/>
            <a:ext cx="8458200" cy="1524000"/>
          </a:xfrm>
        </p:spPr>
        <p:txBody>
          <a:bodyPr>
            <a:normAutofit fontScale="77500" lnSpcReduction="20000"/>
          </a:bodyPr>
          <a:lstStyle/>
          <a:p>
            <a:endParaRPr lang="en-US" dirty="0" smtClean="0"/>
          </a:p>
          <a:p>
            <a:r>
              <a:rPr lang="en-US" sz="4600" dirty="0" smtClean="0"/>
              <a:t>size </a:t>
            </a:r>
            <a:r>
              <a:rPr lang="en-US" sz="4600" dirty="0"/>
              <a:t>of test charge doesn’t effect “E</a:t>
            </a:r>
            <a:r>
              <a:rPr lang="en-US" sz="4600" dirty="0" smtClean="0"/>
              <a:t>”</a:t>
            </a:r>
          </a:p>
          <a:p>
            <a:r>
              <a:rPr lang="en-US" sz="4600" dirty="0" smtClean="0"/>
              <a:t>Field lines: </a:t>
            </a:r>
            <a:endParaRPr lang="en-US" sz="4600" dirty="0"/>
          </a:p>
          <a:p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2362200"/>
            <a:ext cx="54102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686800" cy="914400"/>
          </a:xfrm>
        </p:spPr>
        <p:txBody>
          <a:bodyPr>
            <a:normAutofit/>
          </a:bodyPr>
          <a:lstStyle/>
          <a:p>
            <a:r>
              <a:rPr lang="en-GB" dirty="0" smtClean="0"/>
              <a:t>Recall: Charged </a:t>
            </a:r>
            <a:r>
              <a:rPr lang="en-GB" dirty="0"/>
              <a:t>particles in electric field</a:t>
            </a:r>
          </a:p>
        </p:txBody>
      </p:sp>
      <p:sp>
        <p:nvSpPr>
          <p:cNvPr id="197635" name="Line 3"/>
          <p:cNvSpPr>
            <a:spLocks noChangeShapeType="1"/>
          </p:cNvSpPr>
          <p:nvPr/>
        </p:nvSpPr>
        <p:spPr bwMode="auto">
          <a:xfrm>
            <a:off x="1295400" y="2514600"/>
            <a:ext cx="38862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7636" name="Line 4"/>
          <p:cNvSpPr>
            <a:spLocks noChangeShapeType="1"/>
          </p:cNvSpPr>
          <p:nvPr/>
        </p:nvSpPr>
        <p:spPr bwMode="auto">
          <a:xfrm>
            <a:off x="1295400" y="2794000"/>
            <a:ext cx="38862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7637" name="Line 5"/>
          <p:cNvSpPr>
            <a:spLocks noChangeShapeType="1"/>
          </p:cNvSpPr>
          <p:nvPr/>
        </p:nvSpPr>
        <p:spPr bwMode="auto">
          <a:xfrm>
            <a:off x="1295400" y="3073400"/>
            <a:ext cx="38862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7638" name="Line 6"/>
          <p:cNvSpPr>
            <a:spLocks noChangeShapeType="1"/>
          </p:cNvSpPr>
          <p:nvPr/>
        </p:nvSpPr>
        <p:spPr bwMode="auto">
          <a:xfrm>
            <a:off x="1295400" y="3352800"/>
            <a:ext cx="38862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7639" name="Line 7"/>
          <p:cNvSpPr>
            <a:spLocks noChangeShapeType="1"/>
          </p:cNvSpPr>
          <p:nvPr/>
        </p:nvSpPr>
        <p:spPr bwMode="auto">
          <a:xfrm>
            <a:off x="1295400" y="3632200"/>
            <a:ext cx="38862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7640" name="Line 8"/>
          <p:cNvSpPr>
            <a:spLocks noChangeShapeType="1"/>
          </p:cNvSpPr>
          <p:nvPr/>
        </p:nvSpPr>
        <p:spPr bwMode="auto">
          <a:xfrm>
            <a:off x="1295400" y="3911600"/>
            <a:ext cx="38862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7641" name="Line 9"/>
          <p:cNvSpPr>
            <a:spLocks noChangeShapeType="1"/>
          </p:cNvSpPr>
          <p:nvPr/>
        </p:nvSpPr>
        <p:spPr bwMode="auto">
          <a:xfrm>
            <a:off x="1295400" y="4191000"/>
            <a:ext cx="38862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7642" name="Line 10"/>
          <p:cNvSpPr>
            <a:spLocks noChangeShapeType="1"/>
          </p:cNvSpPr>
          <p:nvPr/>
        </p:nvSpPr>
        <p:spPr bwMode="auto">
          <a:xfrm>
            <a:off x="1295400" y="4470400"/>
            <a:ext cx="38862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7643" name="Line 11"/>
          <p:cNvSpPr>
            <a:spLocks noChangeShapeType="1"/>
          </p:cNvSpPr>
          <p:nvPr/>
        </p:nvSpPr>
        <p:spPr bwMode="auto">
          <a:xfrm>
            <a:off x="1295400" y="4749800"/>
            <a:ext cx="38862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7644" name="Line 12"/>
          <p:cNvSpPr>
            <a:spLocks noChangeShapeType="1"/>
          </p:cNvSpPr>
          <p:nvPr/>
        </p:nvSpPr>
        <p:spPr bwMode="auto">
          <a:xfrm>
            <a:off x="1295400" y="5029200"/>
            <a:ext cx="38862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7645" name="Line 13"/>
          <p:cNvSpPr>
            <a:spLocks noChangeShapeType="1"/>
          </p:cNvSpPr>
          <p:nvPr/>
        </p:nvSpPr>
        <p:spPr bwMode="auto">
          <a:xfrm>
            <a:off x="1295400" y="5308600"/>
            <a:ext cx="38862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7646" name="Line 14"/>
          <p:cNvSpPr>
            <a:spLocks noChangeShapeType="1"/>
          </p:cNvSpPr>
          <p:nvPr/>
        </p:nvSpPr>
        <p:spPr bwMode="auto">
          <a:xfrm>
            <a:off x="1295400" y="5588000"/>
            <a:ext cx="38862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7647" name="Line 15"/>
          <p:cNvSpPr>
            <a:spLocks noChangeShapeType="1"/>
          </p:cNvSpPr>
          <p:nvPr/>
        </p:nvSpPr>
        <p:spPr bwMode="auto">
          <a:xfrm>
            <a:off x="1295400" y="5867400"/>
            <a:ext cx="38862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25280" name="Object 1024"/>
          <p:cNvGraphicFramePr>
            <a:graphicFrameLocks noChangeAspect="1"/>
          </p:cNvGraphicFramePr>
          <p:nvPr/>
        </p:nvGraphicFramePr>
        <p:xfrm>
          <a:off x="2438400" y="3224213"/>
          <a:ext cx="471488" cy="509587"/>
        </p:xfrm>
        <a:graphic>
          <a:graphicData uri="http://schemas.openxmlformats.org/presentationml/2006/ole">
            <p:oleObj spid="_x0000_s55298" name="Equation" r:id="rId3" imgW="152280" imgH="164880" progId="Equation.3">
              <p:embed/>
            </p:oleObj>
          </a:graphicData>
        </a:graphic>
      </p:graphicFrame>
      <p:graphicFrame>
        <p:nvGraphicFramePr>
          <p:cNvPr id="225281" name="Object 1025"/>
          <p:cNvGraphicFramePr>
            <a:graphicFrameLocks noChangeAspect="1"/>
          </p:cNvGraphicFramePr>
          <p:nvPr/>
        </p:nvGraphicFramePr>
        <p:xfrm>
          <a:off x="5791200" y="2743200"/>
          <a:ext cx="1539875" cy="611188"/>
        </p:xfrm>
        <a:graphic>
          <a:graphicData uri="http://schemas.openxmlformats.org/presentationml/2006/ole">
            <p:oleObj spid="_x0000_s55299" name="Equation" r:id="rId4" imgW="507960" imgH="203040" progId="Equation.3">
              <p:embed/>
            </p:oleObj>
          </a:graphicData>
        </a:graphic>
      </p:graphicFrame>
      <p:graphicFrame>
        <p:nvGraphicFramePr>
          <p:cNvPr id="225282" name="Object 1026"/>
          <p:cNvGraphicFramePr>
            <a:graphicFrameLocks noChangeAspect="1"/>
          </p:cNvGraphicFramePr>
          <p:nvPr/>
        </p:nvGraphicFramePr>
        <p:xfrm>
          <a:off x="5867400" y="4572000"/>
          <a:ext cx="1539875" cy="611188"/>
        </p:xfrm>
        <a:graphic>
          <a:graphicData uri="http://schemas.openxmlformats.org/presentationml/2006/ole">
            <p:oleObj spid="_x0000_s55300" name="Equation" r:id="rId5" imgW="507960" imgH="203040" progId="Equation.3">
              <p:embed/>
            </p:oleObj>
          </a:graphicData>
        </a:graphic>
      </p:graphicFrame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3200400" y="3236913"/>
            <a:ext cx="3657600" cy="725487"/>
            <a:chOff x="2016" y="2039"/>
            <a:chExt cx="2304" cy="457"/>
          </a:xfrm>
        </p:grpSpPr>
        <p:grpSp>
          <p:nvGrpSpPr>
            <p:cNvPr id="3" name="Group 20"/>
            <p:cNvGrpSpPr>
              <a:grpSpLocks/>
            </p:cNvGrpSpPr>
            <p:nvPr/>
          </p:nvGrpSpPr>
          <p:grpSpPr bwMode="auto">
            <a:xfrm>
              <a:off x="2016" y="2039"/>
              <a:ext cx="480" cy="457"/>
              <a:chOff x="2976" y="2736"/>
              <a:chExt cx="480" cy="457"/>
            </a:xfrm>
          </p:grpSpPr>
          <p:graphicFrame>
            <p:nvGraphicFramePr>
              <p:cNvPr id="225284" name="Object 1028"/>
              <p:cNvGraphicFramePr>
                <a:graphicFrameLocks noChangeAspect="1"/>
              </p:cNvGraphicFramePr>
              <p:nvPr/>
            </p:nvGraphicFramePr>
            <p:xfrm>
              <a:off x="2976" y="2736"/>
              <a:ext cx="457" cy="457"/>
            </p:xfrm>
            <a:graphic>
              <a:graphicData uri="http://schemas.openxmlformats.org/presentationml/2006/ole">
                <p:oleObj spid="_x0000_s55302" name="Clip" r:id="rId6" imgW="1299240" imgH="1299240" progId="">
                  <p:embed/>
                </p:oleObj>
              </a:graphicData>
            </a:graphic>
          </p:graphicFrame>
          <p:sp>
            <p:nvSpPr>
              <p:cNvPr id="197654" name="Text Box 22"/>
              <p:cNvSpPr txBox="1">
                <a:spLocks noChangeArrowheads="1"/>
              </p:cNvSpPr>
              <p:nvPr/>
            </p:nvSpPr>
            <p:spPr bwMode="auto">
              <a:xfrm>
                <a:off x="3093" y="2820"/>
                <a:ext cx="363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GB">
                    <a:solidFill>
                      <a:schemeClr val="bg2"/>
                    </a:solidFill>
                  </a:rPr>
                  <a:t>+Q</a:t>
                </a:r>
                <a:endParaRPr lang="en-GB"/>
              </a:p>
            </p:txBody>
          </p:sp>
        </p:grpSp>
        <p:sp>
          <p:nvSpPr>
            <p:cNvPr id="197655" name="Line 23"/>
            <p:cNvSpPr>
              <a:spLocks noChangeShapeType="1"/>
            </p:cNvSpPr>
            <p:nvPr/>
          </p:nvSpPr>
          <p:spPr bwMode="auto">
            <a:xfrm>
              <a:off x="2496" y="2304"/>
              <a:ext cx="1824" cy="0"/>
            </a:xfrm>
            <a:prstGeom prst="line">
              <a:avLst/>
            </a:prstGeom>
            <a:noFill/>
            <a:ln w="7620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228600" y="4267200"/>
            <a:ext cx="3392488" cy="725488"/>
            <a:chOff x="144" y="2688"/>
            <a:chExt cx="2137" cy="457"/>
          </a:xfrm>
        </p:grpSpPr>
        <p:grpSp>
          <p:nvGrpSpPr>
            <p:cNvPr id="5" name="Group 25"/>
            <p:cNvGrpSpPr>
              <a:grpSpLocks/>
            </p:cNvGrpSpPr>
            <p:nvPr/>
          </p:nvGrpSpPr>
          <p:grpSpPr bwMode="auto">
            <a:xfrm>
              <a:off x="1824" y="2688"/>
              <a:ext cx="457" cy="457"/>
              <a:chOff x="4416" y="1488"/>
              <a:chExt cx="457" cy="457"/>
            </a:xfrm>
          </p:grpSpPr>
          <p:graphicFrame>
            <p:nvGraphicFramePr>
              <p:cNvPr id="225283" name="Object 1027"/>
              <p:cNvGraphicFramePr>
                <a:graphicFrameLocks noChangeAspect="1"/>
              </p:cNvGraphicFramePr>
              <p:nvPr/>
            </p:nvGraphicFramePr>
            <p:xfrm>
              <a:off x="4416" y="1488"/>
              <a:ext cx="457" cy="457"/>
            </p:xfrm>
            <a:graphic>
              <a:graphicData uri="http://schemas.openxmlformats.org/presentationml/2006/ole">
                <p:oleObj spid="_x0000_s55301" name="Clip" r:id="rId7" imgW="1299240" imgH="1299240" progId="">
                  <p:embed/>
                </p:oleObj>
              </a:graphicData>
            </a:graphic>
          </p:graphicFrame>
          <p:sp>
            <p:nvSpPr>
              <p:cNvPr id="197659" name="Text Box 27"/>
              <p:cNvSpPr txBox="1">
                <a:spLocks noChangeArrowheads="1"/>
              </p:cNvSpPr>
              <p:nvPr/>
            </p:nvSpPr>
            <p:spPr bwMode="auto">
              <a:xfrm>
                <a:off x="4554" y="1572"/>
                <a:ext cx="319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GB">
                    <a:solidFill>
                      <a:schemeClr val="bg2"/>
                    </a:solidFill>
                  </a:rPr>
                  <a:t>-Q</a:t>
                </a:r>
                <a:endParaRPr lang="en-GB"/>
              </a:p>
            </p:txBody>
          </p:sp>
        </p:grpSp>
        <p:sp>
          <p:nvSpPr>
            <p:cNvPr id="197660" name="Line 28"/>
            <p:cNvSpPr>
              <a:spLocks noChangeShapeType="1"/>
            </p:cNvSpPr>
            <p:nvPr/>
          </p:nvSpPr>
          <p:spPr bwMode="auto">
            <a:xfrm rot="-10800000">
              <a:off x="144" y="2928"/>
              <a:ext cx="1824" cy="0"/>
            </a:xfrm>
            <a:prstGeom prst="line">
              <a:avLst/>
            </a:prstGeom>
            <a:noFill/>
            <a:ln w="7620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97661" name="Text Box 29"/>
          <p:cNvSpPr txBox="1">
            <a:spLocks noChangeArrowheads="1"/>
          </p:cNvSpPr>
          <p:nvPr/>
        </p:nvSpPr>
        <p:spPr bwMode="auto">
          <a:xfrm>
            <a:off x="533400" y="762000"/>
            <a:ext cx="7848600" cy="156966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CA" sz="3200" dirty="0"/>
              <a:t>Electric field lines are often called </a:t>
            </a:r>
            <a:r>
              <a:rPr lang="en-CA" sz="3200" b="1" dirty="0"/>
              <a:t>lines of force</a:t>
            </a:r>
            <a:r>
              <a:rPr lang="en-CA" sz="3200" dirty="0"/>
              <a:t>, and if we re-arrange the electric field equation we can see why.		  </a:t>
            </a:r>
            <a:r>
              <a:rPr lang="en-CA" sz="3200" dirty="0" smtClean="0"/>
              <a:t>  </a:t>
            </a:r>
            <a:endParaRPr lang="en-US" sz="3200" dirty="0"/>
          </a:p>
        </p:txBody>
      </p:sp>
      <p:graphicFrame>
        <p:nvGraphicFramePr>
          <p:cNvPr id="1031" name="Object 7"/>
          <p:cNvGraphicFramePr>
            <a:graphicFrameLocks noChangeAspect="1"/>
          </p:cNvGraphicFramePr>
          <p:nvPr/>
        </p:nvGraphicFramePr>
        <p:xfrm>
          <a:off x="5181600" y="1752600"/>
          <a:ext cx="1539875" cy="611188"/>
        </p:xfrm>
        <a:graphic>
          <a:graphicData uri="http://schemas.openxmlformats.org/presentationml/2006/ole">
            <p:oleObj spid="_x0000_s55303" name="Equation" r:id="rId8" imgW="507960" imgH="203040" progId="Equation.3">
              <p:embed/>
            </p:oleObj>
          </a:graphicData>
        </a:graphic>
      </p:graphicFrame>
      <p:sp>
        <p:nvSpPr>
          <p:cNvPr id="31" name="Rectangle 30"/>
          <p:cNvSpPr/>
          <p:nvPr/>
        </p:nvSpPr>
        <p:spPr>
          <a:xfrm>
            <a:off x="228600" y="6019800"/>
            <a:ext cx="8458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000" b="1" dirty="0"/>
              <a:t>The force felt by the charge q is in the same direction of the electric field if q is </a:t>
            </a:r>
            <a:r>
              <a:rPr lang="en-CA" sz="2000" b="1" dirty="0" smtClean="0"/>
              <a:t>positive  </a:t>
            </a:r>
            <a:r>
              <a:rPr lang="en-CA" sz="2000" b="1" dirty="0"/>
              <a:t>and is opposite the electric field if q is negative. </a:t>
            </a: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To represent the </a:t>
            </a:r>
            <a:r>
              <a:rPr lang="en-CA" u="sng" dirty="0"/>
              <a:t>strength of the</a:t>
            </a:r>
            <a:r>
              <a:rPr lang="en-CA" dirty="0"/>
              <a:t> </a:t>
            </a:r>
            <a:r>
              <a:rPr lang="en-CA" b="1" dirty="0"/>
              <a:t>electric field</a:t>
            </a:r>
            <a:r>
              <a:rPr lang="en-CA" dirty="0"/>
              <a:t>, the number of lines that enter or leave a charge are proportional to the magnitude of the charge. </a:t>
            </a:r>
            <a:endParaRPr lang="en-CA" dirty="0" smtClean="0"/>
          </a:p>
          <a:p>
            <a:r>
              <a:rPr lang="en-CA" dirty="0" smtClean="0"/>
              <a:t> </a:t>
            </a:r>
            <a:r>
              <a:rPr lang="en-CA" dirty="0"/>
              <a:t>If Q</a:t>
            </a:r>
            <a:r>
              <a:rPr lang="en-CA" baseline="-25000" dirty="0"/>
              <a:t>1</a:t>
            </a:r>
            <a:r>
              <a:rPr lang="en-CA" dirty="0"/>
              <a:t> is 1 </a:t>
            </a:r>
            <a:r>
              <a:rPr lang="en-CA" dirty="0" err="1"/>
              <a:t>μC</a:t>
            </a:r>
            <a:r>
              <a:rPr lang="en-CA" dirty="0"/>
              <a:t> and Q</a:t>
            </a:r>
            <a:r>
              <a:rPr lang="en-CA" baseline="-25000" dirty="0"/>
              <a:t>2</a:t>
            </a:r>
            <a:r>
              <a:rPr lang="en-CA" dirty="0"/>
              <a:t> is -2μC then half as </a:t>
            </a:r>
            <a:r>
              <a:rPr lang="en-CA" dirty="0" smtClean="0"/>
              <a:t>many </a:t>
            </a:r>
            <a:r>
              <a:rPr lang="en-CA" b="1" dirty="0"/>
              <a:t>field lines</a:t>
            </a:r>
            <a:r>
              <a:rPr lang="en-CA" dirty="0"/>
              <a:t> leave _______ as enter ________.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858000" y="4038600"/>
            <a:ext cx="59984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3200" dirty="0" smtClean="0"/>
              <a:t>Q</a:t>
            </a:r>
            <a:r>
              <a:rPr lang="en-CA" sz="3200" baseline="-25000" dirty="0" smtClean="0"/>
              <a:t>2</a:t>
            </a:r>
            <a:endParaRPr lang="en-US" sz="3200" dirty="0"/>
          </a:p>
        </p:txBody>
      </p:sp>
      <p:sp>
        <p:nvSpPr>
          <p:cNvPr id="5" name="Rectangle 4"/>
          <p:cNvSpPr/>
          <p:nvPr/>
        </p:nvSpPr>
        <p:spPr>
          <a:xfrm>
            <a:off x="3962400" y="4114800"/>
            <a:ext cx="59984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3200" dirty="0" smtClean="0"/>
              <a:t>Q</a:t>
            </a:r>
            <a:r>
              <a:rPr lang="en-CA" sz="3200" baseline="-25000" dirty="0" smtClean="0"/>
              <a:t>1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8991600" cy="1143000"/>
          </a:xfrm>
        </p:spPr>
        <p:txBody>
          <a:bodyPr>
            <a:normAutofit fontScale="90000"/>
          </a:bodyPr>
          <a:lstStyle/>
          <a:p>
            <a:r>
              <a:rPr lang="en-CA" sz="3100" dirty="0"/>
              <a:t>Draw the field lines for the following </a:t>
            </a:r>
            <a:r>
              <a:rPr lang="en-CA" sz="3100" dirty="0" smtClean="0"/>
              <a:t>situations: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1600200"/>
            <a:ext cx="1924334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3124200"/>
            <a:ext cx="2161309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66800" y="4648200"/>
            <a:ext cx="2514600" cy="8512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Electric Field</a:t>
            </a:r>
          </a:p>
        </p:txBody>
      </p:sp>
      <p:sp>
        <p:nvSpPr>
          <p:cNvPr id="194563" name="Rectangle 3"/>
          <p:cNvSpPr>
            <a:spLocks noChangeArrowheads="1"/>
          </p:cNvSpPr>
          <p:nvPr/>
        </p:nvSpPr>
        <p:spPr bwMode="auto">
          <a:xfrm>
            <a:off x="685800" y="1828800"/>
            <a:ext cx="4800600" cy="15811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/>
              <a:t>Physicists did not like the concept of “action at a distance” i.e. a force that was “caused” by an object a long distance away</a:t>
            </a:r>
          </a:p>
        </p:txBody>
      </p:sp>
      <p:sp>
        <p:nvSpPr>
          <p:cNvPr id="194564" name="Text Box 4"/>
          <p:cNvSpPr txBox="1">
            <a:spLocks noChangeArrowheads="1"/>
          </p:cNvSpPr>
          <p:nvPr/>
        </p:nvSpPr>
        <p:spPr bwMode="auto">
          <a:xfrm>
            <a:off x="5791200" y="2133600"/>
            <a:ext cx="3140075" cy="194627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/>
              <a:t>They preferred to think of an object producing a “field” and other objects interacting with that field</a:t>
            </a:r>
          </a:p>
        </p:txBody>
      </p:sp>
      <p:sp>
        <p:nvSpPr>
          <p:cNvPr id="194565" name="Rectangle 5"/>
          <p:cNvSpPr>
            <a:spLocks noChangeArrowheads="1"/>
          </p:cNvSpPr>
          <p:nvPr/>
        </p:nvSpPr>
        <p:spPr bwMode="auto">
          <a:xfrm>
            <a:off x="381000" y="3657600"/>
            <a:ext cx="3962400" cy="3048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Ctr="1"/>
          <a:lstStyle/>
          <a:p>
            <a:pPr algn="ctr"/>
            <a:r>
              <a:rPr lang="en-GB"/>
              <a:t>Thus rather than ...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914400" y="5486400"/>
            <a:ext cx="725488" cy="725488"/>
            <a:chOff x="2976" y="2736"/>
            <a:chExt cx="457" cy="457"/>
          </a:xfrm>
        </p:grpSpPr>
        <p:graphicFrame>
          <p:nvGraphicFramePr>
            <p:cNvPr id="223235" name="Object 1027"/>
            <p:cNvGraphicFramePr>
              <a:graphicFrameLocks noChangeAspect="1"/>
            </p:cNvGraphicFramePr>
            <p:nvPr/>
          </p:nvGraphicFramePr>
          <p:xfrm>
            <a:off x="2976" y="2736"/>
            <a:ext cx="457" cy="457"/>
          </p:xfrm>
          <a:graphic>
            <a:graphicData uri="http://schemas.openxmlformats.org/presentationml/2006/ole">
              <p:oleObj spid="_x0000_s34821" name="Clip" r:id="rId3" imgW="1299240" imgH="1299240" progId="">
                <p:embed/>
              </p:oleObj>
            </a:graphicData>
          </a:graphic>
        </p:graphicFrame>
        <p:sp>
          <p:nvSpPr>
            <p:cNvPr id="194568" name="Text Box 8"/>
            <p:cNvSpPr txBox="1">
              <a:spLocks noChangeArrowheads="1"/>
            </p:cNvSpPr>
            <p:nvPr/>
          </p:nvSpPr>
          <p:spPr bwMode="auto">
            <a:xfrm>
              <a:off x="3093" y="2820"/>
              <a:ext cx="22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>
                  <a:solidFill>
                    <a:schemeClr val="bg2"/>
                  </a:solidFill>
                </a:rPr>
                <a:t>+</a:t>
              </a:r>
              <a:endParaRPr lang="en-GB"/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2438400" y="4267200"/>
            <a:ext cx="1182688" cy="914400"/>
            <a:chOff x="1536" y="2688"/>
            <a:chExt cx="745" cy="576"/>
          </a:xfrm>
        </p:grpSpPr>
        <p:grpSp>
          <p:nvGrpSpPr>
            <p:cNvPr id="4" name="Group 10"/>
            <p:cNvGrpSpPr>
              <a:grpSpLocks/>
            </p:cNvGrpSpPr>
            <p:nvPr/>
          </p:nvGrpSpPr>
          <p:grpSpPr bwMode="auto">
            <a:xfrm>
              <a:off x="1824" y="2688"/>
              <a:ext cx="457" cy="457"/>
              <a:chOff x="4416" y="1488"/>
              <a:chExt cx="457" cy="457"/>
            </a:xfrm>
          </p:grpSpPr>
          <p:graphicFrame>
            <p:nvGraphicFramePr>
              <p:cNvPr id="223234" name="Object 1026"/>
              <p:cNvGraphicFramePr>
                <a:graphicFrameLocks noChangeAspect="1"/>
              </p:cNvGraphicFramePr>
              <p:nvPr/>
            </p:nvGraphicFramePr>
            <p:xfrm>
              <a:off x="4416" y="1488"/>
              <a:ext cx="457" cy="457"/>
            </p:xfrm>
            <a:graphic>
              <a:graphicData uri="http://schemas.openxmlformats.org/presentationml/2006/ole">
                <p:oleObj spid="_x0000_s34820" name="Clip" r:id="rId4" imgW="1299240" imgH="1299240" progId="">
                  <p:embed/>
                </p:oleObj>
              </a:graphicData>
            </a:graphic>
          </p:graphicFrame>
          <p:sp>
            <p:nvSpPr>
              <p:cNvPr id="194572" name="Text Box 12"/>
              <p:cNvSpPr txBox="1">
                <a:spLocks noChangeArrowheads="1"/>
              </p:cNvSpPr>
              <p:nvPr/>
            </p:nvSpPr>
            <p:spPr bwMode="auto">
              <a:xfrm>
                <a:off x="4554" y="1572"/>
                <a:ext cx="18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GB">
                    <a:solidFill>
                      <a:schemeClr val="bg2"/>
                    </a:solidFill>
                  </a:rPr>
                  <a:t>-</a:t>
                </a:r>
                <a:endParaRPr lang="en-GB"/>
              </a:p>
            </p:txBody>
          </p:sp>
        </p:grpSp>
        <p:sp>
          <p:nvSpPr>
            <p:cNvPr id="194573" name="Line 13"/>
            <p:cNvSpPr>
              <a:spLocks noChangeShapeType="1"/>
            </p:cNvSpPr>
            <p:nvPr/>
          </p:nvSpPr>
          <p:spPr bwMode="auto">
            <a:xfrm flipH="1">
              <a:off x="1536" y="2976"/>
              <a:ext cx="432" cy="288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94574" name="Rectangle 14"/>
          <p:cNvSpPr>
            <a:spLocks noChangeArrowheads="1"/>
          </p:cNvSpPr>
          <p:nvPr/>
        </p:nvSpPr>
        <p:spPr bwMode="auto">
          <a:xfrm>
            <a:off x="4953000" y="4343400"/>
            <a:ext cx="3886200" cy="22860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Ctr="1"/>
          <a:lstStyle/>
          <a:p>
            <a:pPr algn="ctr"/>
            <a:r>
              <a:rPr lang="en-GB"/>
              <a:t>they liked to think...</a:t>
            </a:r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4267200" y="3886200"/>
            <a:ext cx="3656013" cy="3656013"/>
            <a:chOff x="2688" y="2448"/>
            <a:chExt cx="2303" cy="2303"/>
          </a:xfrm>
        </p:grpSpPr>
        <p:grpSp>
          <p:nvGrpSpPr>
            <p:cNvPr id="6" name="Group 16"/>
            <p:cNvGrpSpPr>
              <a:grpSpLocks/>
            </p:cNvGrpSpPr>
            <p:nvPr/>
          </p:nvGrpSpPr>
          <p:grpSpPr bwMode="auto">
            <a:xfrm>
              <a:off x="3611" y="3371"/>
              <a:ext cx="457" cy="457"/>
              <a:chOff x="2976" y="2736"/>
              <a:chExt cx="457" cy="457"/>
            </a:xfrm>
          </p:grpSpPr>
          <p:graphicFrame>
            <p:nvGraphicFramePr>
              <p:cNvPr id="223233" name="Object 1025"/>
              <p:cNvGraphicFramePr>
                <a:graphicFrameLocks noChangeAspect="1"/>
              </p:cNvGraphicFramePr>
              <p:nvPr/>
            </p:nvGraphicFramePr>
            <p:xfrm>
              <a:off x="2976" y="2736"/>
              <a:ext cx="457" cy="457"/>
            </p:xfrm>
            <a:graphic>
              <a:graphicData uri="http://schemas.openxmlformats.org/presentationml/2006/ole">
                <p:oleObj spid="_x0000_s34819" name="Clip" r:id="rId5" imgW="1299240" imgH="1299240" progId="">
                  <p:embed/>
                </p:oleObj>
              </a:graphicData>
            </a:graphic>
          </p:graphicFrame>
          <p:sp>
            <p:nvSpPr>
              <p:cNvPr id="194578" name="Text Box 18"/>
              <p:cNvSpPr txBox="1">
                <a:spLocks noChangeArrowheads="1"/>
              </p:cNvSpPr>
              <p:nvPr/>
            </p:nvSpPr>
            <p:spPr bwMode="auto">
              <a:xfrm>
                <a:off x="3093" y="2820"/>
                <a:ext cx="224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GB">
                    <a:solidFill>
                      <a:schemeClr val="bg2"/>
                    </a:solidFill>
                  </a:rPr>
                  <a:t>+</a:t>
                </a:r>
                <a:endParaRPr lang="en-GB"/>
              </a:p>
            </p:txBody>
          </p:sp>
        </p:grpSp>
        <p:sp>
          <p:nvSpPr>
            <p:cNvPr id="194579" name="Oval 19"/>
            <p:cNvSpPr>
              <a:spLocks noChangeAspect="1" noChangeArrowheads="1"/>
            </p:cNvSpPr>
            <p:nvPr/>
          </p:nvSpPr>
          <p:spPr bwMode="auto">
            <a:xfrm>
              <a:off x="3494" y="3254"/>
              <a:ext cx="691" cy="691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580" name="Oval 20"/>
            <p:cNvSpPr>
              <a:spLocks noChangeArrowheads="1"/>
            </p:cNvSpPr>
            <p:nvPr/>
          </p:nvSpPr>
          <p:spPr bwMode="auto">
            <a:xfrm>
              <a:off x="3527" y="3287"/>
              <a:ext cx="624" cy="62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581" name="Oval 21"/>
            <p:cNvSpPr>
              <a:spLocks noChangeAspect="1" noChangeArrowheads="1"/>
            </p:cNvSpPr>
            <p:nvPr/>
          </p:nvSpPr>
          <p:spPr bwMode="auto">
            <a:xfrm>
              <a:off x="3436" y="3196"/>
              <a:ext cx="806" cy="806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582" name="Oval 22"/>
            <p:cNvSpPr>
              <a:spLocks noChangeAspect="1" noChangeArrowheads="1"/>
            </p:cNvSpPr>
            <p:nvPr/>
          </p:nvSpPr>
          <p:spPr bwMode="auto">
            <a:xfrm>
              <a:off x="3379" y="3139"/>
              <a:ext cx="921" cy="921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583" name="Oval 23"/>
            <p:cNvSpPr>
              <a:spLocks noChangeAspect="1" noChangeArrowheads="1"/>
            </p:cNvSpPr>
            <p:nvPr/>
          </p:nvSpPr>
          <p:spPr bwMode="auto">
            <a:xfrm>
              <a:off x="3321" y="3081"/>
              <a:ext cx="1036" cy="1036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584" name="Oval 24"/>
            <p:cNvSpPr>
              <a:spLocks noChangeAspect="1" noChangeArrowheads="1"/>
            </p:cNvSpPr>
            <p:nvPr/>
          </p:nvSpPr>
          <p:spPr bwMode="auto">
            <a:xfrm>
              <a:off x="3263" y="3023"/>
              <a:ext cx="1152" cy="1152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585" name="Oval 25"/>
            <p:cNvSpPr>
              <a:spLocks noChangeAspect="1" noChangeArrowheads="1"/>
            </p:cNvSpPr>
            <p:nvPr/>
          </p:nvSpPr>
          <p:spPr bwMode="auto">
            <a:xfrm>
              <a:off x="3119" y="2879"/>
              <a:ext cx="1440" cy="144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586" name="Oval 26"/>
            <p:cNvSpPr>
              <a:spLocks noChangeAspect="1" noChangeArrowheads="1"/>
            </p:cNvSpPr>
            <p:nvPr/>
          </p:nvSpPr>
          <p:spPr bwMode="auto">
            <a:xfrm>
              <a:off x="3263" y="3023"/>
              <a:ext cx="1152" cy="1152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587" name="Oval 27"/>
            <p:cNvSpPr>
              <a:spLocks noChangeAspect="1" noChangeArrowheads="1"/>
            </p:cNvSpPr>
            <p:nvPr/>
          </p:nvSpPr>
          <p:spPr bwMode="auto">
            <a:xfrm>
              <a:off x="3263" y="3023"/>
              <a:ext cx="1152" cy="1152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588" name="Oval 28"/>
            <p:cNvSpPr>
              <a:spLocks noChangeAspect="1" noChangeArrowheads="1"/>
            </p:cNvSpPr>
            <p:nvPr/>
          </p:nvSpPr>
          <p:spPr bwMode="auto">
            <a:xfrm>
              <a:off x="2976" y="2736"/>
              <a:ext cx="1727" cy="1727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589" name="Oval 29"/>
            <p:cNvSpPr>
              <a:spLocks noChangeAspect="1" noChangeArrowheads="1"/>
            </p:cNvSpPr>
            <p:nvPr/>
          </p:nvSpPr>
          <p:spPr bwMode="auto">
            <a:xfrm>
              <a:off x="2832" y="2592"/>
              <a:ext cx="2015" cy="2015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590" name="Oval 30"/>
            <p:cNvSpPr>
              <a:spLocks noChangeAspect="1" noChangeArrowheads="1"/>
            </p:cNvSpPr>
            <p:nvPr/>
          </p:nvSpPr>
          <p:spPr bwMode="auto">
            <a:xfrm>
              <a:off x="2688" y="2448"/>
              <a:ext cx="2303" cy="2303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" name="Group 31"/>
          <p:cNvGrpSpPr>
            <a:grpSpLocks/>
          </p:cNvGrpSpPr>
          <p:nvPr/>
        </p:nvGrpSpPr>
        <p:grpSpPr bwMode="auto">
          <a:xfrm>
            <a:off x="6858000" y="4876800"/>
            <a:ext cx="1182688" cy="914400"/>
            <a:chOff x="1536" y="2688"/>
            <a:chExt cx="745" cy="576"/>
          </a:xfrm>
        </p:grpSpPr>
        <p:grpSp>
          <p:nvGrpSpPr>
            <p:cNvPr id="8" name="Group 32"/>
            <p:cNvGrpSpPr>
              <a:grpSpLocks/>
            </p:cNvGrpSpPr>
            <p:nvPr/>
          </p:nvGrpSpPr>
          <p:grpSpPr bwMode="auto">
            <a:xfrm>
              <a:off x="1824" y="2688"/>
              <a:ext cx="457" cy="457"/>
              <a:chOff x="4416" y="1488"/>
              <a:chExt cx="457" cy="457"/>
            </a:xfrm>
          </p:grpSpPr>
          <p:graphicFrame>
            <p:nvGraphicFramePr>
              <p:cNvPr id="223232" name="Object 1024"/>
              <p:cNvGraphicFramePr>
                <a:graphicFrameLocks noChangeAspect="1"/>
              </p:cNvGraphicFramePr>
              <p:nvPr/>
            </p:nvGraphicFramePr>
            <p:xfrm>
              <a:off x="4416" y="1488"/>
              <a:ext cx="457" cy="457"/>
            </p:xfrm>
            <a:graphic>
              <a:graphicData uri="http://schemas.openxmlformats.org/presentationml/2006/ole">
                <p:oleObj spid="_x0000_s34818" name="Clip" r:id="rId6" imgW="1299240" imgH="1299240" progId="">
                  <p:embed/>
                </p:oleObj>
              </a:graphicData>
            </a:graphic>
          </p:graphicFrame>
          <p:sp>
            <p:nvSpPr>
              <p:cNvPr id="194594" name="Text Box 34"/>
              <p:cNvSpPr txBox="1">
                <a:spLocks noChangeArrowheads="1"/>
              </p:cNvSpPr>
              <p:nvPr/>
            </p:nvSpPr>
            <p:spPr bwMode="auto">
              <a:xfrm>
                <a:off x="4554" y="1572"/>
                <a:ext cx="18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GB">
                    <a:solidFill>
                      <a:schemeClr val="bg2"/>
                    </a:solidFill>
                  </a:rPr>
                  <a:t>-</a:t>
                </a:r>
                <a:endParaRPr lang="en-GB"/>
              </a:p>
            </p:txBody>
          </p:sp>
        </p:grpSp>
        <p:sp>
          <p:nvSpPr>
            <p:cNvPr id="194595" name="Line 35"/>
            <p:cNvSpPr>
              <a:spLocks noChangeShapeType="1"/>
            </p:cNvSpPr>
            <p:nvPr/>
          </p:nvSpPr>
          <p:spPr bwMode="auto">
            <a:xfrm flipH="1">
              <a:off x="1536" y="2976"/>
              <a:ext cx="432" cy="288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63" grpId="0" animBg="1" autoUpdateAnimBg="0"/>
      <p:bldP spid="194564" grpId="0" animBg="1" autoUpdateAnimBg="0"/>
      <p:bldP spid="194565" grpId="0" animBg="1" autoUpdateAnimBg="0"/>
      <p:bldP spid="194574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r>
              <a:rPr lang="en-US" dirty="0" smtClean="0"/>
              <a:t>Field strength: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990600"/>
            <a:ext cx="8229600" cy="4302125"/>
          </a:xfrm>
        </p:spPr>
        <p:txBody>
          <a:bodyPr/>
          <a:lstStyle/>
          <a:p>
            <a:r>
              <a:rPr lang="en-US" dirty="0" smtClean="0"/>
              <a:t>Field strength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is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force available to influence a test charge.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At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particular point,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field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strength is the result of all the charges in the region that are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creating the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field.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field in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following figure is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created by only one charge..</a:t>
            </a:r>
            <a:endParaRPr lang="en-US" dirty="0"/>
          </a:p>
        </p:txBody>
      </p:sp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4648200"/>
            <a:ext cx="57150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733800" y="4648200"/>
            <a:ext cx="554038" cy="430213"/>
            <a:chOff x="611" y="3484"/>
            <a:chExt cx="349" cy="271"/>
          </a:xfrm>
        </p:grpSpPr>
        <p:graphicFrame>
          <p:nvGraphicFramePr>
            <p:cNvPr id="224263" name="Object 1031"/>
            <p:cNvGraphicFramePr>
              <a:graphicFrameLocks noChangeAspect="1"/>
            </p:cNvGraphicFramePr>
            <p:nvPr/>
          </p:nvGraphicFramePr>
          <p:xfrm>
            <a:off x="649" y="3484"/>
            <a:ext cx="271" cy="271"/>
          </p:xfrm>
          <a:graphic>
            <a:graphicData uri="http://schemas.openxmlformats.org/presentationml/2006/ole">
              <p:oleObj spid="_x0000_s35849" name="Clip" r:id="rId3" imgW="1299240" imgH="1299240" progId="">
                <p:embed/>
              </p:oleObj>
            </a:graphicData>
          </a:graphic>
        </p:graphicFrame>
        <p:sp>
          <p:nvSpPr>
            <p:cNvPr id="195588" name="Text Box 4"/>
            <p:cNvSpPr txBox="1">
              <a:spLocks noChangeAspect="1" noChangeArrowheads="1"/>
            </p:cNvSpPr>
            <p:nvPr/>
          </p:nvSpPr>
          <p:spPr bwMode="auto">
            <a:xfrm>
              <a:off x="611" y="3504"/>
              <a:ext cx="34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1800"/>
                <a:t>+Q</a:t>
              </a:r>
              <a:r>
                <a:rPr lang="en-GB" sz="1800" baseline="-25000"/>
                <a:t>0</a:t>
              </a:r>
              <a:endParaRPr lang="en-GB"/>
            </a:p>
          </p:txBody>
        </p:sp>
      </p:grpSp>
      <p:sp>
        <p:nvSpPr>
          <p:cNvPr id="19558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Electric Field</a:t>
            </a:r>
          </a:p>
        </p:txBody>
      </p:sp>
      <p:graphicFrame>
        <p:nvGraphicFramePr>
          <p:cNvPr id="224256" name="Object 1024"/>
          <p:cNvGraphicFramePr>
            <a:graphicFrameLocks noChangeAspect="1"/>
          </p:cNvGraphicFramePr>
          <p:nvPr/>
        </p:nvGraphicFramePr>
        <p:xfrm>
          <a:off x="5930900" y="5316538"/>
          <a:ext cx="1746250" cy="1225550"/>
        </p:xfrm>
        <a:graphic>
          <a:graphicData uri="http://schemas.openxmlformats.org/presentationml/2006/ole">
            <p:oleObj spid="_x0000_s35842" name="Equation" r:id="rId4" imgW="558720" imgH="393480" progId="Equation.3">
              <p:embed/>
            </p:oleObj>
          </a:graphicData>
        </a:graphic>
      </p:graphicFrame>
      <p:graphicFrame>
        <p:nvGraphicFramePr>
          <p:cNvPr id="224257" name="Object 1025"/>
          <p:cNvGraphicFramePr>
            <a:graphicFrameLocks noChangeAspect="1"/>
          </p:cNvGraphicFramePr>
          <p:nvPr/>
        </p:nvGraphicFramePr>
        <p:xfrm>
          <a:off x="914400" y="3581400"/>
          <a:ext cx="1458913" cy="1304925"/>
        </p:xfrm>
        <a:graphic>
          <a:graphicData uri="http://schemas.openxmlformats.org/presentationml/2006/ole">
            <p:oleObj spid="_x0000_s35843" name="Equation" r:id="rId5" imgW="482400" imgH="431640" progId="Equation.3">
              <p:embed/>
            </p:oleObj>
          </a:graphicData>
        </a:graphic>
      </p:graphicFrame>
      <p:sp>
        <p:nvSpPr>
          <p:cNvPr id="195592" name="Text Box 8"/>
          <p:cNvSpPr txBox="1">
            <a:spLocks noChangeArrowheads="1"/>
          </p:cNvSpPr>
          <p:nvPr/>
        </p:nvSpPr>
        <p:spPr bwMode="auto">
          <a:xfrm>
            <a:off x="762000" y="1676400"/>
            <a:ext cx="6858000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3200"/>
              <a:t>Electric Field E is defined as the force acting on a test particle divided by the charge of that test particle</a:t>
            </a:r>
            <a:endParaRPr lang="en-GB"/>
          </a:p>
        </p:txBody>
      </p:sp>
      <p:sp>
        <p:nvSpPr>
          <p:cNvPr id="195593" name="Text Box 9"/>
          <p:cNvSpPr txBox="1">
            <a:spLocks noChangeArrowheads="1"/>
          </p:cNvSpPr>
          <p:nvPr/>
        </p:nvSpPr>
        <p:spPr bwMode="auto">
          <a:xfrm>
            <a:off x="5334000" y="3581400"/>
            <a:ext cx="3444875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3200" dirty="0"/>
              <a:t>Thus Electric Field from a single charge is </a:t>
            </a:r>
          </a:p>
        </p:txBody>
      </p: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1905000" y="5943600"/>
            <a:ext cx="725488" cy="725488"/>
            <a:chOff x="2976" y="2736"/>
            <a:chExt cx="457" cy="457"/>
          </a:xfrm>
        </p:grpSpPr>
        <p:graphicFrame>
          <p:nvGraphicFramePr>
            <p:cNvPr id="224262" name="Object 1030"/>
            <p:cNvGraphicFramePr>
              <a:graphicFrameLocks noChangeAspect="1"/>
            </p:cNvGraphicFramePr>
            <p:nvPr/>
          </p:nvGraphicFramePr>
          <p:xfrm>
            <a:off x="2976" y="2736"/>
            <a:ext cx="457" cy="457"/>
          </p:xfrm>
          <a:graphic>
            <a:graphicData uri="http://schemas.openxmlformats.org/presentationml/2006/ole">
              <p:oleObj spid="_x0000_s35848" name="Clip" r:id="rId6" imgW="1299240" imgH="1299240" progId="">
                <p:embed/>
              </p:oleObj>
            </a:graphicData>
          </a:graphic>
        </p:graphicFrame>
        <p:sp>
          <p:nvSpPr>
            <p:cNvPr id="195596" name="Text Box 12"/>
            <p:cNvSpPr txBox="1">
              <a:spLocks noChangeArrowheads="1"/>
            </p:cNvSpPr>
            <p:nvPr/>
          </p:nvSpPr>
          <p:spPr bwMode="auto">
            <a:xfrm>
              <a:off x="3093" y="2820"/>
              <a:ext cx="25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>
                  <a:solidFill>
                    <a:schemeClr val="bg2"/>
                  </a:solidFill>
                </a:rPr>
                <a:t>Q</a:t>
              </a:r>
              <a:endParaRPr lang="en-GB"/>
            </a:p>
          </p:txBody>
        </p:sp>
      </p:grp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2286000" y="4800600"/>
            <a:ext cx="1752600" cy="1524000"/>
            <a:chOff x="1440" y="3024"/>
            <a:chExt cx="1104" cy="960"/>
          </a:xfrm>
        </p:grpSpPr>
        <p:graphicFrame>
          <p:nvGraphicFramePr>
            <p:cNvPr id="224261" name="Object 1029"/>
            <p:cNvGraphicFramePr>
              <a:graphicFrameLocks noChangeAspect="1"/>
            </p:cNvGraphicFramePr>
            <p:nvPr/>
          </p:nvGraphicFramePr>
          <p:xfrm>
            <a:off x="1776" y="3357"/>
            <a:ext cx="202" cy="224"/>
          </p:xfrm>
          <a:graphic>
            <a:graphicData uri="http://schemas.openxmlformats.org/presentationml/2006/ole">
              <p:oleObj spid="_x0000_s35847" name="Equation" r:id="rId7" imgW="114120" imgH="126720" progId="Equation.3">
                <p:embed/>
              </p:oleObj>
            </a:graphicData>
          </a:graphic>
        </p:graphicFrame>
        <p:sp>
          <p:nvSpPr>
            <p:cNvPr id="195599" name="Line 15"/>
            <p:cNvSpPr>
              <a:spLocks noChangeShapeType="1"/>
            </p:cNvSpPr>
            <p:nvPr/>
          </p:nvSpPr>
          <p:spPr bwMode="auto">
            <a:xfrm flipV="1">
              <a:off x="1440" y="3024"/>
              <a:ext cx="1104" cy="96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1828800" y="5181600"/>
            <a:ext cx="804863" cy="708025"/>
            <a:chOff x="1152" y="3264"/>
            <a:chExt cx="507" cy="446"/>
          </a:xfrm>
        </p:grpSpPr>
        <p:sp>
          <p:nvSpPr>
            <p:cNvPr id="195601" name="Line 17"/>
            <p:cNvSpPr>
              <a:spLocks noChangeShapeType="1"/>
            </p:cNvSpPr>
            <p:nvPr/>
          </p:nvSpPr>
          <p:spPr bwMode="auto">
            <a:xfrm flipV="1">
              <a:off x="1179" y="3278"/>
              <a:ext cx="480" cy="432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224260" name="Object 1028"/>
            <p:cNvGraphicFramePr>
              <a:graphicFrameLocks noChangeAspect="1"/>
            </p:cNvGraphicFramePr>
            <p:nvPr/>
          </p:nvGraphicFramePr>
          <p:xfrm>
            <a:off x="1152" y="3264"/>
            <a:ext cx="202" cy="315"/>
          </p:xfrm>
          <a:graphic>
            <a:graphicData uri="http://schemas.openxmlformats.org/presentationml/2006/ole">
              <p:oleObj spid="_x0000_s35846" name="Equation" r:id="rId8" imgW="114120" imgH="177480" progId="Equation.3">
                <p:embed/>
              </p:oleObj>
            </a:graphicData>
          </a:graphic>
        </p:graphicFrame>
      </p:grpSp>
      <p:grpSp>
        <p:nvGrpSpPr>
          <p:cNvPr id="6" name="Group 19"/>
          <p:cNvGrpSpPr>
            <a:grpSpLocks/>
          </p:cNvGrpSpPr>
          <p:nvPr/>
        </p:nvGrpSpPr>
        <p:grpSpPr bwMode="auto">
          <a:xfrm>
            <a:off x="4022725" y="3124200"/>
            <a:ext cx="1768475" cy="1676400"/>
            <a:chOff x="2534" y="1968"/>
            <a:chExt cx="1114" cy="1056"/>
          </a:xfrm>
        </p:grpSpPr>
        <p:sp>
          <p:nvSpPr>
            <p:cNvPr id="195604" name="Line 20"/>
            <p:cNvSpPr>
              <a:spLocks noChangeShapeType="1"/>
            </p:cNvSpPr>
            <p:nvPr/>
          </p:nvSpPr>
          <p:spPr bwMode="auto">
            <a:xfrm flipV="1">
              <a:off x="2534" y="2016"/>
              <a:ext cx="1114" cy="1008"/>
            </a:xfrm>
            <a:prstGeom prst="line">
              <a:avLst/>
            </a:prstGeom>
            <a:noFill/>
            <a:ln w="7620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224259" name="Object 1027"/>
            <p:cNvGraphicFramePr>
              <a:graphicFrameLocks noChangeAspect="1"/>
            </p:cNvGraphicFramePr>
            <p:nvPr/>
          </p:nvGraphicFramePr>
          <p:xfrm>
            <a:off x="3024" y="1968"/>
            <a:ext cx="267" cy="312"/>
          </p:xfrm>
          <a:graphic>
            <a:graphicData uri="http://schemas.openxmlformats.org/presentationml/2006/ole">
              <p:oleObj spid="_x0000_s35845" name="Equation" r:id="rId9" imgW="139680" imgH="164880" progId="Equation.3">
                <p:embed/>
              </p:oleObj>
            </a:graphicData>
          </a:graphic>
        </p:graphicFrame>
      </p:grpSp>
      <p:grpSp>
        <p:nvGrpSpPr>
          <p:cNvPr id="7" name="Group 22"/>
          <p:cNvGrpSpPr>
            <a:grpSpLocks/>
          </p:cNvGrpSpPr>
          <p:nvPr/>
        </p:nvGrpSpPr>
        <p:grpSpPr bwMode="auto">
          <a:xfrm>
            <a:off x="3886200" y="3810000"/>
            <a:ext cx="1219200" cy="990600"/>
            <a:chOff x="2448" y="2400"/>
            <a:chExt cx="768" cy="624"/>
          </a:xfrm>
        </p:grpSpPr>
        <p:sp>
          <p:nvSpPr>
            <p:cNvPr id="195607" name="Line 23"/>
            <p:cNvSpPr>
              <a:spLocks noChangeShapeType="1"/>
            </p:cNvSpPr>
            <p:nvPr/>
          </p:nvSpPr>
          <p:spPr bwMode="auto">
            <a:xfrm flipV="1">
              <a:off x="2544" y="2400"/>
              <a:ext cx="672" cy="624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224258" name="Object 1026"/>
            <p:cNvGraphicFramePr>
              <a:graphicFrameLocks noChangeAspect="1"/>
            </p:cNvGraphicFramePr>
            <p:nvPr/>
          </p:nvGraphicFramePr>
          <p:xfrm>
            <a:off x="2448" y="2424"/>
            <a:ext cx="288" cy="312"/>
          </p:xfrm>
          <a:graphic>
            <a:graphicData uri="http://schemas.openxmlformats.org/presentationml/2006/ole">
              <p:oleObj spid="_x0000_s35844" name="Equation" r:id="rId10" imgW="152280" imgH="164880" progId="Equation.3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5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5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5592" grpId="0" build="p" autoUpdateAnimBg="0"/>
      <p:bldP spid="195593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EFS (by definition)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The electric field strength, E , is the force, </a:t>
            </a:r>
            <a:r>
              <a:rPr lang="en-US" dirty="0" err="1"/>
              <a:t>F</a:t>
            </a:r>
            <a:r>
              <a:rPr lang="en-US" sz="1600" dirty="0" err="1"/>
              <a:t>elec</a:t>
            </a:r>
            <a:r>
              <a:rPr lang="en-US" dirty="0"/>
              <a:t>, per unit charge, q, at a point. The equation for EFS is (arrows show the units for each symbol)</a:t>
            </a:r>
          </a:p>
          <a:p>
            <a:pPr>
              <a:buFont typeface="Wingdings" pitchFamily="2" charset="2"/>
              <a:buNone/>
            </a:pPr>
            <a:endParaRPr lang="en-US" dirty="0"/>
          </a:p>
          <a:p>
            <a:pPr algn="ctr">
              <a:buFont typeface="Wingdings" pitchFamily="2" charset="2"/>
              <a:buNone/>
            </a:pPr>
            <a:r>
              <a:rPr lang="en-US" dirty="0"/>
              <a:t>E = </a:t>
            </a:r>
            <a:r>
              <a:rPr lang="en-US" u="sng" dirty="0" err="1"/>
              <a:t>F</a:t>
            </a:r>
            <a:r>
              <a:rPr lang="en-US" sz="1600" u="sng" dirty="0" err="1"/>
              <a:t>elec</a:t>
            </a:r>
            <a:endParaRPr lang="en-US" dirty="0"/>
          </a:p>
          <a:p>
            <a:pPr algn="ctr">
              <a:buFont typeface="Wingdings" pitchFamily="2" charset="2"/>
              <a:buNone/>
            </a:pPr>
            <a:r>
              <a:rPr lang="en-US" dirty="0"/>
              <a:t>      q</a:t>
            </a:r>
          </a:p>
        </p:txBody>
      </p:sp>
      <p:sp>
        <p:nvSpPr>
          <p:cNvPr id="24580" name="Line 4"/>
          <p:cNvSpPr>
            <a:spLocks noChangeShapeType="1"/>
          </p:cNvSpPr>
          <p:nvPr/>
        </p:nvSpPr>
        <p:spPr bwMode="auto">
          <a:xfrm>
            <a:off x="4572000" y="16002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581" name="Line 5"/>
          <p:cNvSpPr>
            <a:spLocks noChangeShapeType="1"/>
          </p:cNvSpPr>
          <p:nvPr/>
        </p:nvSpPr>
        <p:spPr bwMode="auto">
          <a:xfrm>
            <a:off x="6781800" y="1676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582" name="Line 6"/>
          <p:cNvSpPr>
            <a:spLocks noChangeShapeType="1"/>
          </p:cNvSpPr>
          <p:nvPr/>
        </p:nvSpPr>
        <p:spPr bwMode="auto">
          <a:xfrm>
            <a:off x="2743200" y="3276600"/>
            <a:ext cx="762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2133600" y="31242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N/C</a:t>
            </a:r>
          </a:p>
        </p:txBody>
      </p:sp>
      <p:sp>
        <p:nvSpPr>
          <p:cNvPr id="24585" name="Line 9"/>
          <p:cNvSpPr>
            <a:spLocks noChangeShapeType="1"/>
          </p:cNvSpPr>
          <p:nvPr/>
        </p:nvSpPr>
        <p:spPr bwMode="auto">
          <a:xfrm flipH="1">
            <a:off x="4876800" y="3276600"/>
            <a:ext cx="990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586" name="Text Box 10"/>
          <p:cNvSpPr txBox="1">
            <a:spLocks noChangeArrowheads="1"/>
          </p:cNvSpPr>
          <p:nvPr/>
        </p:nvSpPr>
        <p:spPr bwMode="auto">
          <a:xfrm>
            <a:off x="5867400" y="30480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N</a:t>
            </a:r>
          </a:p>
        </p:txBody>
      </p:sp>
      <p:sp>
        <p:nvSpPr>
          <p:cNvPr id="24587" name="Line 11"/>
          <p:cNvSpPr>
            <a:spLocks noChangeShapeType="1"/>
          </p:cNvSpPr>
          <p:nvPr/>
        </p:nvSpPr>
        <p:spPr bwMode="auto">
          <a:xfrm flipH="1" flipV="1">
            <a:off x="4800600" y="4038600"/>
            <a:ext cx="838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588" name="Text Box 12"/>
          <p:cNvSpPr txBox="1">
            <a:spLocks noChangeArrowheads="1"/>
          </p:cNvSpPr>
          <p:nvPr/>
        </p:nvSpPr>
        <p:spPr bwMode="auto">
          <a:xfrm>
            <a:off x="5867400" y="42672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C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Electric Field of a single charge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886200" y="4267200"/>
            <a:ext cx="725488" cy="725488"/>
            <a:chOff x="2976" y="2736"/>
            <a:chExt cx="457" cy="457"/>
          </a:xfrm>
        </p:grpSpPr>
        <p:graphicFrame>
          <p:nvGraphicFramePr>
            <p:cNvPr id="196612" name="Object 4"/>
            <p:cNvGraphicFramePr>
              <a:graphicFrameLocks noChangeAspect="1"/>
            </p:cNvGraphicFramePr>
            <p:nvPr/>
          </p:nvGraphicFramePr>
          <p:xfrm>
            <a:off x="2976" y="2736"/>
            <a:ext cx="457" cy="457"/>
          </p:xfrm>
          <a:graphic>
            <a:graphicData uri="http://schemas.openxmlformats.org/presentationml/2006/ole">
              <p:oleObj spid="_x0000_s36872" name="Clip" r:id="rId3" imgW="1299240" imgH="1299240" progId="">
                <p:embed/>
              </p:oleObj>
            </a:graphicData>
          </a:graphic>
        </p:graphicFrame>
        <p:sp>
          <p:nvSpPr>
            <p:cNvPr id="196613" name="Text Box 5"/>
            <p:cNvSpPr txBox="1">
              <a:spLocks noChangeArrowheads="1"/>
            </p:cNvSpPr>
            <p:nvPr/>
          </p:nvSpPr>
          <p:spPr bwMode="auto">
            <a:xfrm>
              <a:off x="3093" y="2820"/>
              <a:ext cx="22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>
                  <a:solidFill>
                    <a:schemeClr val="bg2"/>
                  </a:solidFill>
                </a:rPr>
                <a:t>+</a:t>
              </a:r>
              <a:endParaRPr lang="en-GB"/>
            </a:p>
          </p:txBody>
        </p:sp>
      </p:grpSp>
      <p:graphicFrame>
        <p:nvGraphicFramePr>
          <p:cNvPr id="196614" name="Object 6"/>
          <p:cNvGraphicFramePr>
            <a:graphicFrameLocks noChangeAspect="1"/>
          </p:cNvGraphicFramePr>
          <p:nvPr/>
        </p:nvGraphicFramePr>
        <p:xfrm>
          <a:off x="4800600" y="3576638"/>
          <a:ext cx="320675" cy="355600"/>
        </p:xfrm>
        <a:graphic>
          <a:graphicData uri="http://schemas.openxmlformats.org/presentationml/2006/ole">
            <p:oleObj spid="_x0000_s36866" name="Equation" r:id="rId4" imgW="114120" imgH="126720" progId="Equation.3">
              <p:embed/>
            </p:oleObj>
          </a:graphicData>
        </a:graphic>
      </p:graphicFrame>
      <p:sp>
        <p:nvSpPr>
          <p:cNvPr id="196615" name="Line 7"/>
          <p:cNvSpPr>
            <a:spLocks noChangeShapeType="1"/>
          </p:cNvSpPr>
          <p:nvPr/>
        </p:nvSpPr>
        <p:spPr bwMode="auto">
          <a:xfrm flipV="1">
            <a:off x="4267200" y="3048000"/>
            <a:ext cx="1752600" cy="15240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5943600" y="1981200"/>
            <a:ext cx="1219200" cy="990600"/>
            <a:chOff x="2448" y="2400"/>
            <a:chExt cx="768" cy="624"/>
          </a:xfrm>
        </p:grpSpPr>
        <p:sp>
          <p:nvSpPr>
            <p:cNvPr id="196617" name="Line 9"/>
            <p:cNvSpPr>
              <a:spLocks noChangeShapeType="1"/>
            </p:cNvSpPr>
            <p:nvPr/>
          </p:nvSpPr>
          <p:spPr bwMode="auto">
            <a:xfrm flipV="1">
              <a:off x="2544" y="2400"/>
              <a:ext cx="672" cy="624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96618" name="Object 10"/>
            <p:cNvGraphicFramePr>
              <a:graphicFrameLocks noChangeAspect="1"/>
            </p:cNvGraphicFramePr>
            <p:nvPr/>
          </p:nvGraphicFramePr>
          <p:xfrm>
            <a:off x="2448" y="2424"/>
            <a:ext cx="288" cy="312"/>
          </p:xfrm>
          <a:graphic>
            <a:graphicData uri="http://schemas.openxmlformats.org/presentationml/2006/ole">
              <p:oleObj spid="_x0000_s36871" name="Equation" r:id="rId5" imgW="152280" imgH="164880" progId="Equation.3">
                <p:embed/>
              </p:oleObj>
            </a:graphicData>
          </a:graphic>
        </p:graphicFrame>
      </p:grpSp>
      <p:sp>
        <p:nvSpPr>
          <p:cNvPr id="196619" name="Line 11"/>
          <p:cNvSpPr>
            <a:spLocks noChangeShapeType="1"/>
          </p:cNvSpPr>
          <p:nvPr/>
        </p:nvSpPr>
        <p:spPr bwMode="auto">
          <a:xfrm rot="16136235" flipV="1">
            <a:off x="2552700" y="2933700"/>
            <a:ext cx="1752600" cy="15240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6620" name="Line 12"/>
          <p:cNvSpPr>
            <a:spLocks noChangeShapeType="1"/>
          </p:cNvSpPr>
          <p:nvPr/>
        </p:nvSpPr>
        <p:spPr bwMode="auto">
          <a:xfrm rot="16104488" flipV="1">
            <a:off x="1562100" y="1790700"/>
            <a:ext cx="1066800" cy="9906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6621" name="Line 13"/>
          <p:cNvSpPr>
            <a:spLocks noChangeShapeType="1"/>
          </p:cNvSpPr>
          <p:nvPr/>
        </p:nvSpPr>
        <p:spPr bwMode="auto">
          <a:xfrm rot="16136235" flipV="1">
            <a:off x="3437731" y="3953669"/>
            <a:ext cx="223838" cy="11557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6622" name="Line 14"/>
          <p:cNvSpPr>
            <a:spLocks noChangeShapeType="1"/>
          </p:cNvSpPr>
          <p:nvPr/>
        </p:nvSpPr>
        <p:spPr bwMode="auto">
          <a:xfrm rot="16104488" flipV="1">
            <a:off x="1289050" y="2820988"/>
            <a:ext cx="533400" cy="26670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7239000" y="2971800"/>
            <a:ext cx="554038" cy="430213"/>
            <a:chOff x="611" y="3484"/>
            <a:chExt cx="349" cy="271"/>
          </a:xfrm>
        </p:grpSpPr>
        <p:graphicFrame>
          <p:nvGraphicFramePr>
            <p:cNvPr id="196624" name="Object 16"/>
            <p:cNvGraphicFramePr>
              <a:graphicFrameLocks noChangeAspect="1"/>
            </p:cNvGraphicFramePr>
            <p:nvPr/>
          </p:nvGraphicFramePr>
          <p:xfrm>
            <a:off x="649" y="3484"/>
            <a:ext cx="271" cy="271"/>
          </p:xfrm>
          <a:graphic>
            <a:graphicData uri="http://schemas.openxmlformats.org/presentationml/2006/ole">
              <p:oleObj spid="_x0000_s36870" name="Clip" r:id="rId6" imgW="1299240" imgH="1299240" progId="">
                <p:embed/>
              </p:oleObj>
            </a:graphicData>
          </a:graphic>
        </p:graphicFrame>
        <p:sp>
          <p:nvSpPr>
            <p:cNvPr id="196625" name="Text Box 17"/>
            <p:cNvSpPr txBox="1">
              <a:spLocks noChangeAspect="1" noChangeArrowheads="1"/>
            </p:cNvSpPr>
            <p:nvPr/>
          </p:nvSpPr>
          <p:spPr bwMode="auto">
            <a:xfrm>
              <a:off x="611" y="3504"/>
              <a:ext cx="34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1800"/>
                <a:t>+Q</a:t>
              </a:r>
              <a:r>
                <a:rPr lang="en-GB" sz="1800" baseline="-25000"/>
                <a:t>0</a:t>
              </a:r>
              <a:endParaRPr lang="en-GB"/>
            </a:p>
          </p:txBody>
        </p:sp>
      </p:grpSp>
      <p:grpSp>
        <p:nvGrpSpPr>
          <p:cNvPr id="5" name="Group 18"/>
          <p:cNvGrpSpPr>
            <a:grpSpLocks/>
          </p:cNvGrpSpPr>
          <p:nvPr/>
        </p:nvGrpSpPr>
        <p:grpSpPr bwMode="auto">
          <a:xfrm>
            <a:off x="2667000" y="4191000"/>
            <a:ext cx="554038" cy="430213"/>
            <a:chOff x="611" y="3484"/>
            <a:chExt cx="349" cy="271"/>
          </a:xfrm>
        </p:grpSpPr>
        <p:graphicFrame>
          <p:nvGraphicFramePr>
            <p:cNvPr id="196627" name="Object 19"/>
            <p:cNvGraphicFramePr>
              <a:graphicFrameLocks noChangeAspect="1"/>
            </p:cNvGraphicFramePr>
            <p:nvPr/>
          </p:nvGraphicFramePr>
          <p:xfrm>
            <a:off x="649" y="3484"/>
            <a:ext cx="271" cy="271"/>
          </p:xfrm>
          <a:graphic>
            <a:graphicData uri="http://schemas.openxmlformats.org/presentationml/2006/ole">
              <p:oleObj spid="_x0000_s36869" name="Clip" r:id="rId7" imgW="1299240" imgH="1299240" progId="">
                <p:embed/>
              </p:oleObj>
            </a:graphicData>
          </a:graphic>
        </p:graphicFrame>
        <p:sp>
          <p:nvSpPr>
            <p:cNvPr id="196628" name="Text Box 20"/>
            <p:cNvSpPr txBox="1">
              <a:spLocks noChangeAspect="1" noChangeArrowheads="1"/>
            </p:cNvSpPr>
            <p:nvPr/>
          </p:nvSpPr>
          <p:spPr bwMode="auto">
            <a:xfrm>
              <a:off x="611" y="3504"/>
              <a:ext cx="34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1800"/>
                <a:t>+Q</a:t>
              </a:r>
              <a:r>
                <a:rPr lang="en-GB" sz="1800" baseline="-25000"/>
                <a:t>0</a:t>
              </a:r>
              <a:endParaRPr lang="en-GB"/>
            </a:p>
          </p:txBody>
        </p:sp>
      </p:grp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2362200" y="2590800"/>
            <a:ext cx="554038" cy="430213"/>
            <a:chOff x="611" y="3484"/>
            <a:chExt cx="349" cy="271"/>
          </a:xfrm>
        </p:grpSpPr>
        <p:graphicFrame>
          <p:nvGraphicFramePr>
            <p:cNvPr id="196630" name="Object 22"/>
            <p:cNvGraphicFramePr>
              <a:graphicFrameLocks noChangeAspect="1"/>
            </p:cNvGraphicFramePr>
            <p:nvPr/>
          </p:nvGraphicFramePr>
          <p:xfrm>
            <a:off x="649" y="3484"/>
            <a:ext cx="271" cy="271"/>
          </p:xfrm>
          <a:graphic>
            <a:graphicData uri="http://schemas.openxmlformats.org/presentationml/2006/ole">
              <p:oleObj spid="_x0000_s36868" name="Clip" r:id="rId8" imgW="1299240" imgH="1299240" progId="">
                <p:embed/>
              </p:oleObj>
            </a:graphicData>
          </a:graphic>
        </p:graphicFrame>
        <p:sp>
          <p:nvSpPr>
            <p:cNvPr id="196631" name="Text Box 23"/>
            <p:cNvSpPr txBox="1">
              <a:spLocks noChangeAspect="1" noChangeArrowheads="1"/>
            </p:cNvSpPr>
            <p:nvPr/>
          </p:nvSpPr>
          <p:spPr bwMode="auto">
            <a:xfrm>
              <a:off x="611" y="3504"/>
              <a:ext cx="34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1800"/>
                <a:t>+Q</a:t>
              </a:r>
              <a:r>
                <a:rPr lang="en-GB" sz="1800" baseline="-25000"/>
                <a:t>0</a:t>
              </a:r>
              <a:endParaRPr lang="en-GB"/>
            </a:p>
          </p:txBody>
        </p:sp>
      </p:grpSp>
      <p:sp>
        <p:nvSpPr>
          <p:cNvPr id="196632" name="Text Box 24"/>
          <p:cNvSpPr txBox="1">
            <a:spLocks noChangeArrowheads="1"/>
          </p:cNvSpPr>
          <p:nvPr/>
        </p:nvSpPr>
        <p:spPr bwMode="auto">
          <a:xfrm>
            <a:off x="3124200" y="5486400"/>
            <a:ext cx="52578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/>
              <a:t>Note: the Electric Field is defined everywhere, even if there is no test charge is not there.</a:t>
            </a:r>
          </a:p>
        </p:txBody>
      </p:sp>
      <p:grpSp>
        <p:nvGrpSpPr>
          <p:cNvPr id="7" name="Group 25"/>
          <p:cNvGrpSpPr>
            <a:grpSpLocks/>
          </p:cNvGrpSpPr>
          <p:nvPr/>
        </p:nvGrpSpPr>
        <p:grpSpPr bwMode="auto">
          <a:xfrm>
            <a:off x="5791200" y="2819400"/>
            <a:ext cx="554038" cy="430213"/>
            <a:chOff x="611" y="3484"/>
            <a:chExt cx="349" cy="271"/>
          </a:xfrm>
        </p:grpSpPr>
        <p:graphicFrame>
          <p:nvGraphicFramePr>
            <p:cNvPr id="196634" name="Object 26"/>
            <p:cNvGraphicFramePr>
              <a:graphicFrameLocks noChangeAspect="1"/>
            </p:cNvGraphicFramePr>
            <p:nvPr/>
          </p:nvGraphicFramePr>
          <p:xfrm>
            <a:off x="649" y="3484"/>
            <a:ext cx="271" cy="271"/>
          </p:xfrm>
          <a:graphic>
            <a:graphicData uri="http://schemas.openxmlformats.org/presentationml/2006/ole">
              <p:oleObj spid="_x0000_s36867" name="Clip" r:id="rId9" imgW="1299240" imgH="1299240" progId="">
                <p:embed/>
              </p:oleObj>
            </a:graphicData>
          </a:graphic>
        </p:graphicFrame>
        <p:sp>
          <p:nvSpPr>
            <p:cNvPr id="196635" name="Text Box 27"/>
            <p:cNvSpPr txBox="1">
              <a:spLocks noChangeAspect="1" noChangeArrowheads="1"/>
            </p:cNvSpPr>
            <p:nvPr/>
          </p:nvSpPr>
          <p:spPr bwMode="auto">
            <a:xfrm>
              <a:off x="611" y="3504"/>
              <a:ext cx="34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1800"/>
                <a:t>+Q</a:t>
              </a:r>
              <a:r>
                <a:rPr lang="en-GB" sz="1800" baseline="-25000"/>
                <a:t>0</a:t>
              </a:r>
              <a:endParaRPr lang="en-GB"/>
            </a:p>
          </p:txBody>
        </p:sp>
      </p:grpSp>
      <p:sp>
        <p:nvSpPr>
          <p:cNvPr id="196636" name="Line 28"/>
          <p:cNvSpPr>
            <a:spLocks noChangeShapeType="1"/>
          </p:cNvSpPr>
          <p:nvPr/>
        </p:nvSpPr>
        <p:spPr bwMode="auto">
          <a:xfrm rot="-5495512">
            <a:off x="7918450" y="2673350"/>
            <a:ext cx="242888" cy="534988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6637" name="Line 29"/>
          <p:cNvSpPr>
            <a:spLocks noChangeShapeType="1"/>
          </p:cNvSpPr>
          <p:nvPr/>
        </p:nvSpPr>
        <p:spPr bwMode="auto">
          <a:xfrm flipV="1">
            <a:off x="4267200" y="3276600"/>
            <a:ext cx="2971800" cy="13716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6638" name="AutoShape 30">
            <a:hlinkClick r:id="rId10" action="ppaction://hlinkfile" highlightClick="1"/>
          </p:cNvPr>
          <p:cNvSpPr>
            <a:spLocks noChangeArrowheads="1"/>
          </p:cNvSpPr>
          <p:nvPr/>
        </p:nvSpPr>
        <p:spPr bwMode="auto">
          <a:xfrm>
            <a:off x="609600" y="5321984"/>
            <a:ext cx="2244725" cy="646331"/>
          </a:xfrm>
          <a:prstGeom prst="actionButtonBlank">
            <a:avLst/>
          </a:prstGeom>
          <a:solidFill>
            <a:schemeClr val="bg2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GB" dirty="0">
                <a:solidFill>
                  <a:srgbClr val="FF0000"/>
                </a:solidFill>
              </a:rPr>
              <a:t>Electric field from test particles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96639" name="AutoShape 31">
            <a:hlinkClick r:id="rId11" action="ppaction://hlinkfile" highlightClick="1"/>
          </p:cNvPr>
          <p:cNvSpPr>
            <a:spLocks noChangeArrowheads="1"/>
          </p:cNvSpPr>
          <p:nvPr/>
        </p:nvSpPr>
        <p:spPr bwMode="auto">
          <a:xfrm>
            <a:off x="6605588" y="4192885"/>
            <a:ext cx="2190750" cy="923330"/>
          </a:xfrm>
          <a:prstGeom prst="actionButtonBlank">
            <a:avLst/>
          </a:prstGeom>
          <a:solidFill>
            <a:schemeClr val="bg2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GB" dirty="0">
                <a:solidFill>
                  <a:srgbClr val="FF0000"/>
                </a:solidFill>
              </a:rPr>
              <a:t>Electric Field from isolated charges (interactive)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6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6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6638" grpId="0" animBg="1" autoUpdateAnimBg="0"/>
      <p:bldP spid="196639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Charged particles in electric field</a:t>
            </a:r>
          </a:p>
        </p:txBody>
      </p:sp>
      <p:sp>
        <p:nvSpPr>
          <p:cNvPr id="197635" name="Line 3"/>
          <p:cNvSpPr>
            <a:spLocks noChangeShapeType="1"/>
          </p:cNvSpPr>
          <p:nvPr/>
        </p:nvSpPr>
        <p:spPr bwMode="auto">
          <a:xfrm>
            <a:off x="1295400" y="2514600"/>
            <a:ext cx="38862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7636" name="Line 4"/>
          <p:cNvSpPr>
            <a:spLocks noChangeShapeType="1"/>
          </p:cNvSpPr>
          <p:nvPr/>
        </p:nvSpPr>
        <p:spPr bwMode="auto">
          <a:xfrm>
            <a:off x="1295400" y="2794000"/>
            <a:ext cx="38862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7637" name="Line 5"/>
          <p:cNvSpPr>
            <a:spLocks noChangeShapeType="1"/>
          </p:cNvSpPr>
          <p:nvPr/>
        </p:nvSpPr>
        <p:spPr bwMode="auto">
          <a:xfrm>
            <a:off x="1295400" y="3073400"/>
            <a:ext cx="38862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7638" name="Line 6"/>
          <p:cNvSpPr>
            <a:spLocks noChangeShapeType="1"/>
          </p:cNvSpPr>
          <p:nvPr/>
        </p:nvSpPr>
        <p:spPr bwMode="auto">
          <a:xfrm>
            <a:off x="1295400" y="3352800"/>
            <a:ext cx="38862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7639" name="Line 7"/>
          <p:cNvSpPr>
            <a:spLocks noChangeShapeType="1"/>
          </p:cNvSpPr>
          <p:nvPr/>
        </p:nvSpPr>
        <p:spPr bwMode="auto">
          <a:xfrm>
            <a:off x="1295400" y="3632200"/>
            <a:ext cx="38862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7640" name="Line 8"/>
          <p:cNvSpPr>
            <a:spLocks noChangeShapeType="1"/>
          </p:cNvSpPr>
          <p:nvPr/>
        </p:nvSpPr>
        <p:spPr bwMode="auto">
          <a:xfrm>
            <a:off x="1295400" y="3911600"/>
            <a:ext cx="38862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7641" name="Line 9"/>
          <p:cNvSpPr>
            <a:spLocks noChangeShapeType="1"/>
          </p:cNvSpPr>
          <p:nvPr/>
        </p:nvSpPr>
        <p:spPr bwMode="auto">
          <a:xfrm>
            <a:off x="1295400" y="4191000"/>
            <a:ext cx="38862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7642" name="Line 10"/>
          <p:cNvSpPr>
            <a:spLocks noChangeShapeType="1"/>
          </p:cNvSpPr>
          <p:nvPr/>
        </p:nvSpPr>
        <p:spPr bwMode="auto">
          <a:xfrm>
            <a:off x="1295400" y="4470400"/>
            <a:ext cx="38862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7643" name="Line 11"/>
          <p:cNvSpPr>
            <a:spLocks noChangeShapeType="1"/>
          </p:cNvSpPr>
          <p:nvPr/>
        </p:nvSpPr>
        <p:spPr bwMode="auto">
          <a:xfrm>
            <a:off x="1295400" y="4749800"/>
            <a:ext cx="38862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7644" name="Line 12"/>
          <p:cNvSpPr>
            <a:spLocks noChangeShapeType="1"/>
          </p:cNvSpPr>
          <p:nvPr/>
        </p:nvSpPr>
        <p:spPr bwMode="auto">
          <a:xfrm>
            <a:off x="1295400" y="5029200"/>
            <a:ext cx="38862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7645" name="Line 13"/>
          <p:cNvSpPr>
            <a:spLocks noChangeShapeType="1"/>
          </p:cNvSpPr>
          <p:nvPr/>
        </p:nvSpPr>
        <p:spPr bwMode="auto">
          <a:xfrm>
            <a:off x="1295400" y="5308600"/>
            <a:ext cx="38862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7646" name="Line 14"/>
          <p:cNvSpPr>
            <a:spLocks noChangeShapeType="1"/>
          </p:cNvSpPr>
          <p:nvPr/>
        </p:nvSpPr>
        <p:spPr bwMode="auto">
          <a:xfrm>
            <a:off x="1295400" y="5588000"/>
            <a:ext cx="38862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7647" name="Line 15"/>
          <p:cNvSpPr>
            <a:spLocks noChangeShapeType="1"/>
          </p:cNvSpPr>
          <p:nvPr/>
        </p:nvSpPr>
        <p:spPr bwMode="auto">
          <a:xfrm>
            <a:off x="1295400" y="5867400"/>
            <a:ext cx="38862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25280" name="Object 1024"/>
          <p:cNvGraphicFramePr>
            <a:graphicFrameLocks noChangeAspect="1"/>
          </p:cNvGraphicFramePr>
          <p:nvPr/>
        </p:nvGraphicFramePr>
        <p:xfrm>
          <a:off x="2438400" y="3224213"/>
          <a:ext cx="471488" cy="509587"/>
        </p:xfrm>
        <a:graphic>
          <a:graphicData uri="http://schemas.openxmlformats.org/presentationml/2006/ole">
            <p:oleObj spid="_x0000_s37890" name="Equation" r:id="rId3" imgW="152280" imgH="164880" progId="Equation.3">
              <p:embed/>
            </p:oleObj>
          </a:graphicData>
        </a:graphic>
      </p:graphicFrame>
      <p:graphicFrame>
        <p:nvGraphicFramePr>
          <p:cNvPr id="225281" name="Object 1025"/>
          <p:cNvGraphicFramePr>
            <a:graphicFrameLocks noChangeAspect="1"/>
          </p:cNvGraphicFramePr>
          <p:nvPr/>
        </p:nvGraphicFramePr>
        <p:xfrm>
          <a:off x="5791200" y="2743200"/>
          <a:ext cx="1539875" cy="611188"/>
        </p:xfrm>
        <a:graphic>
          <a:graphicData uri="http://schemas.openxmlformats.org/presentationml/2006/ole">
            <p:oleObj spid="_x0000_s37891" name="Equation" r:id="rId4" imgW="507960" imgH="203040" progId="Equation.3">
              <p:embed/>
            </p:oleObj>
          </a:graphicData>
        </a:graphic>
      </p:graphicFrame>
      <p:graphicFrame>
        <p:nvGraphicFramePr>
          <p:cNvPr id="225282" name="Object 1026"/>
          <p:cNvGraphicFramePr>
            <a:graphicFrameLocks noChangeAspect="1"/>
          </p:cNvGraphicFramePr>
          <p:nvPr/>
        </p:nvGraphicFramePr>
        <p:xfrm>
          <a:off x="5867400" y="4572000"/>
          <a:ext cx="1539875" cy="611188"/>
        </p:xfrm>
        <a:graphic>
          <a:graphicData uri="http://schemas.openxmlformats.org/presentationml/2006/ole">
            <p:oleObj spid="_x0000_s37892" name="Equation" r:id="rId5" imgW="507960" imgH="203040" progId="Equation.3">
              <p:embed/>
            </p:oleObj>
          </a:graphicData>
        </a:graphic>
      </p:graphicFrame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3200400" y="3236913"/>
            <a:ext cx="3657600" cy="725487"/>
            <a:chOff x="2016" y="2039"/>
            <a:chExt cx="2304" cy="457"/>
          </a:xfrm>
        </p:grpSpPr>
        <p:grpSp>
          <p:nvGrpSpPr>
            <p:cNvPr id="3" name="Group 20"/>
            <p:cNvGrpSpPr>
              <a:grpSpLocks/>
            </p:cNvGrpSpPr>
            <p:nvPr/>
          </p:nvGrpSpPr>
          <p:grpSpPr bwMode="auto">
            <a:xfrm>
              <a:off x="2016" y="2039"/>
              <a:ext cx="480" cy="457"/>
              <a:chOff x="2976" y="2736"/>
              <a:chExt cx="480" cy="457"/>
            </a:xfrm>
          </p:grpSpPr>
          <p:graphicFrame>
            <p:nvGraphicFramePr>
              <p:cNvPr id="225284" name="Object 1028"/>
              <p:cNvGraphicFramePr>
                <a:graphicFrameLocks noChangeAspect="1"/>
              </p:cNvGraphicFramePr>
              <p:nvPr/>
            </p:nvGraphicFramePr>
            <p:xfrm>
              <a:off x="2976" y="2736"/>
              <a:ext cx="457" cy="457"/>
            </p:xfrm>
            <a:graphic>
              <a:graphicData uri="http://schemas.openxmlformats.org/presentationml/2006/ole">
                <p:oleObj spid="_x0000_s37894" name="Clip" r:id="rId6" imgW="1299240" imgH="1299240" progId="">
                  <p:embed/>
                </p:oleObj>
              </a:graphicData>
            </a:graphic>
          </p:graphicFrame>
          <p:sp>
            <p:nvSpPr>
              <p:cNvPr id="197654" name="Text Box 22"/>
              <p:cNvSpPr txBox="1">
                <a:spLocks noChangeArrowheads="1"/>
              </p:cNvSpPr>
              <p:nvPr/>
            </p:nvSpPr>
            <p:spPr bwMode="auto">
              <a:xfrm>
                <a:off x="3093" y="2820"/>
                <a:ext cx="363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GB">
                    <a:solidFill>
                      <a:schemeClr val="bg2"/>
                    </a:solidFill>
                  </a:rPr>
                  <a:t>+Q</a:t>
                </a:r>
                <a:endParaRPr lang="en-GB"/>
              </a:p>
            </p:txBody>
          </p:sp>
        </p:grpSp>
        <p:sp>
          <p:nvSpPr>
            <p:cNvPr id="197655" name="Line 23"/>
            <p:cNvSpPr>
              <a:spLocks noChangeShapeType="1"/>
            </p:cNvSpPr>
            <p:nvPr/>
          </p:nvSpPr>
          <p:spPr bwMode="auto">
            <a:xfrm>
              <a:off x="2496" y="2304"/>
              <a:ext cx="1824" cy="0"/>
            </a:xfrm>
            <a:prstGeom prst="line">
              <a:avLst/>
            </a:prstGeom>
            <a:noFill/>
            <a:ln w="7620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228600" y="4267200"/>
            <a:ext cx="3392488" cy="725488"/>
            <a:chOff x="144" y="2688"/>
            <a:chExt cx="2137" cy="457"/>
          </a:xfrm>
        </p:grpSpPr>
        <p:grpSp>
          <p:nvGrpSpPr>
            <p:cNvPr id="5" name="Group 25"/>
            <p:cNvGrpSpPr>
              <a:grpSpLocks/>
            </p:cNvGrpSpPr>
            <p:nvPr/>
          </p:nvGrpSpPr>
          <p:grpSpPr bwMode="auto">
            <a:xfrm>
              <a:off x="1824" y="2688"/>
              <a:ext cx="457" cy="457"/>
              <a:chOff x="4416" y="1488"/>
              <a:chExt cx="457" cy="457"/>
            </a:xfrm>
          </p:grpSpPr>
          <p:graphicFrame>
            <p:nvGraphicFramePr>
              <p:cNvPr id="225283" name="Object 1027"/>
              <p:cNvGraphicFramePr>
                <a:graphicFrameLocks noChangeAspect="1"/>
              </p:cNvGraphicFramePr>
              <p:nvPr/>
            </p:nvGraphicFramePr>
            <p:xfrm>
              <a:off x="4416" y="1488"/>
              <a:ext cx="457" cy="457"/>
            </p:xfrm>
            <a:graphic>
              <a:graphicData uri="http://schemas.openxmlformats.org/presentationml/2006/ole">
                <p:oleObj spid="_x0000_s37893" name="Clip" r:id="rId7" imgW="1299240" imgH="1299240" progId="">
                  <p:embed/>
                </p:oleObj>
              </a:graphicData>
            </a:graphic>
          </p:graphicFrame>
          <p:sp>
            <p:nvSpPr>
              <p:cNvPr id="197659" name="Text Box 27"/>
              <p:cNvSpPr txBox="1">
                <a:spLocks noChangeArrowheads="1"/>
              </p:cNvSpPr>
              <p:nvPr/>
            </p:nvSpPr>
            <p:spPr bwMode="auto">
              <a:xfrm>
                <a:off x="4554" y="1572"/>
                <a:ext cx="319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GB">
                    <a:solidFill>
                      <a:schemeClr val="bg2"/>
                    </a:solidFill>
                  </a:rPr>
                  <a:t>-Q</a:t>
                </a:r>
                <a:endParaRPr lang="en-GB"/>
              </a:p>
            </p:txBody>
          </p:sp>
        </p:grpSp>
        <p:sp>
          <p:nvSpPr>
            <p:cNvPr id="197660" name="Line 28"/>
            <p:cNvSpPr>
              <a:spLocks noChangeShapeType="1"/>
            </p:cNvSpPr>
            <p:nvPr/>
          </p:nvSpPr>
          <p:spPr bwMode="auto">
            <a:xfrm rot="-10800000">
              <a:off x="144" y="2928"/>
              <a:ext cx="1824" cy="0"/>
            </a:xfrm>
            <a:prstGeom prst="line">
              <a:avLst/>
            </a:prstGeom>
            <a:noFill/>
            <a:ln w="7620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97661" name="Text Box 29"/>
          <p:cNvSpPr txBox="1">
            <a:spLocks noChangeArrowheads="1"/>
          </p:cNvSpPr>
          <p:nvPr/>
        </p:nvSpPr>
        <p:spPr bwMode="auto">
          <a:xfrm>
            <a:off x="1295400" y="1600200"/>
            <a:ext cx="6370638" cy="5794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3200"/>
              <a:t>Using the Field to determine the force</a:t>
            </a:r>
            <a:endParaRPr lang="en-US" sz="3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Representation of the Electric Field</a:t>
            </a:r>
          </a:p>
        </p:txBody>
      </p:sp>
      <p:sp>
        <p:nvSpPr>
          <p:cNvPr id="203779" name="Text Box 3"/>
          <p:cNvSpPr txBox="1">
            <a:spLocks noChangeArrowheads="1"/>
          </p:cNvSpPr>
          <p:nvPr/>
        </p:nvSpPr>
        <p:spPr bwMode="auto">
          <a:xfrm>
            <a:off x="1066800" y="2133600"/>
            <a:ext cx="7178675" cy="646331"/>
          </a:xfrm>
          <a:prstGeom prst="rect">
            <a:avLst/>
          </a:prstGeom>
          <a:solidFill>
            <a:schemeClr val="bg1"/>
          </a:solidFill>
          <a:ln w="38100">
            <a:solidFill>
              <a:srgbClr val="FF66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r>
              <a:rPr lang="en-GB" dirty="0" smtClean="0"/>
              <a:t>To </a:t>
            </a:r>
            <a:r>
              <a:rPr lang="en-GB" dirty="0"/>
              <a:t>represent the electric field with lines whose direction indicates the direction of the field</a:t>
            </a:r>
          </a:p>
        </p:txBody>
      </p:sp>
      <p:sp>
        <p:nvSpPr>
          <p:cNvPr id="203780" name="Line 4"/>
          <p:cNvSpPr>
            <a:spLocks noChangeShapeType="1"/>
          </p:cNvSpPr>
          <p:nvPr/>
        </p:nvSpPr>
        <p:spPr bwMode="auto">
          <a:xfrm rot="11561762">
            <a:off x="925513" y="5130800"/>
            <a:ext cx="3124200" cy="1588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3781" name="Line 5"/>
          <p:cNvSpPr>
            <a:spLocks noChangeShapeType="1"/>
          </p:cNvSpPr>
          <p:nvPr/>
        </p:nvSpPr>
        <p:spPr bwMode="auto">
          <a:xfrm rot="29887346">
            <a:off x="925513" y="5132388"/>
            <a:ext cx="3124200" cy="1587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3782" name="Line 6"/>
          <p:cNvSpPr>
            <a:spLocks noChangeShapeType="1"/>
          </p:cNvSpPr>
          <p:nvPr/>
        </p:nvSpPr>
        <p:spPr bwMode="auto">
          <a:xfrm rot="9972631">
            <a:off x="925513" y="5130800"/>
            <a:ext cx="3124200" cy="1588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3783" name="Line 7"/>
          <p:cNvSpPr>
            <a:spLocks noChangeShapeType="1"/>
          </p:cNvSpPr>
          <p:nvPr/>
        </p:nvSpPr>
        <p:spPr bwMode="auto">
          <a:xfrm rot="16985936">
            <a:off x="926307" y="5131594"/>
            <a:ext cx="3124200" cy="1587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3784" name="Line 8"/>
          <p:cNvSpPr>
            <a:spLocks noChangeShapeType="1"/>
          </p:cNvSpPr>
          <p:nvPr/>
        </p:nvSpPr>
        <p:spPr bwMode="auto">
          <a:xfrm rot="14994214">
            <a:off x="926307" y="5130006"/>
            <a:ext cx="3124200" cy="1587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3785" name="Line 9"/>
          <p:cNvSpPr>
            <a:spLocks noChangeShapeType="1"/>
          </p:cNvSpPr>
          <p:nvPr/>
        </p:nvSpPr>
        <p:spPr bwMode="auto">
          <a:xfrm rot="13167549">
            <a:off x="925513" y="5130800"/>
            <a:ext cx="3124200" cy="1588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3786" name="Text Box 10"/>
          <p:cNvSpPr txBox="1">
            <a:spLocks noChangeArrowheads="1"/>
          </p:cNvSpPr>
          <p:nvPr/>
        </p:nvSpPr>
        <p:spPr bwMode="auto">
          <a:xfrm>
            <a:off x="5257800" y="3581400"/>
            <a:ext cx="2873375" cy="1590675"/>
          </a:xfrm>
          <a:prstGeom prst="rect">
            <a:avLst/>
          </a:prstGeom>
          <a:solidFill>
            <a:schemeClr val="bg1"/>
          </a:solidFill>
          <a:ln w="38100">
            <a:solidFill>
              <a:srgbClr val="FF66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r>
              <a:rPr lang="en-GB"/>
              <a:t>Notice that as we move away from the charge, the density of lines decreases</a:t>
            </a:r>
          </a:p>
        </p:txBody>
      </p:sp>
      <p:sp>
        <p:nvSpPr>
          <p:cNvPr id="203787" name="Text Box 11"/>
          <p:cNvSpPr txBox="1">
            <a:spLocks noChangeArrowheads="1"/>
          </p:cNvSpPr>
          <p:nvPr/>
        </p:nvSpPr>
        <p:spPr bwMode="auto">
          <a:xfrm>
            <a:off x="3962400" y="5715000"/>
            <a:ext cx="2620963" cy="860425"/>
          </a:xfrm>
          <a:prstGeom prst="rect">
            <a:avLst/>
          </a:prstGeom>
          <a:solidFill>
            <a:schemeClr val="bg1"/>
          </a:solidFill>
          <a:ln w="38100">
            <a:solidFill>
              <a:srgbClr val="66FF66"/>
            </a:solidFill>
            <a:miter lim="800000"/>
            <a:headEnd/>
            <a:tailEnd/>
          </a:ln>
          <a:effectLst>
            <a:outerShdw dist="107763" dir="18900000" algn="ctr" rotWithShape="0">
              <a:srgbClr val="808080"/>
            </a:outerShdw>
          </a:effectLst>
        </p:spPr>
        <p:txBody>
          <a:bodyPr wrap="none">
            <a:spAutoFit/>
          </a:bodyPr>
          <a:lstStyle/>
          <a:p>
            <a:r>
              <a:rPr lang="en-GB"/>
              <a:t>These are called </a:t>
            </a:r>
          </a:p>
          <a:p>
            <a:r>
              <a:rPr lang="en-GB"/>
              <a:t>Electric Field Lines</a:t>
            </a:r>
          </a:p>
        </p:txBody>
      </p:sp>
      <p:graphicFrame>
        <p:nvGraphicFramePr>
          <p:cNvPr id="226304" name="Object 1024"/>
          <p:cNvGraphicFramePr>
            <a:graphicFrameLocks noChangeAspect="1"/>
          </p:cNvGraphicFramePr>
          <p:nvPr/>
        </p:nvGraphicFramePr>
        <p:xfrm>
          <a:off x="2133600" y="4800600"/>
          <a:ext cx="725488" cy="725488"/>
        </p:xfrm>
        <a:graphic>
          <a:graphicData uri="http://schemas.openxmlformats.org/presentationml/2006/ole">
            <p:oleObj spid="_x0000_s38914" name="Clip" r:id="rId3" imgW="1299240" imgH="129924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3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3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3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3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3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3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3780" grpId="0" animBg="1"/>
      <p:bldP spid="203781" grpId="0" animBg="1"/>
      <p:bldP spid="203782" grpId="0" animBg="1"/>
      <p:bldP spid="203783" grpId="0" animBg="1"/>
      <p:bldP spid="203784" grpId="0" animBg="1"/>
      <p:bldP spid="20378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Drawing Electric Field Lines</a:t>
            </a:r>
          </a:p>
        </p:txBody>
      </p:sp>
      <p:sp>
        <p:nvSpPr>
          <p:cNvPr id="204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/>
              <a:t>The lines must begin on positive charges (or infinity)</a:t>
            </a:r>
          </a:p>
          <a:p>
            <a:pPr>
              <a:lnSpc>
                <a:spcPct val="90000"/>
              </a:lnSpc>
            </a:pPr>
            <a:r>
              <a:rPr lang="en-GB"/>
              <a:t>The lines must end on negative charges (or infinity)</a:t>
            </a:r>
          </a:p>
          <a:p>
            <a:pPr>
              <a:lnSpc>
                <a:spcPct val="90000"/>
              </a:lnSpc>
            </a:pPr>
            <a:r>
              <a:rPr lang="en-GB"/>
              <a:t>The number of lines leaving a +ve charge (or approaching a -ve charge) is proportional to the magnitude of the charge</a:t>
            </a:r>
          </a:p>
          <a:p>
            <a:pPr>
              <a:lnSpc>
                <a:spcPct val="90000"/>
              </a:lnSpc>
            </a:pPr>
            <a:r>
              <a:rPr lang="en-GB"/>
              <a:t>electric field lines cannot cross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4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4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4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4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03" grpId="0" build="p" autoUpdateAnimBg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2008"/>
  <p:tag name="POWERPOINTVERSION" val="11.0"/>
  <p:tag name="PPVERSION" val="11.0"/>
  <p:tag name="DELIMITERS" val="3.1"/>
  <p:tag name="SHOWBARVISIBLE" val="True"/>
  <p:tag name="EXPANDSHOWBAR" val="True"/>
  <p:tag name="USESECONDARYMONITOR" val="True"/>
  <p:tag name="BULLETTYPE" val="3"/>
  <p:tag name="ANSWERNOWSTYLE" val="-1"/>
  <p:tag name="ANSWERNOWTEXT" val="Answer Now"/>
  <p:tag name="COUNTDOWNSTYLE" val="-1"/>
  <p:tag name="RESPCOUNTERSTYLE" val="-1"/>
  <p:tag name="RESPCOUNTERFORMAT" val="0"/>
  <p:tag name="RESPTABLESTYLE" val="-1"/>
  <p:tag name="COUNTDOWNSECONDS" val="10"/>
  <p:tag name="INPUTSOURCE" val="1"/>
  <p:tag name="NUMRESPONSES" val="1"/>
  <p:tag name="ALLOWDUPLICATES" val="False"/>
  <p:tag name="BACKUPSESSIONS" val="True"/>
  <p:tag name="BACKUPMAINTENANCE" val="7"/>
  <p:tag name="CHARTVALUEFORMAT" val="0%"/>
  <p:tag name="AUTOADVANCE" val="False"/>
  <p:tag name="REVIEWONLY" val="False"/>
  <p:tag name="ROTATIONINTERVAL" val="2"/>
  <p:tag name="AUTOUPDATEALIASES" val="True"/>
  <p:tag name="STDCHART" val="1"/>
  <p:tag name="PARTICIPANTSINLEADERBOARD" val="5"/>
  <p:tag name="TEAMSINLEADERBOARD" val="5"/>
  <p:tag name="MAXRESPONDERS" val="5"/>
  <p:tag name="BUBBLENAMEVISIBLE" val="True"/>
  <p:tag name="BUBBLESIZEVISIBLE" val="True"/>
  <p:tag name="BUBBLEVALUEFORMAT" val="0.0"/>
  <p:tag name="BUBBLEGROUPING" val="3"/>
  <p:tag name="DEFAULTNUMTEAMS" val="5"/>
  <p:tag name="CUSTOMGRIDBACKCOLOR" val="-2830136"/>
  <p:tag name="CUSTOMCELLFORECOLOR" val="-16777216"/>
  <p:tag name="CUSTOMCELLBACKCOLOR1" val="-657956"/>
  <p:tag name="CUSTOMCELLBACKCOLOR2" val="-13395457"/>
  <p:tag name="CUSTOMCELLBACKCOLOR3" val="-268652"/>
  <p:tag name="CUSTOMCELLBACKCOLOR4" val="-8355712"/>
  <p:tag name="USESCHEMECOLORS" val="True"/>
  <p:tag name="DISPLAYNAME" val="True"/>
  <p:tag name="DISPLAYDEVICENUMBER" val="True"/>
  <p:tag name="DISPLAYDEVICEID" val="True"/>
  <p:tag name="GRIDOPACITY" val="90"/>
  <p:tag name="GRIDROTATIONINTERVAL" val="2"/>
  <p:tag name="AUTOSIZEGRID" val="True"/>
  <p:tag name="GRIDSIZE" val="{Width=800, Height=600}"/>
  <p:tag name="GRIDPOSITION" val="1"/>
  <p:tag name="POLLINGCYCLE" val="2"/>
  <p:tag name="CHARTCOLORS" val="0"/>
  <p:tag name="CHARTLABELS" val="0"/>
  <p:tag name="RESETCHARTS" val="True"/>
  <p:tag name="INCLUDENONRESPONDERS" val="False"/>
  <p:tag name="MULTIRESPDIVISOR" val="1"/>
  <p:tag name="PARTLISTDEFAULT" val="1"/>
  <p:tag name="INCLUDEPPT" val="True"/>
  <p:tag name="ALLOWUSERFEEDBACK" val="True"/>
  <p:tag name="CORRECTPOINTVALUE" val="100"/>
  <p:tag name="INCORRECTPOINTVALUE" val="0"/>
  <p:tag name="REALTIMEBACKUP" val="False"/>
  <p:tag name="REALTIMEBACKUPPATH" val="(None)"/>
  <p:tag name="ZEROBASED" val="False"/>
  <p:tag name="AUTOADJUSTPARTRANGE" val="True"/>
  <p:tag name="CHARTSCALE" val="True"/>
  <p:tag name="ADVANCEDSETTINGSVIEW" val="True"/>
  <p:tag name="FIBDISPLAYRESULTS" val="True"/>
  <p:tag name="FIBNUMRESULTS" val="5"/>
  <p:tag name="FIBINCLUDEOTHER" val="True"/>
  <p:tag name="FIBDISPLAYKEYWORDS" val="True"/>
  <p:tag name="INCLUDESESSION" val="Tru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244</TotalTime>
  <Words>719</Words>
  <Application>Microsoft Office PowerPoint</Application>
  <PresentationFormat>On-screen Show (4:3)</PresentationFormat>
  <Paragraphs>91</Paragraphs>
  <Slides>19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Oriel</vt:lpstr>
      <vt:lpstr>Clip</vt:lpstr>
      <vt:lpstr>Equation</vt:lpstr>
      <vt:lpstr>Electric Field Strength</vt:lpstr>
      <vt:lpstr>Electric Field</vt:lpstr>
      <vt:lpstr>Field strength: </vt:lpstr>
      <vt:lpstr>Electric Field</vt:lpstr>
      <vt:lpstr>EFS (by definition)</vt:lpstr>
      <vt:lpstr>Electric Field of a single charge</vt:lpstr>
      <vt:lpstr>Charged particles in electric field</vt:lpstr>
      <vt:lpstr>Representation of the Electric Field</vt:lpstr>
      <vt:lpstr>Drawing Electric Field Lines</vt:lpstr>
      <vt:lpstr>Drawing Electric Field Lines: Examples</vt:lpstr>
      <vt:lpstr>Electric Field Strength</vt:lpstr>
      <vt:lpstr>Example Problems </vt:lpstr>
      <vt:lpstr>Example Problems (cont.)</vt:lpstr>
      <vt:lpstr>Example Problem (cont.)</vt:lpstr>
      <vt:lpstr>EFS Lines of Flux</vt:lpstr>
      <vt:lpstr>Recall: </vt:lpstr>
      <vt:lpstr>Recall: Charged particles in electric field</vt:lpstr>
      <vt:lpstr>Slide 18</vt:lpstr>
      <vt:lpstr>Draw the field lines for the following situations:  </vt:lpstr>
    </vt:vector>
  </TitlesOfParts>
  <Company>Solon Board of Education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Electric Field Strength</dc:title>
  <dc:creator>Solon Board of Education</dc:creator>
  <cp:lastModifiedBy>dbrick</cp:lastModifiedBy>
  <cp:revision>34</cp:revision>
  <dcterms:created xsi:type="dcterms:W3CDTF">2009-03-29T04:14:27Z</dcterms:created>
  <dcterms:modified xsi:type="dcterms:W3CDTF">2013-04-22T14:56:31Z</dcterms:modified>
</cp:coreProperties>
</file>