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316" r:id="rId2"/>
    <p:sldId id="317" r:id="rId3"/>
    <p:sldId id="318" r:id="rId4"/>
    <p:sldId id="300" r:id="rId5"/>
    <p:sldId id="301" r:id="rId6"/>
    <p:sldId id="303" r:id="rId7"/>
    <p:sldId id="304" r:id="rId8"/>
    <p:sldId id="305" r:id="rId9"/>
    <p:sldId id="306" r:id="rId10"/>
    <p:sldId id="307" r:id="rId11"/>
    <p:sldId id="309" r:id="rId12"/>
    <p:sldId id="310" r:id="rId13"/>
    <p:sldId id="258" r:id="rId14"/>
    <p:sldId id="259" r:id="rId15"/>
    <p:sldId id="265" r:id="rId16"/>
    <p:sldId id="266" r:id="rId17"/>
    <p:sldId id="260" r:id="rId18"/>
  </p:sldIdLst>
  <p:sldSz cx="9144000" cy="6858000" type="screen4x3"/>
  <p:notesSz cx="6858000" cy="9296400"/>
  <p:defaultTextStyle>
    <a:defPPr>
      <a:defRPr lang="en-GB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285"/>
    <a:srgbClr val="CC0066"/>
    <a:srgbClr val="008000"/>
    <a:srgbClr val="FF99CC"/>
    <a:srgbClr val="0000FF"/>
    <a:srgbClr val="800000"/>
    <a:srgbClr val="FF0000"/>
    <a:srgbClr val="FF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0448" autoAdjust="0"/>
    <p:restoredTop sz="90929"/>
  </p:normalViewPr>
  <p:slideViewPr>
    <p:cSldViewPr snapToGrid="0">
      <p:cViewPr varScale="1">
        <p:scale>
          <a:sx n="71" d="100"/>
          <a:sy n="71" d="100"/>
        </p:scale>
        <p:origin x="-133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48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72421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defTabSz="931863">
              <a:defRPr sz="1200"/>
            </a:lvl1pPr>
          </a:lstStyle>
          <a:p>
            <a:endParaRPr lang="en-US"/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027" y="0"/>
            <a:ext cx="2972421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endParaRPr lang="en-US"/>
          </a:p>
        </p:txBody>
      </p:sp>
      <p:sp>
        <p:nvSpPr>
          <p:cNvPr id="901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29675"/>
            <a:ext cx="2972421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defTabSz="931863">
              <a:defRPr sz="1200"/>
            </a:lvl1pPr>
          </a:lstStyle>
          <a:p>
            <a:endParaRPr lang="en-US"/>
          </a:p>
        </p:txBody>
      </p:sp>
      <p:sp>
        <p:nvSpPr>
          <p:cNvPr id="901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027" y="8829675"/>
            <a:ext cx="2972421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fld id="{85D62665-EA55-4942-A8FA-FE2052132D7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72421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defTabSz="931863">
              <a:defRPr sz="1200"/>
            </a:lvl1pPr>
          </a:lstStyle>
          <a:p>
            <a:endParaRPr lang="en-US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027" y="0"/>
            <a:ext cx="2972421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endParaRPr lang="en-US"/>
          </a:p>
        </p:txBody>
      </p:sp>
      <p:sp>
        <p:nvSpPr>
          <p:cNvPr id="409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6421" y="4416426"/>
            <a:ext cx="5485158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29675"/>
            <a:ext cx="2972421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defTabSz="931863">
              <a:defRPr sz="1200"/>
            </a:lvl1pPr>
          </a:lstStyle>
          <a:p>
            <a:endParaRPr lang="en-US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027" y="8829675"/>
            <a:ext cx="2972421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fld id="{E92FA1FB-B6CE-44A7-B5A4-B79ADD8D2F1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9FAC514-77E0-4B27-8E7F-F6DBAD8679C6}" type="slidenum">
              <a:rPr lang="en-US"/>
              <a:pPr/>
              <a:t>13</a:t>
            </a:fld>
            <a:endParaRPr lang="en-US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F471C-9444-44BD-B402-9884043BA365}" type="slidenum">
              <a:rPr lang="en-US"/>
              <a:pPr/>
              <a:t>14</a:t>
            </a:fld>
            <a:endParaRPr lang="en-US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DADB62-FCBA-4CB8-8DE1-32F75A0CDA8A}" type="slidenum">
              <a:rPr lang="en-US"/>
              <a:pPr/>
              <a:t>15</a:t>
            </a:fld>
            <a:endParaRPr lang="en-US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24A83B-2C96-48C1-89AA-09EDC6761342}" type="slidenum">
              <a:rPr lang="en-US"/>
              <a:pPr/>
              <a:t>16</a:t>
            </a:fld>
            <a:endParaRPr lang="en-US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C61EEFD-AFF3-40AA-B42A-1F1D80508A2D}" type="slidenum">
              <a:rPr lang="en-US"/>
              <a:pPr/>
              <a:t>17</a:t>
            </a:fld>
            <a:endParaRPr lang="en-US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30F1B9-0A6A-44ED-B53D-A4FD5B59507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11EA1A-7C19-486F-9BDE-FCA809EFE89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7C1EB8-1F42-4AC4-80A1-7CF93FB7607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C8BA77-C403-43EF-ABED-522AAB5C7E5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CBB4BB-8D32-46F3-94DC-BCB1DDAC054F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C53301-7187-44E0-B0B6-0D25F43CCE9A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CBEB75-936E-4518-8A10-19EEE29AC22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DEF852-65F8-4B6C-9987-DAB28CC65B0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2E697E-6C19-4B4E-9EB5-D3853021364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056A6E-4DC8-4D14-BAF6-2942429B52F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0CCE23-80B9-4A40-B5E8-43A1C08E7EBF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8FC71EE-F85C-47AC-92F9-79ECAB7F68BD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5133" y="0"/>
            <a:ext cx="7772400" cy="1143000"/>
          </a:xfrm>
        </p:spPr>
        <p:txBody>
          <a:bodyPr/>
          <a:lstStyle/>
          <a:p>
            <a:r>
              <a:rPr lang="en-US" dirty="0" smtClean="0"/>
              <a:t>Review of Science 10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489" y="1207911"/>
            <a:ext cx="8243711" cy="4888089"/>
          </a:xfrm>
        </p:spPr>
        <p:txBody>
          <a:bodyPr/>
          <a:lstStyle/>
          <a:p>
            <a:r>
              <a:rPr lang="en-CA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Science 10 we learned that certain objects called </a:t>
            </a:r>
            <a:r>
              <a:rPr lang="en-CA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magnets</a:t>
            </a:r>
            <a:r>
              <a:rPr lang="en-CA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can exert a </a:t>
            </a:r>
            <a:r>
              <a:rPr lang="en-CA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force</a:t>
            </a:r>
            <a:r>
              <a:rPr lang="en-CA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on </a:t>
            </a:r>
            <a:r>
              <a:rPr lang="en-CA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iron</a:t>
            </a:r>
            <a:r>
              <a:rPr lang="en-CA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other </a:t>
            </a:r>
            <a:r>
              <a:rPr lang="en-CA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ferromagnetic materials</a:t>
            </a:r>
            <a:r>
              <a:rPr lang="en-CA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such as cobalt, nickel, and gadolinium.  </a:t>
            </a:r>
          </a:p>
          <a:p>
            <a:r>
              <a:rPr lang="en-CA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Magnets</a:t>
            </a:r>
            <a:r>
              <a:rPr lang="en-CA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are made of </a:t>
            </a:r>
            <a:r>
              <a:rPr lang="en-CA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___________</a:t>
            </a:r>
            <a:r>
              <a:rPr lang="en-CA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CA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materials, </a:t>
            </a:r>
            <a:r>
              <a:rPr lang="en-CA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usually iron, and have </a:t>
            </a:r>
            <a:r>
              <a:rPr lang="en-CA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special properties at the</a:t>
            </a:r>
            <a:r>
              <a:rPr lang="en-CA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CA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atomic level</a:t>
            </a:r>
            <a:r>
              <a:rPr lang="en-CA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which allow them to be </a:t>
            </a:r>
            <a:r>
              <a:rPr lang="en-CA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magnetized</a:t>
            </a:r>
            <a:r>
              <a:rPr lang="en-CA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 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221289" y="3221757"/>
            <a:ext cx="219156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2800" b="1" dirty="0" err="1" smtClean="0"/>
              <a:t>feromagnetic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Magnetic induction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 smtClean="0"/>
              <a:t>	When a magnetic material is close to a magnet, it becomes a magnet itself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 smtClean="0"/>
              <a:t>	We say it has </a:t>
            </a:r>
            <a:r>
              <a:rPr lang="en-US" dirty="0" smtClean="0">
                <a:solidFill>
                  <a:srgbClr val="FF0000"/>
                </a:solidFill>
              </a:rPr>
              <a:t>induced magnetism</a:t>
            </a:r>
          </a:p>
        </p:txBody>
      </p:sp>
      <p:pic>
        <p:nvPicPr>
          <p:cNvPr id="10244" name="Picture 4" descr="paperclip46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3048000"/>
            <a:ext cx="2800350" cy="182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0245" name="Group 5"/>
          <p:cNvGrpSpPr>
            <a:grpSpLocks/>
          </p:cNvGrpSpPr>
          <p:nvPr/>
        </p:nvGrpSpPr>
        <p:grpSpPr bwMode="auto">
          <a:xfrm>
            <a:off x="5257800" y="3657600"/>
            <a:ext cx="2928938" cy="581025"/>
            <a:chOff x="1759" y="2405"/>
            <a:chExt cx="1845" cy="366"/>
          </a:xfrm>
        </p:grpSpPr>
        <p:sp>
          <p:nvSpPr>
            <p:cNvPr id="10250" name="Rectangle 6"/>
            <p:cNvSpPr>
              <a:spLocks noChangeArrowheads="1"/>
            </p:cNvSpPr>
            <p:nvPr/>
          </p:nvSpPr>
          <p:spPr bwMode="auto">
            <a:xfrm>
              <a:off x="1759" y="2405"/>
              <a:ext cx="1845" cy="366"/>
            </a:xfrm>
            <a:prstGeom prst="rect">
              <a:avLst/>
            </a:prstGeom>
            <a:solidFill>
              <a:srgbClr val="B2B2B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1" name="Text Box 7"/>
            <p:cNvSpPr txBox="1">
              <a:spLocks noChangeArrowheads="1"/>
            </p:cNvSpPr>
            <p:nvPr/>
          </p:nvSpPr>
          <p:spPr bwMode="auto">
            <a:xfrm>
              <a:off x="3293" y="2445"/>
              <a:ext cx="249" cy="288"/>
            </a:xfrm>
            <a:prstGeom prst="rect">
              <a:avLst/>
            </a:prstGeom>
            <a:solidFill>
              <a:srgbClr val="B2B2B2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N</a:t>
              </a:r>
              <a:endParaRPr lang="en-GB" b="1">
                <a:solidFill>
                  <a:srgbClr val="0000FF"/>
                </a:solidFill>
              </a:endParaRPr>
            </a:p>
          </p:txBody>
        </p:sp>
        <p:sp>
          <p:nvSpPr>
            <p:cNvPr id="10252" name="Text Box 8"/>
            <p:cNvSpPr txBox="1">
              <a:spLocks noChangeArrowheads="1"/>
            </p:cNvSpPr>
            <p:nvPr/>
          </p:nvSpPr>
          <p:spPr bwMode="auto">
            <a:xfrm>
              <a:off x="1794" y="2455"/>
              <a:ext cx="249" cy="288"/>
            </a:xfrm>
            <a:prstGeom prst="rect">
              <a:avLst/>
            </a:prstGeom>
            <a:solidFill>
              <a:srgbClr val="B2B2B2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FF0000"/>
                  </a:solidFill>
                </a:rPr>
                <a:t>S</a:t>
              </a:r>
              <a:endParaRPr lang="en-GB" b="1">
                <a:solidFill>
                  <a:srgbClr val="FF0000"/>
                </a:solidFill>
              </a:endParaRPr>
            </a:p>
          </p:txBody>
        </p:sp>
      </p:grpSp>
      <p:sp>
        <p:nvSpPr>
          <p:cNvPr id="10246" name="Text Box 9"/>
          <p:cNvSpPr txBox="1">
            <a:spLocks noChangeArrowheads="1"/>
          </p:cNvSpPr>
          <p:nvPr/>
        </p:nvSpPr>
        <p:spPr bwMode="auto">
          <a:xfrm>
            <a:off x="4495800" y="33528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800">
                <a:solidFill>
                  <a:srgbClr val="0000FF"/>
                </a:solidFill>
                <a:latin typeface="Arial" charset="0"/>
              </a:rPr>
              <a:t>N</a:t>
            </a:r>
          </a:p>
        </p:txBody>
      </p:sp>
      <p:sp>
        <p:nvSpPr>
          <p:cNvPr id="10247" name="Text Box 10"/>
          <p:cNvSpPr txBox="1">
            <a:spLocks noChangeArrowheads="1"/>
          </p:cNvSpPr>
          <p:nvPr/>
        </p:nvSpPr>
        <p:spPr bwMode="auto">
          <a:xfrm>
            <a:off x="2209800" y="32766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800">
                <a:solidFill>
                  <a:srgbClr val="FF0000"/>
                </a:solidFill>
                <a:latin typeface="Arial" charset="0"/>
              </a:rPr>
              <a:t>S</a:t>
            </a:r>
          </a:p>
        </p:txBody>
      </p:sp>
      <p:sp>
        <p:nvSpPr>
          <p:cNvPr id="10248" name="Text Box 11"/>
          <p:cNvSpPr txBox="1">
            <a:spLocks noChangeArrowheads="1"/>
          </p:cNvSpPr>
          <p:nvPr/>
        </p:nvSpPr>
        <p:spPr bwMode="auto">
          <a:xfrm>
            <a:off x="6705600" y="2971800"/>
            <a:ext cx="1981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800">
                <a:latin typeface="Arial" charset="0"/>
              </a:rPr>
              <a:t>magnet</a:t>
            </a:r>
          </a:p>
        </p:txBody>
      </p:sp>
      <p:sp>
        <p:nvSpPr>
          <p:cNvPr id="10249" name="Line 12"/>
          <p:cNvSpPr>
            <a:spLocks noChangeShapeType="1"/>
          </p:cNvSpPr>
          <p:nvPr/>
        </p:nvSpPr>
        <p:spPr bwMode="auto">
          <a:xfrm flipH="1">
            <a:off x="6781800" y="32766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Tudornai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2819400"/>
            <a:ext cx="161925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>
          <a:xfrm>
            <a:off x="651933" y="936978"/>
            <a:ext cx="7772400" cy="1143000"/>
          </a:xfrm>
        </p:spPr>
        <p:txBody>
          <a:bodyPr/>
          <a:lstStyle/>
          <a:p>
            <a:pPr eaLnBrk="1" hangingPunct="1"/>
            <a:r>
              <a:rPr lang="en-US" u="sng" dirty="0" smtClean="0"/>
              <a:t>Soft Magnetism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00FF"/>
                </a:solidFill>
              </a:rPr>
              <a:t>Pure iron</a:t>
            </a:r>
            <a:r>
              <a:rPr lang="en-US" dirty="0" smtClean="0"/>
              <a:t> is a </a:t>
            </a:r>
            <a:r>
              <a:rPr lang="en-US" dirty="0" smtClean="0">
                <a:solidFill>
                  <a:srgbClr val="0000FF"/>
                </a:solidFill>
              </a:rPr>
              <a:t>soft</a:t>
            </a:r>
            <a:r>
              <a:rPr lang="en-US" dirty="0" smtClean="0"/>
              <a:t> magnetic material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 smtClean="0"/>
              <a:t>	It is easy to </a:t>
            </a:r>
            <a:r>
              <a:rPr lang="en-US" dirty="0" err="1" smtClean="0"/>
              <a:t>magnetise</a:t>
            </a:r>
            <a:r>
              <a:rPr lang="en-US" dirty="0" smtClean="0"/>
              <a:t> but loses its magnetism easily</a:t>
            </a: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838200" y="3352800"/>
            <a:ext cx="1447800" cy="381000"/>
          </a:xfrm>
          <a:prstGeom prst="rect">
            <a:avLst/>
          </a:prstGeom>
          <a:solidFill>
            <a:srgbClr val="B2B2B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2041525" y="3394075"/>
            <a:ext cx="195263" cy="244475"/>
          </a:xfrm>
          <a:prstGeom prst="rect">
            <a:avLst/>
          </a:prstGeom>
          <a:solidFill>
            <a:srgbClr val="B2B2B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FF"/>
                </a:solidFill>
              </a:rPr>
              <a:t>N</a:t>
            </a:r>
            <a:endParaRPr lang="en-GB" sz="1000" b="1">
              <a:solidFill>
                <a:srgbClr val="0000FF"/>
              </a:solidFill>
            </a:endParaRP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865188" y="3405188"/>
            <a:ext cx="195262" cy="244475"/>
          </a:xfrm>
          <a:prstGeom prst="rect">
            <a:avLst/>
          </a:prstGeom>
          <a:solidFill>
            <a:srgbClr val="B2B2B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FF0000"/>
                </a:solidFill>
              </a:rPr>
              <a:t>S</a:t>
            </a:r>
            <a:endParaRPr lang="en-GB" sz="1000" b="1">
              <a:solidFill>
                <a:srgbClr val="FF0000"/>
              </a:solidFill>
            </a:endParaRPr>
          </a:p>
        </p:txBody>
      </p:sp>
      <p:sp>
        <p:nvSpPr>
          <p:cNvPr id="12296" name="Line 8"/>
          <p:cNvSpPr>
            <a:spLocks noChangeShapeType="1"/>
          </p:cNvSpPr>
          <p:nvPr/>
        </p:nvSpPr>
        <p:spPr bwMode="auto">
          <a:xfrm>
            <a:off x="4408311" y="2571044"/>
            <a:ext cx="0" cy="251460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1752600" y="2286000"/>
            <a:ext cx="152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800">
                <a:latin typeface="Arial" charset="0"/>
              </a:rPr>
              <a:t>before</a:t>
            </a:r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5791200" y="2286000"/>
            <a:ext cx="152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800">
                <a:latin typeface="Arial" charset="0"/>
              </a:rPr>
              <a:t>after</a:t>
            </a:r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2362200" y="4114800"/>
            <a:ext cx="1600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800">
                <a:latin typeface="Arial" charset="0"/>
              </a:rPr>
              <a:t>Iron nail</a:t>
            </a:r>
          </a:p>
        </p:txBody>
      </p:sp>
      <p:sp>
        <p:nvSpPr>
          <p:cNvPr id="12300" name="Line 12"/>
          <p:cNvSpPr>
            <a:spLocks noChangeShapeType="1"/>
          </p:cNvSpPr>
          <p:nvPr/>
        </p:nvSpPr>
        <p:spPr bwMode="auto">
          <a:xfrm flipH="1" flipV="1">
            <a:off x="2819400" y="3581400"/>
            <a:ext cx="76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2362200" y="32004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800">
                <a:solidFill>
                  <a:srgbClr val="FF0000"/>
                </a:solidFill>
                <a:latin typeface="Arial" charset="0"/>
              </a:rPr>
              <a:t>S</a:t>
            </a:r>
          </a:p>
        </p:txBody>
      </p:sp>
      <p:sp>
        <p:nvSpPr>
          <p:cNvPr id="12302" name="Text Box 14"/>
          <p:cNvSpPr txBox="1">
            <a:spLocks noChangeArrowheads="1"/>
          </p:cNvSpPr>
          <p:nvPr/>
        </p:nvSpPr>
        <p:spPr bwMode="auto">
          <a:xfrm>
            <a:off x="3657600" y="30480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800">
                <a:solidFill>
                  <a:srgbClr val="0000FF"/>
                </a:solidFill>
                <a:latin typeface="Arial" charset="0"/>
              </a:rPr>
              <a:t>N</a:t>
            </a:r>
          </a:p>
        </p:txBody>
      </p:sp>
      <p:grpSp>
        <p:nvGrpSpPr>
          <p:cNvPr id="12303" name="Group 15"/>
          <p:cNvGrpSpPr>
            <a:grpSpLocks/>
          </p:cNvGrpSpPr>
          <p:nvPr/>
        </p:nvGrpSpPr>
        <p:grpSpPr bwMode="auto">
          <a:xfrm>
            <a:off x="4724400" y="3352800"/>
            <a:ext cx="1447800" cy="381000"/>
            <a:chOff x="1759" y="2405"/>
            <a:chExt cx="1845" cy="366"/>
          </a:xfrm>
        </p:grpSpPr>
        <p:sp>
          <p:nvSpPr>
            <p:cNvPr id="12307" name="Rectangle 16"/>
            <p:cNvSpPr>
              <a:spLocks noChangeArrowheads="1"/>
            </p:cNvSpPr>
            <p:nvPr/>
          </p:nvSpPr>
          <p:spPr bwMode="auto">
            <a:xfrm>
              <a:off x="1759" y="2405"/>
              <a:ext cx="1845" cy="366"/>
            </a:xfrm>
            <a:prstGeom prst="rect">
              <a:avLst/>
            </a:prstGeom>
            <a:solidFill>
              <a:srgbClr val="B2B2B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8" name="Text Box 17"/>
            <p:cNvSpPr txBox="1">
              <a:spLocks noChangeArrowheads="1"/>
            </p:cNvSpPr>
            <p:nvPr/>
          </p:nvSpPr>
          <p:spPr bwMode="auto">
            <a:xfrm>
              <a:off x="3292" y="2445"/>
              <a:ext cx="249" cy="235"/>
            </a:xfrm>
            <a:prstGeom prst="rect">
              <a:avLst/>
            </a:prstGeom>
            <a:solidFill>
              <a:srgbClr val="B2B2B2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" b="1">
                  <a:solidFill>
                    <a:srgbClr val="0000FF"/>
                  </a:solidFill>
                </a:rPr>
                <a:t>N</a:t>
              </a:r>
              <a:endParaRPr lang="en-GB" sz="1000" b="1">
                <a:solidFill>
                  <a:srgbClr val="0000FF"/>
                </a:solidFill>
              </a:endParaRPr>
            </a:p>
          </p:txBody>
        </p:sp>
        <p:sp>
          <p:nvSpPr>
            <p:cNvPr id="12309" name="Text Box 18"/>
            <p:cNvSpPr txBox="1">
              <a:spLocks noChangeArrowheads="1"/>
            </p:cNvSpPr>
            <p:nvPr/>
          </p:nvSpPr>
          <p:spPr bwMode="auto">
            <a:xfrm>
              <a:off x="1793" y="2455"/>
              <a:ext cx="249" cy="235"/>
            </a:xfrm>
            <a:prstGeom prst="rect">
              <a:avLst/>
            </a:prstGeom>
            <a:solidFill>
              <a:srgbClr val="B2B2B2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" b="1">
                  <a:solidFill>
                    <a:srgbClr val="FF0000"/>
                  </a:solidFill>
                </a:rPr>
                <a:t>S</a:t>
              </a:r>
              <a:endParaRPr lang="en-GB" sz="1000" b="1">
                <a:solidFill>
                  <a:srgbClr val="FF0000"/>
                </a:solidFill>
              </a:endParaRPr>
            </a:p>
          </p:txBody>
        </p:sp>
      </p:grpSp>
      <p:pic>
        <p:nvPicPr>
          <p:cNvPr id="12304" name="Picture 19" descr="Tudornai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1400" y="2895600"/>
            <a:ext cx="161925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305" name="Text Box 20"/>
          <p:cNvSpPr txBox="1">
            <a:spLocks noChangeArrowheads="1"/>
          </p:cNvSpPr>
          <p:nvPr/>
        </p:nvSpPr>
        <p:spPr bwMode="auto">
          <a:xfrm>
            <a:off x="7848600" y="3581400"/>
            <a:ext cx="1143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800">
                <a:solidFill>
                  <a:srgbClr val="0000FF"/>
                </a:solidFill>
                <a:latin typeface="Arial" charset="0"/>
              </a:rPr>
              <a:t>Not</a:t>
            </a:r>
            <a:r>
              <a:rPr lang="en-US" sz="1800">
                <a:latin typeface="Arial" charset="0"/>
              </a:rPr>
              <a:t> a magnet</a:t>
            </a:r>
          </a:p>
        </p:txBody>
      </p:sp>
      <p:sp>
        <p:nvSpPr>
          <p:cNvPr id="12306" name="Text Box 21"/>
          <p:cNvSpPr txBox="1">
            <a:spLocks noChangeArrowheads="1"/>
          </p:cNvSpPr>
          <p:nvPr/>
        </p:nvSpPr>
        <p:spPr bwMode="auto">
          <a:xfrm>
            <a:off x="5867400" y="3429000"/>
            <a:ext cx="195263" cy="244475"/>
          </a:xfrm>
          <a:prstGeom prst="rect">
            <a:avLst/>
          </a:prstGeom>
          <a:solidFill>
            <a:srgbClr val="B2B2B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FF"/>
                </a:solidFill>
              </a:rPr>
              <a:t>N</a:t>
            </a:r>
            <a:endParaRPr lang="en-GB" sz="1000" b="1">
              <a:solidFill>
                <a:srgbClr val="0000FF"/>
              </a:solidFill>
            </a:endParaRPr>
          </a:p>
        </p:txBody>
      </p:sp>
      <p:sp>
        <p:nvSpPr>
          <p:cNvPr id="22" name="Rectangle 2"/>
          <p:cNvSpPr txBox="1">
            <a:spLocks noChangeArrowheads="1"/>
          </p:cNvSpPr>
          <p:nvPr/>
        </p:nvSpPr>
        <p:spPr bwMode="auto">
          <a:xfrm>
            <a:off x="849489" y="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Hard and Soft Magnetism</a:t>
            </a:r>
            <a:endParaRPr kumimoji="0" lang="en-US" sz="44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2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Tudornai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2819400"/>
            <a:ext cx="161925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u="sng" dirty="0" smtClean="0"/>
              <a:t>Hard Magnetism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704622"/>
            <a:ext cx="7772400" cy="439137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FF0000"/>
                </a:solidFill>
              </a:rPr>
              <a:t>Steel</a:t>
            </a:r>
            <a:r>
              <a:rPr lang="en-US" dirty="0" smtClean="0"/>
              <a:t> is a </a:t>
            </a:r>
            <a:r>
              <a:rPr lang="en-US" dirty="0" smtClean="0">
                <a:solidFill>
                  <a:srgbClr val="FF0000"/>
                </a:solidFill>
              </a:rPr>
              <a:t>hard</a:t>
            </a:r>
            <a:r>
              <a:rPr lang="en-US" dirty="0" smtClean="0"/>
              <a:t> magnetic material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 smtClean="0"/>
              <a:t>	It is harder to </a:t>
            </a:r>
            <a:r>
              <a:rPr lang="en-US" dirty="0" err="1" smtClean="0"/>
              <a:t>magnetise</a:t>
            </a:r>
            <a:r>
              <a:rPr lang="en-US" dirty="0" smtClean="0"/>
              <a:t>, but keeps its magnetism (it is used to make magnets!)</a:t>
            </a: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838200" y="3352800"/>
            <a:ext cx="1447800" cy="381000"/>
          </a:xfrm>
          <a:prstGeom prst="rect">
            <a:avLst/>
          </a:prstGeom>
          <a:solidFill>
            <a:srgbClr val="B2B2B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2041525" y="3394075"/>
            <a:ext cx="195263" cy="244475"/>
          </a:xfrm>
          <a:prstGeom prst="rect">
            <a:avLst/>
          </a:prstGeom>
          <a:solidFill>
            <a:srgbClr val="B2B2B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FF"/>
                </a:solidFill>
              </a:rPr>
              <a:t>N</a:t>
            </a:r>
            <a:endParaRPr lang="en-GB" sz="1000" b="1">
              <a:solidFill>
                <a:srgbClr val="0000FF"/>
              </a:solidFill>
            </a:endParaRP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865188" y="3405188"/>
            <a:ext cx="195262" cy="244475"/>
          </a:xfrm>
          <a:prstGeom prst="rect">
            <a:avLst/>
          </a:prstGeom>
          <a:solidFill>
            <a:srgbClr val="B2B2B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FF0000"/>
                </a:solidFill>
              </a:rPr>
              <a:t>S</a:t>
            </a:r>
            <a:endParaRPr lang="en-GB" sz="1000" b="1">
              <a:solidFill>
                <a:srgbClr val="FF0000"/>
              </a:solidFill>
            </a:endParaRPr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4442178" y="2514600"/>
            <a:ext cx="0" cy="251460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1752600" y="2286000"/>
            <a:ext cx="152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800">
                <a:latin typeface="Arial" charset="0"/>
              </a:rPr>
              <a:t>before</a:t>
            </a:r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5791200" y="2286000"/>
            <a:ext cx="152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800">
                <a:latin typeface="Arial" charset="0"/>
              </a:rPr>
              <a:t>after</a:t>
            </a:r>
          </a:p>
        </p:txBody>
      </p:sp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2362200" y="4114800"/>
            <a:ext cx="1600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800">
                <a:latin typeface="Arial" charset="0"/>
              </a:rPr>
              <a:t>Steel paper clip</a:t>
            </a:r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3352800" y="35814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800">
                <a:solidFill>
                  <a:srgbClr val="0000FF"/>
                </a:solidFill>
                <a:latin typeface="Arial" charset="0"/>
              </a:rPr>
              <a:t>N</a:t>
            </a:r>
          </a:p>
        </p:txBody>
      </p:sp>
      <p:grpSp>
        <p:nvGrpSpPr>
          <p:cNvPr id="13325" name="Group 13"/>
          <p:cNvGrpSpPr>
            <a:grpSpLocks/>
          </p:cNvGrpSpPr>
          <p:nvPr/>
        </p:nvGrpSpPr>
        <p:grpSpPr bwMode="auto">
          <a:xfrm>
            <a:off x="4724400" y="3352800"/>
            <a:ext cx="1447800" cy="381000"/>
            <a:chOff x="1759" y="2405"/>
            <a:chExt cx="1845" cy="366"/>
          </a:xfrm>
        </p:grpSpPr>
        <p:sp>
          <p:nvSpPr>
            <p:cNvPr id="13335" name="Rectangle 14"/>
            <p:cNvSpPr>
              <a:spLocks noChangeArrowheads="1"/>
            </p:cNvSpPr>
            <p:nvPr/>
          </p:nvSpPr>
          <p:spPr bwMode="auto">
            <a:xfrm>
              <a:off x="1759" y="2405"/>
              <a:ext cx="1845" cy="366"/>
            </a:xfrm>
            <a:prstGeom prst="rect">
              <a:avLst/>
            </a:prstGeom>
            <a:solidFill>
              <a:srgbClr val="B2B2B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6" name="Text Box 15"/>
            <p:cNvSpPr txBox="1">
              <a:spLocks noChangeArrowheads="1"/>
            </p:cNvSpPr>
            <p:nvPr/>
          </p:nvSpPr>
          <p:spPr bwMode="auto">
            <a:xfrm>
              <a:off x="3292" y="2445"/>
              <a:ext cx="249" cy="235"/>
            </a:xfrm>
            <a:prstGeom prst="rect">
              <a:avLst/>
            </a:prstGeom>
            <a:solidFill>
              <a:srgbClr val="B2B2B2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" b="1">
                  <a:solidFill>
                    <a:srgbClr val="0000FF"/>
                  </a:solidFill>
                </a:rPr>
                <a:t>N</a:t>
              </a:r>
              <a:endParaRPr lang="en-GB" sz="1000" b="1">
                <a:solidFill>
                  <a:srgbClr val="0000FF"/>
                </a:solidFill>
              </a:endParaRPr>
            </a:p>
          </p:txBody>
        </p:sp>
        <p:sp>
          <p:nvSpPr>
            <p:cNvPr id="13337" name="Text Box 16"/>
            <p:cNvSpPr txBox="1">
              <a:spLocks noChangeArrowheads="1"/>
            </p:cNvSpPr>
            <p:nvPr/>
          </p:nvSpPr>
          <p:spPr bwMode="auto">
            <a:xfrm>
              <a:off x="1793" y="2455"/>
              <a:ext cx="249" cy="235"/>
            </a:xfrm>
            <a:prstGeom prst="rect">
              <a:avLst/>
            </a:prstGeom>
            <a:solidFill>
              <a:srgbClr val="B2B2B2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" b="1">
                  <a:solidFill>
                    <a:srgbClr val="FF0000"/>
                  </a:solidFill>
                </a:rPr>
                <a:t>S</a:t>
              </a:r>
              <a:endParaRPr lang="en-GB" sz="1000" b="1">
                <a:solidFill>
                  <a:srgbClr val="FF0000"/>
                </a:solidFill>
              </a:endParaRPr>
            </a:p>
          </p:txBody>
        </p:sp>
      </p:grpSp>
      <p:sp>
        <p:nvSpPr>
          <p:cNvPr id="13326" name="Text Box 17"/>
          <p:cNvSpPr txBox="1">
            <a:spLocks noChangeArrowheads="1"/>
          </p:cNvSpPr>
          <p:nvPr/>
        </p:nvSpPr>
        <p:spPr bwMode="auto">
          <a:xfrm>
            <a:off x="7848600" y="3581400"/>
            <a:ext cx="1143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800">
                <a:latin typeface="Arial" charset="0"/>
              </a:rPr>
              <a:t>It’s a magnet!</a:t>
            </a:r>
          </a:p>
        </p:txBody>
      </p:sp>
      <p:sp>
        <p:nvSpPr>
          <p:cNvPr id="13327" name="Text Box 18"/>
          <p:cNvSpPr txBox="1">
            <a:spLocks noChangeArrowheads="1"/>
          </p:cNvSpPr>
          <p:nvPr/>
        </p:nvSpPr>
        <p:spPr bwMode="auto">
          <a:xfrm>
            <a:off x="5867400" y="3429000"/>
            <a:ext cx="195263" cy="244475"/>
          </a:xfrm>
          <a:prstGeom prst="rect">
            <a:avLst/>
          </a:prstGeom>
          <a:solidFill>
            <a:srgbClr val="B2B2B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FF"/>
                </a:solidFill>
              </a:rPr>
              <a:t>N</a:t>
            </a:r>
            <a:endParaRPr lang="en-GB" sz="1000" b="1">
              <a:solidFill>
                <a:srgbClr val="0000FF"/>
              </a:solidFill>
            </a:endParaRPr>
          </a:p>
        </p:txBody>
      </p:sp>
      <p:pic>
        <p:nvPicPr>
          <p:cNvPr id="13328" name="Picture 19" descr="paperclip46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0" y="3151188"/>
            <a:ext cx="1143000" cy="744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29" name="Text Box 20"/>
          <p:cNvSpPr txBox="1">
            <a:spLocks noChangeArrowheads="1"/>
          </p:cNvSpPr>
          <p:nvPr/>
        </p:nvSpPr>
        <p:spPr bwMode="auto">
          <a:xfrm>
            <a:off x="2286000" y="36576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800">
                <a:solidFill>
                  <a:srgbClr val="FF0000"/>
                </a:solidFill>
                <a:latin typeface="Arial" charset="0"/>
              </a:rPr>
              <a:t>S</a:t>
            </a:r>
          </a:p>
        </p:txBody>
      </p:sp>
      <p:sp>
        <p:nvSpPr>
          <p:cNvPr id="13330" name="Line 21"/>
          <p:cNvSpPr>
            <a:spLocks noChangeShapeType="1"/>
          </p:cNvSpPr>
          <p:nvPr/>
        </p:nvSpPr>
        <p:spPr bwMode="auto">
          <a:xfrm flipH="1" flipV="1">
            <a:off x="2895600" y="3733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331" name="Rectangle 22"/>
          <p:cNvSpPr>
            <a:spLocks noChangeArrowheads="1"/>
          </p:cNvSpPr>
          <p:nvPr/>
        </p:nvSpPr>
        <p:spPr bwMode="auto">
          <a:xfrm>
            <a:off x="3200400" y="2743200"/>
            <a:ext cx="609600" cy="533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3332" name="Picture 23" descr="paperclip46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0" y="2819400"/>
            <a:ext cx="1143000" cy="74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33" name="Text Box 24"/>
          <p:cNvSpPr txBox="1">
            <a:spLocks noChangeArrowheads="1"/>
          </p:cNvSpPr>
          <p:nvPr/>
        </p:nvSpPr>
        <p:spPr bwMode="auto">
          <a:xfrm>
            <a:off x="7391400" y="32766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800">
                <a:solidFill>
                  <a:srgbClr val="FF0000"/>
                </a:solidFill>
                <a:latin typeface="Arial" charset="0"/>
              </a:rPr>
              <a:t>S</a:t>
            </a:r>
          </a:p>
        </p:txBody>
      </p:sp>
      <p:sp>
        <p:nvSpPr>
          <p:cNvPr id="13334" name="Text Box 25"/>
          <p:cNvSpPr txBox="1">
            <a:spLocks noChangeArrowheads="1"/>
          </p:cNvSpPr>
          <p:nvPr/>
        </p:nvSpPr>
        <p:spPr bwMode="auto">
          <a:xfrm>
            <a:off x="8534400" y="32766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800">
                <a:solidFill>
                  <a:srgbClr val="0000FF"/>
                </a:solidFill>
                <a:latin typeface="Arial" charset="0"/>
              </a:rPr>
              <a:t>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Magnetic field</a:t>
            </a:r>
            <a:endParaRPr lang="en-GB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7067" y="1981200"/>
            <a:ext cx="86360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 smtClean="0"/>
              <a:t>	Magnets and electric currents produce magnetic fields around them.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 smtClean="0"/>
              <a:t>	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 smtClean="0"/>
              <a:t>	In a magnetic field, another magnet, a magnetic material or a moving charge will experience a magnetic force.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 smtClean="0"/>
              <a:t>	</a:t>
            </a:r>
            <a:endParaRPr lang="en-GB" sz="2800" dirty="0" smtClean="0"/>
          </a:p>
        </p:txBody>
      </p:sp>
      <p:pic>
        <p:nvPicPr>
          <p:cNvPr id="14340" name="Picture 5" descr="force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00388" y="2795588"/>
            <a:ext cx="2400300" cy="220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5" descr="Magnetic-Field-Bar-Magne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1200" y="2362200"/>
            <a:ext cx="49149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Magnetic field lines</a:t>
            </a:r>
            <a:endParaRPr lang="en-GB" dirty="0" smtClean="0"/>
          </a:p>
        </p:txBody>
      </p:sp>
      <p:sp>
        <p:nvSpPr>
          <p:cNvPr id="15364" name="Rectangle 6"/>
          <p:cNvSpPr>
            <a:spLocks noChangeArrowheads="1"/>
          </p:cNvSpPr>
          <p:nvPr/>
        </p:nvSpPr>
        <p:spPr bwMode="auto">
          <a:xfrm>
            <a:off x="3657600" y="2286000"/>
            <a:ext cx="1752600" cy="609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dirty="0" smtClean="0"/>
              <a:t>	We can represent the magnetic field around a wire or magnet using field lines.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1029" descr="Magnetic-Field-Bar-Magne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1200" y="2362200"/>
            <a:ext cx="49149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Magnetic field lines</a:t>
            </a:r>
            <a:endParaRPr lang="en-GB" smtClean="0"/>
          </a:p>
        </p:txBody>
      </p:sp>
      <p:sp>
        <p:nvSpPr>
          <p:cNvPr id="16388" name="Rectangle 1030"/>
          <p:cNvSpPr>
            <a:spLocks noChangeArrowheads="1"/>
          </p:cNvSpPr>
          <p:nvPr/>
        </p:nvSpPr>
        <p:spPr bwMode="auto">
          <a:xfrm>
            <a:off x="3657600" y="2362200"/>
            <a:ext cx="1752600" cy="381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8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	The arrows show the direction a compass needle would point at that point in the field.</a:t>
            </a:r>
            <a:endParaRPr lang="en-GB" smtClean="0"/>
          </a:p>
        </p:txBody>
      </p:sp>
      <p:grpSp>
        <p:nvGrpSpPr>
          <p:cNvPr id="16390" name="Group 1035"/>
          <p:cNvGrpSpPr>
            <a:grpSpLocks/>
          </p:cNvGrpSpPr>
          <p:nvPr/>
        </p:nvGrpSpPr>
        <p:grpSpPr bwMode="auto">
          <a:xfrm rot="-5519318">
            <a:off x="3522663" y="3228975"/>
            <a:ext cx="457200" cy="457200"/>
            <a:chOff x="336" y="2976"/>
            <a:chExt cx="288" cy="288"/>
          </a:xfrm>
        </p:grpSpPr>
        <p:sp>
          <p:nvSpPr>
            <p:cNvPr id="16401" name="Oval 1031"/>
            <p:cNvSpPr>
              <a:spLocks noChangeArrowheads="1"/>
            </p:cNvSpPr>
            <p:nvPr/>
          </p:nvSpPr>
          <p:spPr bwMode="auto">
            <a:xfrm>
              <a:off x="336" y="2976"/>
              <a:ext cx="288" cy="288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8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6402" name="Group 1034"/>
            <p:cNvGrpSpPr>
              <a:grpSpLocks/>
            </p:cNvGrpSpPr>
            <p:nvPr/>
          </p:nvGrpSpPr>
          <p:grpSpPr bwMode="auto">
            <a:xfrm>
              <a:off x="448" y="2976"/>
              <a:ext cx="48" cy="288"/>
              <a:chOff x="384" y="2064"/>
              <a:chExt cx="48" cy="288"/>
            </a:xfrm>
          </p:grpSpPr>
          <p:sp>
            <p:nvSpPr>
              <p:cNvPr id="16403" name="AutoShape 1032"/>
              <p:cNvSpPr>
                <a:spLocks noChangeArrowheads="1"/>
              </p:cNvSpPr>
              <p:nvPr/>
            </p:nvSpPr>
            <p:spPr bwMode="auto">
              <a:xfrm>
                <a:off x="384" y="2064"/>
                <a:ext cx="48" cy="144"/>
              </a:xfrm>
              <a:prstGeom prst="triangle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04" name="AutoShape 1033"/>
              <p:cNvSpPr>
                <a:spLocks noChangeArrowheads="1"/>
              </p:cNvSpPr>
              <p:nvPr/>
            </p:nvSpPr>
            <p:spPr bwMode="auto">
              <a:xfrm flipV="1">
                <a:off x="384" y="2208"/>
                <a:ext cx="48" cy="144"/>
              </a:xfrm>
              <a:prstGeom prst="triangle">
                <a:avLst>
                  <a:gd name="adj" fmla="val 50000"/>
                </a:avLst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6391" name="Group 1036"/>
          <p:cNvGrpSpPr>
            <a:grpSpLocks/>
          </p:cNvGrpSpPr>
          <p:nvPr/>
        </p:nvGrpSpPr>
        <p:grpSpPr bwMode="auto">
          <a:xfrm rot="2345128">
            <a:off x="6418263" y="3406775"/>
            <a:ext cx="457200" cy="457200"/>
            <a:chOff x="336" y="2976"/>
            <a:chExt cx="288" cy="288"/>
          </a:xfrm>
        </p:grpSpPr>
        <p:sp>
          <p:nvSpPr>
            <p:cNvPr id="16397" name="Oval 1037"/>
            <p:cNvSpPr>
              <a:spLocks noChangeArrowheads="1"/>
            </p:cNvSpPr>
            <p:nvPr/>
          </p:nvSpPr>
          <p:spPr bwMode="auto">
            <a:xfrm>
              <a:off x="336" y="2976"/>
              <a:ext cx="288" cy="288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8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6398" name="Group 1038"/>
            <p:cNvGrpSpPr>
              <a:grpSpLocks/>
            </p:cNvGrpSpPr>
            <p:nvPr/>
          </p:nvGrpSpPr>
          <p:grpSpPr bwMode="auto">
            <a:xfrm>
              <a:off x="448" y="2976"/>
              <a:ext cx="48" cy="288"/>
              <a:chOff x="384" y="2064"/>
              <a:chExt cx="48" cy="288"/>
            </a:xfrm>
          </p:grpSpPr>
          <p:sp>
            <p:nvSpPr>
              <p:cNvPr id="16399" name="AutoShape 1039"/>
              <p:cNvSpPr>
                <a:spLocks noChangeArrowheads="1"/>
              </p:cNvSpPr>
              <p:nvPr/>
            </p:nvSpPr>
            <p:spPr bwMode="auto">
              <a:xfrm>
                <a:off x="384" y="2064"/>
                <a:ext cx="48" cy="144"/>
              </a:xfrm>
              <a:prstGeom prst="triangle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00" name="AutoShape 1040"/>
              <p:cNvSpPr>
                <a:spLocks noChangeArrowheads="1"/>
              </p:cNvSpPr>
              <p:nvPr/>
            </p:nvSpPr>
            <p:spPr bwMode="auto">
              <a:xfrm flipV="1">
                <a:off x="384" y="2208"/>
                <a:ext cx="48" cy="144"/>
              </a:xfrm>
              <a:prstGeom prst="triangle">
                <a:avLst>
                  <a:gd name="adj" fmla="val 50000"/>
                </a:avLst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6392" name="Group 1041"/>
          <p:cNvGrpSpPr>
            <a:grpSpLocks/>
          </p:cNvGrpSpPr>
          <p:nvPr/>
        </p:nvGrpSpPr>
        <p:grpSpPr bwMode="auto">
          <a:xfrm rot="1595999">
            <a:off x="1851025" y="4422775"/>
            <a:ext cx="457200" cy="457200"/>
            <a:chOff x="336" y="2976"/>
            <a:chExt cx="288" cy="288"/>
          </a:xfrm>
        </p:grpSpPr>
        <p:sp>
          <p:nvSpPr>
            <p:cNvPr id="16393" name="Oval 1042"/>
            <p:cNvSpPr>
              <a:spLocks noChangeArrowheads="1"/>
            </p:cNvSpPr>
            <p:nvPr/>
          </p:nvSpPr>
          <p:spPr bwMode="auto">
            <a:xfrm>
              <a:off x="336" y="2976"/>
              <a:ext cx="288" cy="288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8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6394" name="Group 1043"/>
            <p:cNvGrpSpPr>
              <a:grpSpLocks/>
            </p:cNvGrpSpPr>
            <p:nvPr/>
          </p:nvGrpSpPr>
          <p:grpSpPr bwMode="auto">
            <a:xfrm>
              <a:off x="448" y="2976"/>
              <a:ext cx="48" cy="288"/>
              <a:chOff x="384" y="2064"/>
              <a:chExt cx="48" cy="288"/>
            </a:xfrm>
          </p:grpSpPr>
          <p:sp>
            <p:nvSpPr>
              <p:cNvPr id="16395" name="AutoShape 1044"/>
              <p:cNvSpPr>
                <a:spLocks noChangeArrowheads="1"/>
              </p:cNvSpPr>
              <p:nvPr/>
            </p:nvSpPr>
            <p:spPr bwMode="auto">
              <a:xfrm>
                <a:off x="384" y="2064"/>
                <a:ext cx="48" cy="144"/>
              </a:xfrm>
              <a:prstGeom prst="triangle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396" name="AutoShape 1045"/>
              <p:cNvSpPr>
                <a:spLocks noChangeArrowheads="1"/>
              </p:cNvSpPr>
              <p:nvPr/>
            </p:nvSpPr>
            <p:spPr bwMode="auto">
              <a:xfrm flipV="1">
                <a:off x="384" y="2208"/>
                <a:ext cx="48" cy="144"/>
              </a:xfrm>
              <a:prstGeom prst="triangle">
                <a:avLst>
                  <a:gd name="adj" fmla="val 50000"/>
                </a:avLst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1026" descr="Magnetic-Field-Bar-Magne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1200" y="2362200"/>
            <a:ext cx="49149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Rectangle 10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Magnetic field lines</a:t>
            </a:r>
            <a:endParaRPr lang="en-GB" smtClean="0"/>
          </a:p>
        </p:txBody>
      </p:sp>
      <p:sp>
        <p:nvSpPr>
          <p:cNvPr id="17412" name="Text Box 1028"/>
          <p:cNvSpPr txBox="1">
            <a:spLocks noChangeArrowheads="1"/>
          </p:cNvSpPr>
          <p:nvPr/>
        </p:nvSpPr>
        <p:spPr bwMode="auto">
          <a:xfrm>
            <a:off x="1851025" y="5562600"/>
            <a:ext cx="267335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800" dirty="0">
                <a:solidFill>
                  <a:srgbClr val="FF0000"/>
                </a:solidFill>
              </a:rPr>
              <a:t>The closer the field lines are, the stronger the magnetic force felt</a:t>
            </a:r>
            <a:endParaRPr lang="en-GB" sz="1800" dirty="0">
              <a:solidFill>
                <a:srgbClr val="FF0000"/>
              </a:solidFill>
            </a:endParaRPr>
          </a:p>
        </p:txBody>
      </p:sp>
      <p:sp>
        <p:nvSpPr>
          <p:cNvPr id="17413" name="Rectangle 1029"/>
          <p:cNvSpPr>
            <a:spLocks noChangeArrowheads="1"/>
          </p:cNvSpPr>
          <p:nvPr/>
        </p:nvSpPr>
        <p:spPr bwMode="auto">
          <a:xfrm>
            <a:off x="3657600" y="2362200"/>
            <a:ext cx="1752600" cy="381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4" name="Rectangle 1030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	The arrows show the direction a compass needle would point at that point in the field.</a:t>
            </a:r>
            <a:endParaRPr lang="en-GB" smtClean="0"/>
          </a:p>
        </p:txBody>
      </p:sp>
      <p:grpSp>
        <p:nvGrpSpPr>
          <p:cNvPr id="17415" name="Group 1031"/>
          <p:cNvGrpSpPr>
            <a:grpSpLocks/>
          </p:cNvGrpSpPr>
          <p:nvPr/>
        </p:nvGrpSpPr>
        <p:grpSpPr bwMode="auto">
          <a:xfrm rot="-5519318">
            <a:off x="3522663" y="3228975"/>
            <a:ext cx="457200" cy="457200"/>
            <a:chOff x="336" y="2976"/>
            <a:chExt cx="288" cy="288"/>
          </a:xfrm>
        </p:grpSpPr>
        <p:sp>
          <p:nvSpPr>
            <p:cNvPr id="17428" name="Oval 1032"/>
            <p:cNvSpPr>
              <a:spLocks noChangeArrowheads="1"/>
            </p:cNvSpPr>
            <p:nvPr/>
          </p:nvSpPr>
          <p:spPr bwMode="auto">
            <a:xfrm>
              <a:off x="336" y="2976"/>
              <a:ext cx="288" cy="288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8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7429" name="Group 1033"/>
            <p:cNvGrpSpPr>
              <a:grpSpLocks/>
            </p:cNvGrpSpPr>
            <p:nvPr/>
          </p:nvGrpSpPr>
          <p:grpSpPr bwMode="auto">
            <a:xfrm>
              <a:off x="448" y="2976"/>
              <a:ext cx="48" cy="288"/>
              <a:chOff x="384" y="2064"/>
              <a:chExt cx="48" cy="288"/>
            </a:xfrm>
          </p:grpSpPr>
          <p:sp>
            <p:nvSpPr>
              <p:cNvPr id="17430" name="AutoShape 1034"/>
              <p:cNvSpPr>
                <a:spLocks noChangeArrowheads="1"/>
              </p:cNvSpPr>
              <p:nvPr/>
            </p:nvSpPr>
            <p:spPr bwMode="auto">
              <a:xfrm>
                <a:off x="384" y="2064"/>
                <a:ext cx="48" cy="144"/>
              </a:xfrm>
              <a:prstGeom prst="triangle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31" name="AutoShape 1035"/>
              <p:cNvSpPr>
                <a:spLocks noChangeArrowheads="1"/>
              </p:cNvSpPr>
              <p:nvPr/>
            </p:nvSpPr>
            <p:spPr bwMode="auto">
              <a:xfrm flipV="1">
                <a:off x="384" y="2208"/>
                <a:ext cx="48" cy="144"/>
              </a:xfrm>
              <a:prstGeom prst="triangle">
                <a:avLst>
                  <a:gd name="adj" fmla="val 50000"/>
                </a:avLst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7416" name="Group 1036"/>
          <p:cNvGrpSpPr>
            <a:grpSpLocks/>
          </p:cNvGrpSpPr>
          <p:nvPr/>
        </p:nvGrpSpPr>
        <p:grpSpPr bwMode="auto">
          <a:xfrm rot="2345128">
            <a:off x="6418263" y="3406775"/>
            <a:ext cx="457200" cy="457200"/>
            <a:chOff x="336" y="2976"/>
            <a:chExt cx="288" cy="288"/>
          </a:xfrm>
        </p:grpSpPr>
        <p:sp>
          <p:nvSpPr>
            <p:cNvPr id="17424" name="Oval 1037"/>
            <p:cNvSpPr>
              <a:spLocks noChangeArrowheads="1"/>
            </p:cNvSpPr>
            <p:nvPr/>
          </p:nvSpPr>
          <p:spPr bwMode="auto">
            <a:xfrm>
              <a:off x="336" y="2976"/>
              <a:ext cx="288" cy="288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8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7425" name="Group 1038"/>
            <p:cNvGrpSpPr>
              <a:grpSpLocks/>
            </p:cNvGrpSpPr>
            <p:nvPr/>
          </p:nvGrpSpPr>
          <p:grpSpPr bwMode="auto">
            <a:xfrm>
              <a:off x="448" y="2976"/>
              <a:ext cx="48" cy="288"/>
              <a:chOff x="384" y="2064"/>
              <a:chExt cx="48" cy="288"/>
            </a:xfrm>
          </p:grpSpPr>
          <p:sp>
            <p:nvSpPr>
              <p:cNvPr id="17426" name="AutoShape 1039"/>
              <p:cNvSpPr>
                <a:spLocks noChangeArrowheads="1"/>
              </p:cNvSpPr>
              <p:nvPr/>
            </p:nvSpPr>
            <p:spPr bwMode="auto">
              <a:xfrm>
                <a:off x="384" y="2064"/>
                <a:ext cx="48" cy="144"/>
              </a:xfrm>
              <a:prstGeom prst="triangle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27" name="AutoShape 1040"/>
              <p:cNvSpPr>
                <a:spLocks noChangeArrowheads="1"/>
              </p:cNvSpPr>
              <p:nvPr/>
            </p:nvSpPr>
            <p:spPr bwMode="auto">
              <a:xfrm flipV="1">
                <a:off x="384" y="2208"/>
                <a:ext cx="48" cy="144"/>
              </a:xfrm>
              <a:prstGeom prst="triangle">
                <a:avLst>
                  <a:gd name="adj" fmla="val 50000"/>
                </a:avLst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7417" name="Group 1041"/>
          <p:cNvGrpSpPr>
            <a:grpSpLocks/>
          </p:cNvGrpSpPr>
          <p:nvPr/>
        </p:nvGrpSpPr>
        <p:grpSpPr bwMode="auto">
          <a:xfrm rot="1595999">
            <a:off x="1851025" y="4422775"/>
            <a:ext cx="457200" cy="457200"/>
            <a:chOff x="336" y="2976"/>
            <a:chExt cx="288" cy="288"/>
          </a:xfrm>
        </p:grpSpPr>
        <p:sp>
          <p:nvSpPr>
            <p:cNvPr id="17420" name="Oval 1042"/>
            <p:cNvSpPr>
              <a:spLocks noChangeArrowheads="1"/>
            </p:cNvSpPr>
            <p:nvPr/>
          </p:nvSpPr>
          <p:spPr bwMode="auto">
            <a:xfrm>
              <a:off x="336" y="2976"/>
              <a:ext cx="288" cy="288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8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7421" name="Group 1043"/>
            <p:cNvGrpSpPr>
              <a:grpSpLocks/>
            </p:cNvGrpSpPr>
            <p:nvPr/>
          </p:nvGrpSpPr>
          <p:grpSpPr bwMode="auto">
            <a:xfrm>
              <a:off x="448" y="2976"/>
              <a:ext cx="48" cy="288"/>
              <a:chOff x="384" y="2064"/>
              <a:chExt cx="48" cy="288"/>
            </a:xfrm>
          </p:grpSpPr>
          <p:sp>
            <p:nvSpPr>
              <p:cNvPr id="17422" name="AutoShape 1044"/>
              <p:cNvSpPr>
                <a:spLocks noChangeArrowheads="1"/>
              </p:cNvSpPr>
              <p:nvPr/>
            </p:nvSpPr>
            <p:spPr bwMode="auto">
              <a:xfrm>
                <a:off x="384" y="2064"/>
                <a:ext cx="48" cy="144"/>
              </a:xfrm>
              <a:prstGeom prst="triangle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23" name="AutoShape 1045"/>
              <p:cNvSpPr>
                <a:spLocks noChangeArrowheads="1"/>
              </p:cNvSpPr>
              <p:nvPr/>
            </p:nvSpPr>
            <p:spPr bwMode="auto">
              <a:xfrm flipV="1">
                <a:off x="384" y="2208"/>
                <a:ext cx="48" cy="144"/>
              </a:xfrm>
              <a:prstGeom prst="triangle">
                <a:avLst>
                  <a:gd name="adj" fmla="val 50000"/>
                </a:avLst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7418" name="Line 1046"/>
          <p:cNvSpPr>
            <a:spLocks noChangeShapeType="1"/>
          </p:cNvSpPr>
          <p:nvPr/>
        </p:nvSpPr>
        <p:spPr bwMode="auto">
          <a:xfrm flipV="1">
            <a:off x="2879725" y="4078288"/>
            <a:ext cx="160338" cy="145732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7419" name="Text Box 1047"/>
          <p:cNvSpPr txBox="1">
            <a:spLocks noChangeArrowheads="1"/>
          </p:cNvSpPr>
          <p:nvPr/>
        </p:nvSpPr>
        <p:spPr bwMode="auto">
          <a:xfrm>
            <a:off x="6142038" y="5313363"/>
            <a:ext cx="2408237" cy="1206500"/>
          </a:xfrm>
          <a:prstGeom prst="rect">
            <a:avLst/>
          </a:prstGeom>
          <a:noFill/>
          <a:ln w="19050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dirty="0"/>
              <a:t>Note that magnetic field is a </a:t>
            </a:r>
            <a:r>
              <a:rPr lang="en-US" dirty="0">
                <a:solidFill>
                  <a:srgbClr val="0000FF"/>
                </a:solidFill>
              </a:rPr>
              <a:t>vector </a:t>
            </a:r>
            <a:r>
              <a:rPr lang="en-US" dirty="0"/>
              <a:t>quantity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/>
      <p:bldP spid="1741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Earth’s Magnetic Field</a:t>
            </a:r>
            <a:endParaRPr lang="en-GB" smtClean="0"/>
          </a:p>
        </p:txBody>
      </p:sp>
      <p:pic>
        <p:nvPicPr>
          <p:cNvPr id="18435" name="Picture 5" descr="eart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" y="2193925"/>
            <a:ext cx="5160963" cy="385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8436" name="Group 16"/>
          <p:cNvGrpSpPr>
            <a:grpSpLocks/>
          </p:cNvGrpSpPr>
          <p:nvPr/>
        </p:nvGrpSpPr>
        <p:grpSpPr bwMode="auto">
          <a:xfrm rot="987391">
            <a:off x="2943225" y="3619500"/>
            <a:ext cx="587375" cy="1108075"/>
            <a:chOff x="154" y="550"/>
            <a:chExt cx="370" cy="698"/>
          </a:xfrm>
        </p:grpSpPr>
        <p:grpSp>
          <p:nvGrpSpPr>
            <p:cNvPr id="18438" name="Group 10"/>
            <p:cNvGrpSpPr>
              <a:grpSpLocks/>
            </p:cNvGrpSpPr>
            <p:nvPr/>
          </p:nvGrpSpPr>
          <p:grpSpPr bwMode="auto">
            <a:xfrm>
              <a:off x="154" y="550"/>
              <a:ext cx="161" cy="698"/>
              <a:chOff x="777" y="2754"/>
              <a:chExt cx="161" cy="698"/>
            </a:xfrm>
          </p:grpSpPr>
          <p:sp>
            <p:nvSpPr>
              <p:cNvPr id="18441" name="Rectangle 6"/>
              <p:cNvSpPr>
                <a:spLocks noChangeArrowheads="1"/>
              </p:cNvSpPr>
              <p:nvPr/>
            </p:nvSpPr>
            <p:spPr bwMode="auto">
              <a:xfrm rot="5400000">
                <a:off x="683" y="2848"/>
                <a:ext cx="349" cy="161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42" name="Rectangle 7"/>
              <p:cNvSpPr>
                <a:spLocks noChangeArrowheads="1"/>
              </p:cNvSpPr>
              <p:nvPr/>
            </p:nvSpPr>
            <p:spPr bwMode="auto">
              <a:xfrm rot="5400000">
                <a:off x="683" y="3197"/>
                <a:ext cx="349" cy="161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8439" name="Text Box 14"/>
            <p:cNvSpPr txBox="1">
              <a:spLocks noChangeArrowheads="1"/>
            </p:cNvSpPr>
            <p:nvPr/>
          </p:nvSpPr>
          <p:spPr bwMode="auto">
            <a:xfrm>
              <a:off x="154" y="1075"/>
              <a:ext cx="37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1200"/>
                <a:t>N</a:t>
              </a:r>
              <a:endParaRPr lang="en-GB" sz="1200"/>
            </a:p>
          </p:txBody>
        </p:sp>
        <p:sp>
          <p:nvSpPr>
            <p:cNvPr id="18440" name="Text Box 15"/>
            <p:cNvSpPr txBox="1">
              <a:spLocks noChangeArrowheads="1"/>
            </p:cNvSpPr>
            <p:nvPr/>
          </p:nvSpPr>
          <p:spPr bwMode="auto">
            <a:xfrm>
              <a:off x="154" y="550"/>
              <a:ext cx="37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1200"/>
                <a:t>S</a:t>
              </a:r>
              <a:endParaRPr lang="en-GB" sz="1200"/>
            </a:p>
          </p:txBody>
        </p:sp>
      </p:grpSp>
      <p:sp>
        <p:nvSpPr>
          <p:cNvPr id="18437" name="Text Box 17"/>
          <p:cNvSpPr txBox="1">
            <a:spLocks noChangeArrowheads="1"/>
          </p:cNvSpPr>
          <p:nvPr/>
        </p:nvSpPr>
        <p:spPr bwMode="auto">
          <a:xfrm>
            <a:off x="5497690" y="2269244"/>
            <a:ext cx="3462338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dirty="0"/>
              <a:t>Remember the North of a compass needle points to the geographic north pole (i.e. the geographic North pole is a magnetic south pole!)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0"/>
            <a:ext cx="5080000" cy="3143957"/>
          </a:xfrm>
        </p:spPr>
        <p:txBody>
          <a:bodyPr/>
          <a:lstStyle/>
          <a:p>
            <a:r>
              <a:rPr lang="en-CA" sz="2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Small groups of atoms in a </a:t>
            </a:r>
            <a:r>
              <a:rPr lang="en-CA" sz="26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ferromagnetic material</a:t>
            </a:r>
            <a:r>
              <a:rPr lang="en-CA" sz="2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are called </a:t>
            </a:r>
            <a:r>
              <a:rPr lang="en-CA" sz="26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domains</a:t>
            </a:r>
            <a:r>
              <a:rPr lang="en-CA" sz="2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each </a:t>
            </a:r>
            <a:r>
              <a:rPr lang="en-CA" sz="26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domain</a:t>
            </a:r>
            <a:r>
              <a:rPr lang="en-CA" sz="2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has its own </a:t>
            </a:r>
            <a:r>
              <a:rPr lang="en-CA" sz="26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magnetic field</a:t>
            </a:r>
            <a:r>
              <a:rPr lang="en-CA" sz="2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 </a:t>
            </a:r>
          </a:p>
          <a:p>
            <a:r>
              <a:rPr lang="en-CA" sz="2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 shown in the pictures to the right.</a:t>
            </a:r>
            <a:endParaRPr lang="en-US" sz="2600" dirty="0"/>
          </a:p>
        </p:txBody>
      </p:sp>
      <p:pic>
        <p:nvPicPr>
          <p:cNvPr id="6" name="Picture 5" descr="3d02565c"/>
          <p:cNvPicPr/>
          <p:nvPr/>
        </p:nvPicPr>
        <p:blipFill>
          <a:blip r:embed="rId2" cstate="print">
            <a:lum bright="-21000" contrast="49000"/>
          </a:blip>
          <a:srcRect/>
          <a:stretch>
            <a:fillRect/>
          </a:stretch>
        </p:blipFill>
        <p:spPr bwMode="auto">
          <a:xfrm>
            <a:off x="4719682" y="0"/>
            <a:ext cx="4232407" cy="20180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186266" y="2510222"/>
            <a:ext cx="8957734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CA" sz="2600" dirty="0"/>
              <a:t>The </a:t>
            </a:r>
            <a:r>
              <a:rPr lang="en-CA" sz="2600" b="1" dirty="0"/>
              <a:t>domains</a:t>
            </a:r>
            <a:r>
              <a:rPr lang="en-CA" sz="2600" dirty="0"/>
              <a:t> of a material can be </a:t>
            </a:r>
            <a:r>
              <a:rPr lang="en-CA" sz="2600" b="1" dirty="0"/>
              <a:t>aligned, </a:t>
            </a:r>
            <a:r>
              <a:rPr lang="en-CA" sz="2600" u="sng" dirty="0"/>
              <a:t>made to point the same direction,</a:t>
            </a:r>
            <a:r>
              <a:rPr lang="en-CA" sz="2600" dirty="0"/>
              <a:t> by an </a:t>
            </a:r>
            <a:r>
              <a:rPr lang="en-CA" sz="2600" b="1" dirty="0"/>
              <a:t>external magnetic field </a:t>
            </a:r>
            <a:r>
              <a:rPr lang="en-CA" sz="2600" dirty="0"/>
              <a:t>and in doing so produce what is called a </a:t>
            </a:r>
            <a:r>
              <a:rPr lang="en-CA" sz="2600" b="1" dirty="0"/>
              <a:t>permanent magnet</a:t>
            </a:r>
            <a:r>
              <a:rPr lang="en-CA" sz="2600" dirty="0"/>
              <a:t>. </a:t>
            </a:r>
            <a:endParaRPr lang="en-CA" sz="2600" dirty="0" smtClean="0"/>
          </a:p>
          <a:p>
            <a:pPr>
              <a:buFont typeface="Arial" pitchFamily="34" charset="0"/>
              <a:buChar char="•"/>
            </a:pPr>
            <a:r>
              <a:rPr lang="en-CA" sz="2600" dirty="0" smtClean="0"/>
              <a:t> </a:t>
            </a:r>
            <a:r>
              <a:rPr lang="en-CA" sz="2600" dirty="0"/>
              <a:t>A </a:t>
            </a:r>
            <a:r>
              <a:rPr lang="en-CA" sz="2600" b="1" dirty="0"/>
              <a:t>magnetized ferromagnetic</a:t>
            </a:r>
            <a:r>
              <a:rPr lang="en-CA" sz="2600" dirty="0"/>
              <a:t> material can be demagnetized by making the </a:t>
            </a:r>
            <a:r>
              <a:rPr lang="en-CA" sz="2600" b="1" dirty="0"/>
              <a:t>magnetic domains</a:t>
            </a:r>
            <a:r>
              <a:rPr lang="en-CA" sz="2600" dirty="0"/>
              <a:t> point in different directions.  </a:t>
            </a:r>
            <a:endParaRPr lang="en-CA" sz="2600" dirty="0" smtClean="0"/>
          </a:p>
          <a:p>
            <a:pPr>
              <a:buFont typeface="Arial" pitchFamily="34" charset="0"/>
              <a:buChar char="•"/>
            </a:pPr>
            <a:r>
              <a:rPr lang="en-CA" sz="2600" dirty="0" smtClean="0"/>
              <a:t>This can be accomplished by heating the magnet past its </a:t>
            </a:r>
            <a:r>
              <a:rPr lang="en-US" sz="2600" dirty="0" smtClean="0"/>
              <a:t>Curie temperature</a:t>
            </a:r>
            <a:r>
              <a:rPr lang="en-CA" sz="2600" dirty="0" smtClean="0"/>
              <a:t> , hammering etc.</a:t>
            </a:r>
            <a:endParaRPr lang="en-US" sz="2600" dirty="0" smtClean="0"/>
          </a:p>
          <a:p>
            <a:pPr>
              <a:buFont typeface="Arial" pitchFamily="34" charset="0"/>
              <a:buChar char="•"/>
            </a:pPr>
            <a:endParaRPr lang="en-CA" sz="2800" dirty="0" smtClean="0"/>
          </a:p>
        </p:txBody>
      </p:sp>
      <p:sp>
        <p:nvSpPr>
          <p:cNvPr id="8" name="Rectangle 7"/>
          <p:cNvSpPr/>
          <p:nvPr/>
        </p:nvSpPr>
        <p:spPr>
          <a:xfrm>
            <a:off x="0" y="5514117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A magnet will lose its magnetism if heated above the Curie temperature.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378" y="0"/>
            <a:ext cx="7772400" cy="1143000"/>
          </a:xfrm>
        </p:spPr>
        <p:txBody>
          <a:bodyPr/>
          <a:lstStyle/>
          <a:p>
            <a:r>
              <a:rPr lang="en-US" sz="2800" dirty="0" smtClean="0"/>
              <a:t>Given below are various Curie temperatures for different substances.</a:t>
            </a:r>
            <a:endParaRPr lang="en-US" sz="2800" dirty="0"/>
          </a:p>
        </p:txBody>
      </p:sp>
      <p:pic>
        <p:nvPicPr>
          <p:cNvPr id="97282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5232" y="1117070"/>
            <a:ext cx="3563746" cy="2292175"/>
          </a:xfrm>
          <a:prstGeom prst="rect">
            <a:avLst/>
          </a:prstGeom>
          <a:noFill/>
          <a:ln w="9525" cap="flat" cmpd="sng">
            <a:noFill/>
            <a:prstDash val="solid"/>
            <a:miter lim="800000"/>
            <a:headEnd/>
            <a:tailEnd/>
          </a:ln>
        </p:spPr>
      </p:pic>
      <p:pic>
        <p:nvPicPr>
          <p:cNvPr id="97284" name="Picture 4" descr="File:Ferromagnetic ordering.sv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0255" y="3187523"/>
            <a:ext cx="4219575" cy="2028826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0" y="5116437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Below the Curie temperature, neighboring magnetic spins align in a </a:t>
            </a:r>
            <a:r>
              <a:rPr lang="en-US" dirty="0" err="1" smtClean="0"/>
              <a:t>ferromagnet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97286" name="Picture 6" descr="File:Paramagnetic probe without magnetic field.sv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12210" y="1804865"/>
            <a:ext cx="4431790" cy="2769869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4572000" y="4656162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Above the Curie temperature, the magnetic spins are randomly aligned unless a magnetic field is applied.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ALL magnets have two poles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3076" name="Picture 4" descr="sunspot_horseshoe_magnet_bi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1600200"/>
            <a:ext cx="6781800" cy="437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4572000" y="1752600"/>
            <a:ext cx="2743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800">
                <a:latin typeface="Arial" charset="0"/>
              </a:rPr>
              <a:t>NORTH </a:t>
            </a:r>
            <a:r>
              <a:rPr lang="en-US" sz="1800" b="1" i="1">
                <a:latin typeface="Arial" charset="0"/>
              </a:rPr>
              <a:t>seeking</a:t>
            </a:r>
            <a:r>
              <a:rPr lang="en-US" sz="1800">
                <a:latin typeface="Arial" charset="0"/>
              </a:rPr>
              <a:t> pole</a:t>
            </a:r>
          </a:p>
        </p:txBody>
      </p:sp>
      <p:sp>
        <p:nvSpPr>
          <p:cNvPr id="3079" name="Line 7"/>
          <p:cNvSpPr>
            <a:spLocks noChangeShapeType="1"/>
          </p:cNvSpPr>
          <p:nvPr/>
        </p:nvSpPr>
        <p:spPr bwMode="auto">
          <a:xfrm flipH="1">
            <a:off x="5029200" y="2133600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4419600" y="5562600"/>
            <a:ext cx="2743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800">
                <a:latin typeface="Arial" charset="0"/>
              </a:rPr>
              <a:t>SOUTH </a:t>
            </a:r>
            <a:r>
              <a:rPr lang="en-US" sz="1800" b="1" i="1">
                <a:latin typeface="Arial" charset="0"/>
              </a:rPr>
              <a:t>seeking</a:t>
            </a:r>
            <a:r>
              <a:rPr lang="en-US" sz="1800">
                <a:latin typeface="Arial" charset="0"/>
              </a:rPr>
              <a:t> pole</a:t>
            </a:r>
          </a:p>
        </p:txBody>
      </p:sp>
      <p:sp>
        <p:nvSpPr>
          <p:cNvPr id="3081" name="Line 9"/>
          <p:cNvSpPr>
            <a:spLocks noChangeShapeType="1"/>
          </p:cNvSpPr>
          <p:nvPr/>
        </p:nvSpPr>
        <p:spPr bwMode="auto">
          <a:xfrm flipH="1" flipV="1">
            <a:off x="4572000" y="5029200"/>
            <a:ext cx="76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Breaking a magnet produces two magnets!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2286000" y="2057400"/>
            <a:ext cx="38862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2438400" y="22860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800">
                <a:solidFill>
                  <a:srgbClr val="FF0000"/>
                </a:solidFill>
                <a:latin typeface="Arial" charset="0"/>
              </a:rPr>
              <a:t>N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5486400" y="22860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800">
                <a:solidFill>
                  <a:srgbClr val="0000FF"/>
                </a:solidFill>
                <a:latin typeface="Arial" charset="0"/>
              </a:rPr>
              <a:t>S</a:t>
            </a:r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2286000" y="3657600"/>
            <a:ext cx="38862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2438400" y="38862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800">
                <a:solidFill>
                  <a:srgbClr val="FF0000"/>
                </a:solidFill>
                <a:latin typeface="Arial" charset="0"/>
              </a:rPr>
              <a:t>N</a:t>
            </a:r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5486400" y="38862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800">
                <a:solidFill>
                  <a:srgbClr val="0000FF"/>
                </a:solidFill>
                <a:latin typeface="Arial" charset="0"/>
              </a:rPr>
              <a:t>S</a:t>
            </a:r>
          </a:p>
        </p:txBody>
      </p:sp>
      <p:sp>
        <p:nvSpPr>
          <p:cNvPr id="4106" name="Rectangle 10"/>
          <p:cNvSpPr>
            <a:spLocks noChangeArrowheads="1"/>
          </p:cNvSpPr>
          <p:nvPr/>
        </p:nvSpPr>
        <p:spPr bwMode="auto">
          <a:xfrm>
            <a:off x="1219200" y="4953000"/>
            <a:ext cx="19812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7" name="Rectangle 11"/>
          <p:cNvSpPr>
            <a:spLocks noChangeArrowheads="1"/>
          </p:cNvSpPr>
          <p:nvPr/>
        </p:nvSpPr>
        <p:spPr bwMode="auto">
          <a:xfrm>
            <a:off x="5105400" y="4953000"/>
            <a:ext cx="19050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8" name="Text Box 12"/>
          <p:cNvSpPr txBox="1">
            <a:spLocks noChangeArrowheads="1"/>
          </p:cNvSpPr>
          <p:nvPr/>
        </p:nvSpPr>
        <p:spPr bwMode="auto">
          <a:xfrm>
            <a:off x="5257800" y="51816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800">
                <a:solidFill>
                  <a:srgbClr val="FF0000"/>
                </a:solidFill>
                <a:latin typeface="Arial" charset="0"/>
              </a:rPr>
              <a:t>N</a:t>
            </a:r>
          </a:p>
        </p:txBody>
      </p:sp>
      <p:sp>
        <p:nvSpPr>
          <p:cNvPr id="4109" name="Text Box 13"/>
          <p:cNvSpPr txBox="1">
            <a:spLocks noChangeArrowheads="1"/>
          </p:cNvSpPr>
          <p:nvPr/>
        </p:nvSpPr>
        <p:spPr bwMode="auto">
          <a:xfrm>
            <a:off x="1371600" y="51816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800">
                <a:solidFill>
                  <a:srgbClr val="FF0000"/>
                </a:solidFill>
                <a:latin typeface="Arial" charset="0"/>
              </a:rPr>
              <a:t>N</a:t>
            </a:r>
          </a:p>
        </p:txBody>
      </p:sp>
      <p:sp>
        <p:nvSpPr>
          <p:cNvPr id="4110" name="Text Box 14"/>
          <p:cNvSpPr txBox="1">
            <a:spLocks noChangeArrowheads="1"/>
          </p:cNvSpPr>
          <p:nvPr/>
        </p:nvSpPr>
        <p:spPr bwMode="auto">
          <a:xfrm>
            <a:off x="6400800" y="51816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800">
                <a:solidFill>
                  <a:srgbClr val="0000FF"/>
                </a:solidFill>
                <a:latin typeface="Arial" charset="0"/>
              </a:rPr>
              <a:t>S</a:t>
            </a:r>
          </a:p>
        </p:txBody>
      </p:sp>
      <p:sp>
        <p:nvSpPr>
          <p:cNvPr id="4111" name="Text Box 15"/>
          <p:cNvSpPr txBox="1">
            <a:spLocks noChangeArrowheads="1"/>
          </p:cNvSpPr>
          <p:nvPr/>
        </p:nvSpPr>
        <p:spPr bwMode="auto">
          <a:xfrm>
            <a:off x="2514600" y="51816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800">
                <a:solidFill>
                  <a:srgbClr val="0000FF"/>
                </a:solidFill>
                <a:latin typeface="Arial" charset="0"/>
              </a:rPr>
              <a:t>S</a:t>
            </a:r>
          </a:p>
        </p:txBody>
      </p:sp>
      <p:sp>
        <p:nvSpPr>
          <p:cNvPr id="4112" name="Line 16"/>
          <p:cNvSpPr>
            <a:spLocks noChangeShapeType="1"/>
          </p:cNvSpPr>
          <p:nvPr/>
        </p:nvSpPr>
        <p:spPr bwMode="auto">
          <a:xfrm>
            <a:off x="4191000" y="3657600"/>
            <a:ext cx="0" cy="8382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Opposite poles attract and like poles repel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6148" name="Picture 4" descr="NewMagne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1905000"/>
            <a:ext cx="6096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Magnetic materials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7172" name="Picture 4" descr="magnet-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1676400"/>
            <a:ext cx="4876800" cy="432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Magnetic materials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8196" name="Picture 4" descr="magnet-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1447800"/>
            <a:ext cx="4876800" cy="432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685800" y="5486400"/>
            <a:ext cx="40386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600">
                <a:solidFill>
                  <a:srgbClr val="0000FF"/>
                </a:solidFill>
                <a:latin typeface="Arial" charset="0"/>
              </a:rPr>
              <a:t>Iron (steel), Cobalt </a:t>
            </a:r>
            <a:r>
              <a:rPr lang="en-US" sz="3600">
                <a:latin typeface="Arial" charset="0"/>
              </a:rPr>
              <a:t>and</a:t>
            </a:r>
            <a:r>
              <a:rPr lang="en-US" sz="3600">
                <a:solidFill>
                  <a:srgbClr val="0000FF"/>
                </a:solidFill>
                <a:latin typeface="Arial" charset="0"/>
              </a:rPr>
              <a:t> Nickel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Magnetic induction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9220" name="Picture 4" descr="3507350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1828800"/>
            <a:ext cx="5410200" cy="407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1432</TotalTime>
  <Words>371</Words>
  <Application>Microsoft Office PowerPoint</Application>
  <PresentationFormat>On-screen Show (4:3)</PresentationFormat>
  <Paragraphs>111</Paragraphs>
  <Slides>17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Default Design</vt:lpstr>
      <vt:lpstr>Review of Science 10 </vt:lpstr>
      <vt:lpstr>Slide 2</vt:lpstr>
      <vt:lpstr>Given below are various Curie temperatures for different substances.</vt:lpstr>
      <vt:lpstr>ALL magnets have two poles</vt:lpstr>
      <vt:lpstr>Breaking a magnet produces two magnets!</vt:lpstr>
      <vt:lpstr>Opposite poles attract and like poles repel</vt:lpstr>
      <vt:lpstr>Magnetic materials</vt:lpstr>
      <vt:lpstr>Magnetic materials</vt:lpstr>
      <vt:lpstr>Magnetic induction</vt:lpstr>
      <vt:lpstr>Magnetic induction</vt:lpstr>
      <vt:lpstr>Soft Magnetism</vt:lpstr>
      <vt:lpstr>Hard Magnetism</vt:lpstr>
      <vt:lpstr>Magnetic field</vt:lpstr>
      <vt:lpstr>Magnetic field lines</vt:lpstr>
      <vt:lpstr>Magnetic field lines</vt:lpstr>
      <vt:lpstr>Magnetic field lines</vt:lpstr>
      <vt:lpstr>Earth’s Magnetic Field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Magnetism</dc:title>
  <dc:creator>Dad</dc:creator>
  <cp:lastModifiedBy>dbrick</cp:lastModifiedBy>
  <cp:revision>139</cp:revision>
  <dcterms:created xsi:type="dcterms:W3CDTF">2007-04-12T09:43:31Z</dcterms:created>
  <dcterms:modified xsi:type="dcterms:W3CDTF">2013-05-03T00:51:26Z</dcterms:modified>
</cp:coreProperties>
</file>