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handoutMasterIdLst>
    <p:handoutMasterId r:id="rId15"/>
  </p:handoutMasterIdLst>
  <p:sldIdLst>
    <p:sldId id="258" r:id="rId2"/>
    <p:sldId id="259" r:id="rId3"/>
    <p:sldId id="260" r:id="rId4"/>
    <p:sldId id="261" r:id="rId5"/>
    <p:sldId id="262" r:id="rId6"/>
    <p:sldId id="263" r:id="rId7"/>
    <p:sldId id="264" r:id="rId8"/>
    <p:sldId id="269" r:id="rId9"/>
    <p:sldId id="265" r:id="rId10"/>
    <p:sldId id="266" r:id="rId11"/>
    <p:sldId id="267" r:id="rId12"/>
    <p:sldId id="268"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71F1F74B-FD66-43A8-9049-17FEF180FEE1}" type="datetimeFigureOut">
              <a:rPr lang="en-US" smtClean="0"/>
              <a:pPr/>
              <a:t>5/2/2013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ED13AF8D-4A28-48E8-9078-6BFBF1660D1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82CD7A86-5766-4004-B222-97E3AC151673}" type="datetimeFigureOut">
              <a:rPr lang="en-US" smtClean="0"/>
              <a:pPr/>
              <a:t>5/2/2013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A3A18570-014C-4C31-8745-49DC98804D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A18570-014C-4C31-8745-49DC98804D2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F6F7F3E-BD9D-449A-A918-3CC17CFB5F37}" type="datetimeFigureOut">
              <a:rPr lang="en-US" smtClean="0"/>
              <a:pPr/>
              <a:t>5/2/2013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27D35D7-F3B4-4CD9-8C60-57C089D8B1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6F7F3E-BD9D-449A-A918-3CC17CFB5F37}"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D35D7-F3B4-4CD9-8C60-57C089D8B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6F7F3E-BD9D-449A-A918-3CC17CFB5F37}"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D35D7-F3B4-4CD9-8C60-57C089D8B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6F7F3E-BD9D-449A-A918-3CC17CFB5F37}"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D35D7-F3B4-4CD9-8C60-57C089D8B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6F7F3E-BD9D-449A-A918-3CC17CFB5F37}"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D35D7-F3B4-4CD9-8C60-57C089D8B1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6F7F3E-BD9D-449A-A918-3CC17CFB5F37}"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D35D7-F3B4-4CD9-8C60-57C089D8B1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6F7F3E-BD9D-449A-A918-3CC17CFB5F37}" type="datetimeFigureOut">
              <a:rPr lang="en-US" smtClean="0"/>
              <a:pPr/>
              <a:t>5/2/2013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7D35D7-F3B4-4CD9-8C60-57C089D8B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6F7F3E-BD9D-449A-A918-3CC17CFB5F37}" type="datetimeFigureOut">
              <a:rPr lang="en-US" smtClean="0"/>
              <a:pPr/>
              <a:t>5/2/2013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7D35D7-F3B4-4CD9-8C60-57C089D8B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F7F3E-BD9D-449A-A918-3CC17CFB5F37}" type="datetimeFigureOut">
              <a:rPr lang="en-US" smtClean="0"/>
              <a:pPr/>
              <a:t>5/2/2013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7D35D7-F3B4-4CD9-8C60-57C089D8B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6F7F3E-BD9D-449A-A918-3CC17CFB5F37}"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D35D7-F3B4-4CD9-8C60-57C089D8B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6F7F3E-BD9D-449A-A918-3CC17CFB5F37}"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7D35D7-F3B4-4CD9-8C60-57C089D8B11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6F7F3E-BD9D-449A-A918-3CC17CFB5F37}" type="datetimeFigureOut">
              <a:rPr lang="en-US" smtClean="0"/>
              <a:pPr/>
              <a:t>5/2/2013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7D35D7-F3B4-4CD9-8C60-57C089D8B11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file:///C:\Documents%20and%20Settings\Jason\Local%20Settings\Temp\~tl70.tmp\3d025663.jp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Electromagnetism</a:t>
            </a:r>
            <a:r>
              <a:rPr lang="en-US" dirty="0"/>
              <a:t/>
            </a:r>
            <a:br>
              <a:rPr lang="en-US" dirty="0"/>
            </a:br>
            <a:endParaRPr lang="en-US" dirty="0"/>
          </a:p>
        </p:txBody>
      </p:sp>
      <p:sp>
        <p:nvSpPr>
          <p:cNvPr id="3" name="Content Placeholder 2"/>
          <p:cNvSpPr>
            <a:spLocks noGrp="1"/>
          </p:cNvSpPr>
          <p:nvPr>
            <p:ph sz="half" idx="1"/>
          </p:nvPr>
        </p:nvSpPr>
        <p:spPr>
          <a:xfrm>
            <a:off x="457200" y="1066800"/>
            <a:ext cx="5638800" cy="5562600"/>
          </a:xfrm>
        </p:spPr>
        <p:txBody>
          <a:bodyPr>
            <a:normAutofit/>
          </a:bodyPr>
          <a:lstStyle/>
          <a:p>
            <a:r>
              <a:rPr lang="en-CA" dirty="0"/>
              <a:t>It was observed in the 18</a:t>
            </a:r>
            <a:r>
              <a:rPr lang="en-CA" baseline="30000" dirty="0"/>
              <a:t>th</a:t>
            </a:r>
            <a:r>
              <a:rPr lang="en-CA" dirty="0"/>
              <a:t> century that an </a:t>
            </a:r>
            <a:r>
              <a:rPr lang="en-CA" b="1" dirty="0"/>
              <a:t>electric current can deflect a compass needle</a:t>
            </a:r>
            <a:r>
              <a:rPr lang="en-CA" dirty="0"/>
              <a:t> </a:t>
            </a:r>
            <a:r>
              <a:rPr lang="en-CA" u="sng" dirty="0"/>
              <a:t>the same way</a:t>
            </a:r>
            <a:r>
              <a:rPr lang="en-CA" dirty="0"/>
              <a:t> a </a:t>
            </a:r>
            <a:r>
              <a:rPr lang="en-CA" b="1" dirty="0"/>
              <a:t>magnetic field can</a:t>
            </a:r>
            <a:r>
              <a:rPr lang="en-CA" dirty="0"/>
              <a:t>, and a connection between these two phenomenon was </a:t>
            </a:r>
            <a:r>
              <a:rPr lang="en-CA" dirty="0" smtClean="0"/>
              <a:t>sought after.</a:t>
            </a:r>
          </a:p>
          <a:p>
            <a:r>
              <a:rPr lang="en-CA" dirty="0"/>
              <a:t>It was found that a current carrying wire creates a magnetic field around it in a circular shape with the wire at the center. </a:t>
            </a:r>
            <a:endParaRPr lang="en-CA" dirty="0" smtClean="0"/>
          </a:p>
          <a:p>
            <a:r>
              <a:rPr lang="en-CA" dirty="0" smtClean="0"/>
              <a:t> </a:t>
            </a:r>
            <a:r>
              <a:rPr lang="en-CA" dirty="0"/>
              <a:t>The direction of the magnetic field can be found with the </a:t>
            </a:r>
            <a:r>
              <a:rPr lang="en-CA" b="1" dirty="0"/>
              <a:t>first right hand rule</a:t>
            </a:r>
            <a:r>
              <a:rPr lang="en-CA" dirty="0"/>
              <a:t>.</a:t>
            </a:r>
            <a:endParaRPr lang="en-US" dirty="0"/>
          </a:p>
          <a:p>
            <a:endParaRPr lang="en-US" dirty="0"/>
          </a:p>
          <a:p>
            <a:endParaRPr lang="en-US" dirty="0"/>
          </a:p>
        </p:txBody>
      </p:sp>
      <p:pic>
        <p:nvPicPr>
          <p:cNvPr id="4098" name="Picture 2" descr="http://onlinephys.com/currentmagnet.jpg"/>
          <p:cNvPicPr>
            <a:picLocks noChangeAspect="1" noChangeArrowheads="1"/>
          </p:cNvPicPr>
          <p:nvPr/>
        </p:nvPicPr>
        <p:blipFill>
          <a:blip r:embed="rId3" cstate="print"/>
          <a:srcRect/>
          <a:stretch>
            <a:fillRect/>
          </a:stretch>
        </p:blipFill>
        <p:spPr bwMode="auto">
          <a:xfrm>
            <a:off x="6172200" y="3657600"/>
            <a:ext cx="2647950" cy="2771776"/>
          </a:xfrm>
          <a:prstGeom prst="rect">
            <a:avLst/>
          </a:prstGeom>
          <a:noFill/>
        </p:spPr>
      </p:pic>
      <p:pic>
        <p:nvPicPr>
          <p:cNvPr id="4100" name="Picture 4" descr="http://www.microwaves101.com/encyclopedia/images/history/oersted.jpg"/>
          <p:cNvPicPr>
            <a:picLocks noChangeAspect="1" noChangeArrowheads="1"/>
          </p:cNvPicPr>
          <p:nvPr/>
        </p:nvPicPr>
        <p:blipFill>
          <a:blip r:embed="rId4" cstate="print"/>
          <a:srcRect/>
          <a:stretch>
            <a:fillRect/>
          </a:stretch>
        </p:blipFill>
        <p:spPr bwMode="auto">
          <a:xfrm>
            <a:off x="6629400" y="533400"/>
            <a:ext cx="2381250" cy="29813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blinds(horizontal)">
                                      <p:cBhvr>
                                        <p:cTn id="12" dur="5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4525963"/>
          </a:xfrm>
        </p:spPr>
        <p:txBody>
          <a:bodyPr/>
          <a:lstStyle/>
          <a:p>
            <a:pPr lvl="0"/>
            <a:r>
              <a:rPr lang="en-US" sz="2800" dirty="0" smtClean="0"/>
              <a:t>However, </a:t>
            </a:r>
            <a:r>
              <a:rPr kumimoji="0" lang="en-CA" sz="2800" b="0" i="0" u="none" strike="noStrike" cap="none" normalizeH="0" baseline="0" dirty="0" smtClean="0">
                <a:ln>
                  <a:noFill/>
                </a:ln>
                <a:solidFill>
                  <a:schemeClr val="tx1"/>
                </a:solidFill>
                <a:effectLst/>
                <a:latin typeface="Times New Roman" pitchFamily="18" charset="0"/>
                <a:ea typeface="SimSun" charset="-122"/>
                <a:cs typeface="Times New Roman" pitchFamily="18" charset="0"/>
              </a:rPr>
              <a:t>the magnetic field is defined in terms of the proportion shown above and also depends on the angle between the current and the field. </a:t>
            </a:r>
            <a:endParaRPr kumimoji="0" lang="en-CA" sz="2800" b="0" i="0" u="none" strike="noStrike" cap="none" normalizeH="0" baseline="0" dirty="0" smtClean="0">
              <a:ln>
                <a:noFill/>
              </a:ln>
              <a:solidFill>
                <a:schemeClr val="tx1"/>
              </a:solidFill>
              <a:effectLst/>
              <a:latin typeface="Arial" pitchFamily="34" charset="0"/>
            </a:endParaRPr>
          </a:p>
          <a:p>
            <a:endParaRPr lang="en-US"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28800" y="228600"/>
            <a:ext cx="1706880" cy="609600"/>
          </a:xfrm>
          <a:prstGeom prst="rect">
            <a:avLst/>
          </a:prstGeom>
          <a:noFill/>
        </p:spPr>
      </p:pic>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2133600"/>
            <a:ext cx="3072384" cy="685800"/>
          </a:xfrm>
          <a:prstGeom prst="rect">
            <a:avLst/>
          </a:prstGeom>
          <a:noFill/>
        </p:spPr>
      </p:pic>
      <p:sp>
        <p:nvSpPr>
          <p:cNvPr id="24580" name="Rectangle 4"/>
          <p:cNvSpPr>
            <a:spLocks noChangeArrowheads="1"/>
          </p:cNvSpPr>
          <p:nvPr/>
        </p:nvSpPr>
        <p:spPr bwMode="auto">
          <a:xfrm>
            <a:off x="0" y="2879467"/>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800" b="0" i="0" u="none" strike="noStrike" cap="none" normalizeH="0" baseline="0" dirty="0" smtClean="0">
                <a:ln>
                  <a:noFill/>
                </a:ln>
                <a:solidFill>
                  <a:schemeClr val="tx1"/>
                </a:solidFill>
                <a:effectLst/>
                <a:latin typeface="Times New Roman" pitchFamily="18" charset="0"/>
                <a:ea typeface="SimSun" charset="-122"/>
                <a:cs typeface="Times New Roman" pitchFamily="18" charset="0"/>
              </a:rPr>
              <a:t>We should notice that if the angle between the current and field is 90 degrees than the force is a maximum and if the angle is 0 then the force is zero.</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pic>
        <p:nvPicPr>
          <p:cNvPr id="24579"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257800" y="3886200"/>
            <a:ext cx="1652451" cy="838200"/>
          </a:xfrm>
          <a:prstGeom prst="rect">
            <a:avLst/>
          </a:prstGeom>
          <a:noFill/>
        </p:spPr>
      </p:pic>
      <p:sp>
        <p:nvSpPr>
          <p:cNvPr id="24581" name="Rectangle 5"/>
          <p:cNvSpPr>
            <a:spLocks noChangeArrowheads="1"/>
          </p:cNvSpPr>
          <p:nvPr/>
        </p:nvSpPr>
        <p:spPr bwMode="auto">
          <a:xfrm>
            <a:off x="0" y="790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chemeClr val="tx1"/>
                </a:solidFill>
                <a:effectLst/>
                <a:latin typeface="Times New Roman" pitchFamily="18" charset="0"/>
                <a:ea typeface="SimSun" charset="-122"/>
                <a:cs typeface="Times New Roman" pitchFamily="18" charset="0"/>
              </a:rPr>
              <a:t> </a:t>
            </a:r>
            <a:endParaRPr kumimoji="0" lang="en-CA" sz="1800" b="0" i="0" u="none" strike="noStrike" cap="none" normalizeH="0" baseline="0" smtClean="0">
              <a:ln>
                <a:noFill/>
              </a:ln>
              <a:solidFill>
                <a:schemeClr val="tx1"/>
              </a:solidFill>
              <a:effectLst/>
              <a:latin typeface="Arial" pitchFamily="34" charset="0"/>
            </a:endParaRPr>
          </a:p>
        </p:txBody>
      </p:sp>
      <p:sp>
        <p:nvSpPr>
          <p:cNvPr id="24583" name="Rectangle 7"/>
          <p:cNvSpPr>
            <a:spLocks noChangeArrowheads="1"/>
          </p:cNvSpPr>
          <p:nvPr/>
        </p:nvSpPr>
        <p:spPr bwMode="auto">
          <a:xfrm>
            <a:off x="0" y="4628347"/>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800" b="0" i="0" u="none" strike="noStrike" cap="none" normalizeH="0" baseline="0" dirty="0" smtClean="0">
                <a:ln>
                  <a:noFill/>
                </a:ln>
                <a:solidFill>
                  <a:schemeClr val="tx1"/>
                </a:solidFill>
                <a:effectLst/>
                <a:latin typeface="Times New Roman" pitchFamily="18" charset="0"/>
                <a:ea typeface="SimSun"/>
                <a:cs typeface="Times New Roman" pitchFamily="18" charset="0"/>
              </a:rPr>
              <a:t>The magnetic field is defined in terms of the force equation and is given units of </a:t>
            </a:r>
            <a:r>
              <a:rPr kumimoji="0" lang="en-CA" sz="2800" b="1" i="0" u="none" strike="noStrike" cap="none" normalizeH="0" baseline="0" dirty="0" err="1" smtClean="0">
                <a:ln>
                  <a:noFill/>
                </a:ln>
                <a:solidFill>
                  <a:schemeClr val="tx1"/>
                </a:solidFill>
                <a:effectLst/>
                <a:latin typeface="Times New Roman" pitchFamily="18" charset="0"/>
                <a:ea typeface="SimSun"/>
                <a:cs typeface="Times New Roman" pitchFamily="18" charset="0"/>
              </a:rPr>
              <a:t>tesla</a:t>
            </a:r>
            <a:r>
              <a:rPr kumimoji="0" lang="en-CA" sz="2800" b="1" i="0" u="none" strike="noStrike" cap="none" normalizeH="0" baseline="0" dirty="0" smtClean="0">
                <a:ln>
                  <a:noFill/>
                </a:ln>
                <a:solidFill>
                  <a:schemeClr val="tx1"/>
                </a:solidFill>
                <a:effectLst/>
                <a:latin typeface="Times New Roman" pitchFamily="18" charset="0"/>
                <a:ea typeface="SimSun"/>
                <a:cs typeface="Times New Roman" pitchFamily="18" charset="0"/>
              </a:rPr>
              <a:t> T</a:t>
            </a:r>
            <a:r>
              <a:rPr kumimoji="0" lang="en-CA" sz="2800" b="0" i="0" u="none" strike="noStrike" cap="none" normalizeH="0" baseline="0" dirty="0" smtClean="0">
                <a:ln>
                  <a:noFill/>
                </a:ln>
                <a:solidFill>
                  <a:schemeClr val="tx1"/>
                </a:solidFill>
                <a:effectLst/>
                <a:latin typeface="Times New Roman" pitchFamily="18" charset="0"/>
                <a:ea typeface="SimSun"/>
                <a:cs typeface="Times New Roman" pitchFamily="18" charset="0"/>
              </a:rPr>
              <a:t>, where </a:t>
            </a:r>
            <a:endParaRPr kumimoji="0" lang="en-CA" sz="2800" b="0" i="0" u="none" strike="noStrike" cap="none" normalizeH="0" baseline="0" dirty="0" smtClean="0">
              <a:ln>
                <a:noFill/>
              </a:ln>
              <a:solidFill>
                <a:schemeClr val="tx1"/>
              </a:solidFill>
              <a:effectLst/>
              <a:latin typeface="Arial" pitchFamily="34" charset="0"/>
            </a:endParaRPr>
          </a:p>
        </p:txBody>
      </p:sp>
      <p:pic>
        <p:nvPicPr>
          <p:cNvPr id="24582"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486399" y="5410200"/>
            <a:ext cx="1632857" cy="762000"/>
          </a:xfrm>
          <a:prstGeom prst="rect">
            <a:avLst/>
          </a:prstGeom>
          <a:noFill/>
        </p:spPr>
      </p:pic>
      <p:sp>
        <p:nvSpPr>
          <p:cNvPr id="24584" name="Rectangle 8"/>
          <p:cNvSpPr>
            <a:spLocks noChangeArrowheads="1"/>
          </p:cNvSpPr>
          <p:nvPr/>
        </p:nvSpPr>
        <p:spPr bwMode="auto">
          <a:xfrm>
            <a:off x="0" y="790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7"/>
                                        </p:tgtEl>
                                        <p:attrNameLst>
                                          <p:attrName>style.visibility</p:attrName>
                                        </p:attrNameLst>
                                      </p:cBhvr>
                                      <p:to>
                                        <p:strVal val="visible"/>
                                      </p:to>
                                    </p:set>
                                    <p:animEffect transition="in" filter="blinds(horizontal)">
                                      <p:cBhvr>
                                        <p:cTn id="12" dur="500"/>
                                        <p:tgtEl>
                                          <p:spTgt spid="2457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80"/>
                                        </p:tgtEl>
                                        <p:attrNameLst>
                                          <p:attrName>style.visibility</p:attrName>
                                        </p:attrNameLst>
                                      </p:cBhvr>
                                      <p:to>
                                        <p:strVal val="visible"/>
                                      </p:to>
                                    </p:set>
                                    <p:animEffect transition="in" filter="blinds(horizontal)">
                                      <p:cBhvr>
                                        <p:cTn id="17" dur="500"/>
                                        <p:tgtEl>
                                          <p:spTgt spid="2458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579"/>
                                        </p:tgtEl>
                                        <p:attrNameLst>
                                          <p:attrName>style.visibility</p:attrName>
                                        </p:attrNameLst>
                                      </p:cBhvr>
                                      <p:to>
                                        <p:strVal val="visible"/>
                                      </p:to>
                                    </p:set>
                                    <p:animEffect transition="in" filter="blinds(horizontal)">
                                      <p:cBhvr>
                                        <p:cTn id="22" dur="500"/>
                                        <p:tgtEl>
                                          <p:spTgt spid="2457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583"/>
                                        </p:tgtEl>
                                        <p:attrNameLst>
                                          <p:attrName>style.visibility</p:attrName>
                                        </p:attrNameLst>
                                      </p:cBhvr>
                                      <p:to>
                                        <p:strVal val="visible"/>
                                      </p:to>
                                    </p:set>
                                    <p:animEffect transition="in" filter="blinds(horizontal)">
                                      <p:cBhvr>
                                        <p:cTn id="27" dur="500"/>
                                        <p:tgtEl>
                                          <p:spTgt spid="2458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4582"/>
                                        </p:tgtEl>
                                        <p:attrNameLst>
                                          <p:attrName>style.visibility</p:attrName>
                                        </p:attrNameLst>
                                      </p:cBhvr>
                                      <p:to>
                                        <p:strVal val="visible"/>
                                      </p:to>
                                    </p:set>
                                    <p:animEffect transition="in" filter="blinds(horizontal)">
                                      <p:cBhvr>
                                        <p:cTn id="32" dur="5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normAutofit lnSpcReduction="10000"/>
          </a:bodyPr>
          <a:lstStyle/>
          <a:p>
            <a:r>
              <a:rPr lang="en-CA" dirty="0"/>
              <a:t>Ex 1: A wire 0.10 m long carries a current of 5.0 A from left to right.  The wire is at right angles to a uniform magnetic field.  The force on the wire is 0.20 N upwards.  What is the magnitude and direction of the magnetic field, B?</a:t>
            </a:r>
            <a:endParaRPr lang="en-US" dirty="0"/>
          </a:p>
          <a:p>
            <a:endParaRPr lang="en-US" dirty="0"/>
          </a:p>
        </p:txBody>
      </p:sp>
      <p:sp>
        <p:nvSpPr>
          <p:cNvPr id="6" name="Content Placeholder 5"/>
          <p:cNvSpPr>
            <a:spLocks noGrp="1"/>
          </p:cNvSpPr>
          <p:nvPr>
            <p:ph sz="half" idx="2"/>
          </p:nvPr>
        </p:nvSpPr>
        <p:spPr/>
        <p:txBody>
          <a:bodyPr>
            <a:normAutofit lnSpcReduction="10000"/>
          </a:bodyPr>
          <a:lstStyle/>
          <a:p>
            <a:r>
              <a:rPr lang="en-CA" dirty="0"/>
              <a:t>Ex 2: A wire 115 m long is at right angles to a uniform magnetic field.  The field has a magnetic field strength of 5.0 x 10</a:t>
            </a:r>
            <a:r>
              <a:rPr lang="en-CA" baseline="30000" dirty="0"/>
              <a:t>-5</a:t>
            </a:r>
            <a:r>
              <a:rPr lang="en-CA" dirty="0"/>
              <a:t> T in the positive x direction.  The current through the wire is 4.0 x 10</a:t>
            </a:r>
            <a:r>
              <a:rPr lang="en-CA" baseline="30000" dirty="0"/>
              <a:t>2</a:t>
            </a:r>
            <a:r>
              <a:rPr lang="en-CA" dirty="0"/>
              <a:t> A into the page.  Find the magnitude and direction of the force.</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8839200" cy="1143000"/>
          </a:xfrm>
        </p:spPr>
        <p:txBody>
          <a:bodyPr>
            <a:normAutofit/>
          </a:bodyPr>
          <a:lstStyle/>
          <a:p>
            <a:r>
              <a:rPr lang="en-CA" sz="4400" dirty="0" smtClean="0"/>
              <a:t>Practice:  Solve the following problems</a:t>
            </a:r>
            <a:endParaRPr lang="en-US" sz="4400" dirty="0"/>
          </a:p>
        </p:txBody>
      </p:sp>
      <p:sp>
        <p:nvSpPr>
          <p:cNvPr id="6" name="Content Placeholder 5"/>
          <p:cNvSpPr>
            <a:spLocks noGrp="1"/>
          </p:cNvSpPr>
          <p:nvPr>
            <p:ph idx="1"/>
          </p:nvPr>
        </p:nvSpPr>
        <p:spPr>
          <a:xfrm>
            <a:off x="152400" y="1143000"/>
            <a:ext cx="8534400" cy="4983163"/>
          </a:xfrm>
        </p:spPr>
        <p:txBody>
          <a:bodyPr>
            <a:normAutofit/>
          </a:bodyPr>
          <a:lstStyle/>
          <a:p>
            <a:pPr>
              <a:buNone/>
            </a:pPr>
            <a:r>
              <a:rPr lang="en-CA" dirty="0" smtClean="0"/>
              <a:t>1 a) </a:t>
            </a:r>
            <a:r>
              <a:rPr lang="en-CA" dirty="0"/>
              <a:t>A wire runs from east to west and carries 22 A of current.  Assume that the Earth’s magnetic field is directed from south to north, with a magnitude of 5.0 x 10</a:t>
            </a:r>
            <a:r>
              <a:rPr lang="en-CA" baseline="30000" dirty="0"/>
              <a:t>-5</a:t>
            </a:r>
            <a:r>
              <a:rPr lang="en-CA" dirty="0"/>
              <a:t> T.  Find the magnitude and direction of the force on a 36 m length of wire.  b) Now the current goes from north to south?  c) From south to north?  				</a:t>
            </a:r>
            <a:r>
              <a:rPr lang="en-CA" dirty="0" smtClean="0"/>
              <a:t>[0.040 </a:t>
            </a:r>
            <a:r>
              <a:rPr lang="en-CA" dirty="0"/>
              <a:t>N  into the ground] [0 N] [0 N]</a:t>
            </a:r>
            <a:endParaRPr lang="en-US" dirty="0"/>
          </a:p>
          <a:p>
            <a:pPr>
              <a:buNone/>
            </a:pPr>
            <a:endParaRPr lang="en-US" dirty="0"/>
          </a:p>
          <a:p>
            <a:pPr lvl="0">
              <a:buNone/>
            </a:pPr>
            <a:r>
              <a:rPr lang="en-CA" dirty="0" smtClean="0"/>
              <a:t>2.  </a:t>
            </a:r>
            <a:r>
              <a:rPr lang="en-CA" dirty="0"/>
              <a:t>Calculate the magnitude of the force per unit length on a 35 m long wire carrying 12 A of current, perpendicular to a 0.034 T magnetic field   	(0.41 N) </a:t>
            </a:r>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CA" b="1" dirty="0" smtClean="0"/>
              <a:t>First right hand rule</a:t>
            </a:r>
            <a:r>
              <a:rPr lang="en-CA" dirty="0" smtClean="0"/>
              <a:t>.</a:t>
            </a:r>
            <a:r>
              <a:rPr lang="en-US" dirty="0" smtClean="0"/>
              <a:t/>
            </a:r>
            <a:br>
              <a:rPr lang="en-US" dirty="0" smtClean="0"/>
            </a:br>
            <a:endParaRPr lang="en-US" dirty="0"/>
          </a:p>
        </p:txBody>
      </p:sp>
      <p:sp>
        <p:nvSpPr>
          <p:cNvPr id="5" name="Content Placeholder 4"/>
          <p:cNvSpPr>
            <a:spLocks noGrp="1"/>
          </p:cNvSpPr>
          <p:nvPr>
            <p:ph sz="half" idx="1"/>
          </p:nvPr>
        </p:nvSpPr>
        <p:spPr>
          <a:xfrm>
            <a:off x="457200" y="1600200"/>
            <a:ext cx="5105400" cy="4525963"/>
          </a:xfrm>
        </p:spPr>
        <p:txBody>
          <a:bodyPr/>
          <a:lstStyle/>
          <a:p>
            <a:r>
              <a:rPr lang="en-CA" dirty="0"/>
              <a:t>To use the first right hand rule you:</a:t>
            </a:r>
            <a:endParaRPr lang="en-US" dirty="0"/>
          </a:p>
          <a:p>
            <a:pPr lvl="0"/>
            <a:r>
              <a:rPr lang="en-CA" dirty="0" smtClean="0"/>
              <a:t>a) Point </a:t>
            </a:r>
            <a:r>
              <a:rPr lang="en-CA" dirty="0"/>
              <a:t>your right thumb in the direction of </a:t>
            </a:r>
            <a:r>
              <a:rPr lang="en-CA" b="1" dirty="0"/>
              <a:t>conventional current</a:t>
            </a:r>
            <a:r>
              <a:rPr lang="en-CA" dirty="0"/>
              <a:t>.</a:t>
            </a:r>
            <a:endParaRPr lang="en-US" dirty="0"/>
          </a:p>
          <a:p>
            <a:pPr lvl="0"/>
            <a:r>
              <a:rPr lang="en-CA" dirty="0" smtClean="0"/>
              <a:t>b) Curl </a:t>
            </a:r>
            <a:r>
              <a:rPr lang="en-CA" dirty="0"/>
              <a:t>your fingers around the wire, and they point in the direction of the magnetic field.</a:t>
            </a:r>
            <a:endParaRPr lang="en-US" dirty="0"/>
          </a:p>
          <a:p>
            <a:endParaRPr lang="en-US" dirty="0"/>
          </a:p>
        </p:txBody>
      </p:sp>
      <p:pic>
        <p:nvPicPr>
          <p:cNvPr id="7" name="Content Placeholder 6" descr="RightHandRule"/>
          <p:cNvPicPr>
            <a:picLocks noGrp="1"/>
          </p:cNvPicPr>
          <p:nvPr>
            <p:ph sz="half" idx="2"/>
          </p:nvPr>
        </p:nvPicPr>
        <p:blipFill>
          <a:blip r:embed="rId2" cstate="print">
            <a:grayscl/>
            <a:lum bright="-20000" contrast="39000"/>
          </a:blip>
          <a:stretch>
            <a:fillRect/>
          </a:stretch>
        </p:blipFill>
        <p:spPr bwMode="auto">
          <a:xfrm>
            <a:off x="6096000" y="1905000"/>
            <a:ext cx="1905000" cy="2152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28600"/>
            <a:ext cx="8534400" cy="5897563"/>
          </a:xfrm>
        </p:spPr>
        <p:txBody>
          <a:bodyPr/>
          <a:lstStyle/>
          <a:p>
            <a:endParaRPr lang="en-CA" dirty="0" smtClean="0"/>
          </a:p>
          <a:p>
            <a:r>
              <a:rPr lang="en-CA" dirty="0" smtClean="0"/>
              <a:t>Sometimes </a:t>
            </a:r>
            <a:r>
              <a:rPr lang="en-CA" dirty="0"/>
              <a:t>a wire is shown to be going into or out of the page, or a magnetic field is directed in or out of the page.</a:t>
            </a:r>
            <a:endParaRPr lang="en-US" dirty="0"/>
          </a:p>
          <a:p>
            <a:endParaRPr lang="en-US" dirty="0"/>
          </a:p>
        </p:txBody>
      </p:sp>
      <p:graphicFrame>
        <p:nvGraphicFramePr>
          <p:cNvPr id="1026" name="Object 2"/>
          <p:cNvGraphicFramePr>
            <a:graphicFrameLocks noChangeAspect="1"/>
          </p:cNvGraphicFramePr>
          <p:nvPr/>
        </p:nvGraphicFramePr>
        <p:xfrm>
          <a:off x="304799" y="2133600"/>
          <a:ext cx="5310877" cy="2971800"/>
        </p:xfrm>
        <a:graphic>
          <a:graphicData uri="http://schemas.openxmlformats.org/presentationml/2006/ole">
            <p:oleObj spid="_x0000_s1026" name="Picture" r:id="rId3" imgW="3267720" imgH="1829520" progId="Word.Picture.8">
              <p:embed/>
            </p:oleObj>
          </a:graphicData>
        </a:graphic>
      </p:graphicFrame>
      <p:sp>
        <p:nvSpPr>
          <p:cNvPr id="8" name="Rectangle 7"/>
          <p:cNvSpPr/>
          <p:nvPr/>
        </p:nvSpPr>
        <p:spPr>
          <a:xfrm>
            <a:off x="5715000" y="2362200"/>
            <a:ext cx="3124200" cy="2677656"/>
          </a:xfrm>
          <a:prstGeom prst="rect">
            <a:avLst/>
          </a:prstGeom>
        </p:spPr>
        <p:txBody>
          <a:bodyPr wrap="square">
            <a:spAutoFit/>
          </a:bodyPr>
          <a:lstStyle/>
          <a:p>
            <a:r>
              <a:rPr lang="en-CA" sz="2800" dirty="0"/>
              <a:t>For a magnetic field going into the page, the symbol used is an x and for the field going into the page it is a dot.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CA" b="1" dirty="0"/>
              <a:t>S</a:t>
            </a:r>
            <a:r>
              <a:rPr lang="en-CA" b="1" dirty="0" smtClean="0"/>
              <a:t>olenoid</a:t>
            </a:r>
            <a:endParaRPr lang="en-US" dirty="0"/>
          </a:p>
        </p:txBody>
      </p:sp>
      <p:sp>
        <p:nvSpPr>
          <p:cNvPr id="3" name="Content Placeholder 2"/>
          <p:cNvSpPr>
            <a:spLocks noGrp="1"/>
          </p:cNvSpPr>
          <p:nvPr>
            <p:ph sz="half" idx="1"/>
          </p:nvPr>
        </p:nvSpPr>
        <p:spPr>
          <a:xfrm>
            <a:off x="0" y="1447800"/>
            <a:ext cx="4038600" cy="4525963"/>
          </a:xfrm>
        </p:spPr>
        <p:txBody>
          <a:bodyPr>
            <a:normAutofit fontScale="92500"/>
          </a:bodyPr>
          <a:lstStyle/>
          <a:p>
            <a:r>
              <a:rPr lang="en-CA" dirty="0"/>
              <a:t>If a current carrying wire is wrapped into a circular shape or loop, it is then called a </a:t>
            </a:r>
            <a:r>
              <a:rPr lang="en-CA" b="1" dirty="0"/>
              <a:t>solenoid</a:t>
            </a:r>
            <a:r>
              <a:rPr lang="en-CA" dirty="0"/>
              <a:t>. </a:t>
            </a:r>
            <a:endParaRPr lang="en-CA" dirty="0" smtClean="0"/>
          </a:p>
          <a:p>
            <a:r>
              <a:rPr lang="en-CA" dirty="0" smtClean="0"/>
              <a:t> </a:t>
            </a:r>
            <a:r>
              <a:rPr lang="en-CA" dirty="0"/>
              <a:t>By placing an iron core in the </a:t>
            </a:r>
            <a:r>
              <a:rPr lang="en-CA" b="1" dirty="0"/>
              <a:t>solenoid</a:t>
            </a:r>
            <a:r>
              <a:rPr lang="en-CA" dirty="0"/>
              <a:t> you can create an </a:t>
            </a:r>
            <a:r>
              <a:rPr lang="en-CA" b="1" dirty="0"/>
              <a:t>electromagnet</a:t>
            </a:r>
            <a:r>
              <a:rPr lang="en-CA" dirty="0"/>
              <a:t>.  </a:t>
            </a:r>
            <a:endParaRPr lang="en-CA" dirty="0" smtClean="0"/>
          </a:p>
          <a:p>
            <a:r>
              <a:rPr lang="en-CA" dirty="0" smtClean="0"/>
              <a:t>The </a:t>
            </a:r>
            <a:r>
              <a:rPr lang="en-CA" dirty="0"/>
              <a:t>magnetic field for solenoid is similar to that of a bar </a:t>
            </a:r>
            <a:r>
              <a:rPr lang="en-CA" dirty="0" smtClean="0"/>
              <a:t>magnet as shown.</a:t>
            </a:r>
            <a:endParaRPr lang="en-US" dirty="0"/>
          </a:p>
          <a:p>
            <a:endParaRPr lang="en-US" dirty="0"/>
          </a:p>
        </p:txBody>
      </p:sp>
      <p:graphicFrame>
        <p:nvGraphicFramePr>
          <p:cNvPr id="2050" name="Object 2"/>
          <p:cNvGraphicFramePr>
            <a:graphicFrameLocks noChangeAspect="1"/>
          </p:cNvGraphicFramePr>
          <p:nvPr>
            <p:ph sz="half" idx="2"/>
          </p:nvPr>
        </p:nvGraphicFramePr>
        <p:xfrm>
          <a:off x="4267200" y="2133600"/>
          <a:ext cx="4421188" cy="2590800"/>
        </p:xfrm>
        <a:graphic>
          <a:graphicData uri="http://schemas.openxmlformats.org/presentationml/2006/ole">
            <p:oleObj spid="_x0000_s2050" name="Picture" r:id="rId3" imgW="3400920" imgH="1991520" progId="Word.Picture.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458200" cy="1143000"/>
          </a:xfrm>
        </p:spPr>
        <p:txBody>
          <a:bodyPr>
            <a:noAutofit/>
          </a:bodyPr>
          <a:lstStyle/>
          <a:p>
            <a:r>
              <a:rPr lang="en-CA" sz="3200" dirty="0"/>
              <a:t>To determine the direction of the magnetic field inside and around a solenoid you can use the first or second right hand rule.</a:t>
            </a:r>
            <a:r>
              <a:rPr lang="en-US" sz="3200" dirty="0"/>
              <a:t/>
            </a:r>
            <a:br>
              <a:rPr lang="en-US" sz="3200" dirty="0"/>
            </a:br>
            <a:endParaRPr lang="en-US" sz="3200" dirty="0"/>
          </a:p>
        </p:txBody>
      </p:sp>
      <p:sp>
        <p:nvSpPr>
          <p:cNvPr id="3" name="Content Placeholder 2"/>
          <p:cNvSpPr>
            <a:spLocks noGrp="1"/>
          </p:cNvSpPr>
          <p:nvPr>
            <p:ph sz="half" idx="1"/>
          </p:nvPr>
        </p:nvSpPr>
        <p:spPr/>
        <p:txBody>
          <a:bodyPr>
            <a:normAutofit/>
          </a:bodyPr>
          <a:lstStyle/>
          <a:p>
            <a:r>
              <a:rPr lang="en-US" u="sng" dirty="0"/>
              <a:t>2</a:t>
            </a:r>
            <a:r>
              <a:rPr lang="en-US" u="sng" baseline="30000" dirty="0"/>
              <a:t>nd</a:t>
            </a:r>
            <a:r>
              <a:rPr lang="en-US" u="sng" dirty="0"/>
              <a:t> RIGHT-HAND RULE</a:t>
            </a:r>
            <a:endParaRPr lang="en-US" dirty="0"/>
          </a:p>
          <a:p>
            <a:r>
              <a:rPr lang="en-US" dirty="0"/>
              <a:t>If you grasp the coil with the right hand and curl your fingers around the loops in the direction of the conventional current, your thumb points towards the North pole of the electromagnet.  </a:t>
            </a:r>
          </a:p>
          <a:p>
            <a:endParaRPr lang="en-US" dirty="0"/>
          </a:p>
        </p:txBody>
      </p:sp>
      <p:pic>
        <p:nvPicPr>
          <p:cNvPr id="5" name="Content Placeholder 4" descr="srhr"/>
          <p:cNvPicPr>
            <a:picLocks noGrp="1"/>
          </p:cNvPicPr>
          <p:nvPr>
            <p:ph sz="half" idx="2"/>
          </p:nvPr>
        </p:nvPicPr>
        <p:blipFill>
          <a:blip r:embed="rId2" cstate="print">
            <a:grayscl/>
            <a:lum bright="-23000" contrast="37000"/>
          </a:blip>
          <a:stretch>
            <a:fillRect/>
          </a:stretch>
        </p:blipFill>
        <p:spPr bwMode="auto">
          <a:xfrm>
            <a:off x="5276850" y="3404394"/>
            <a:ext cx="2781300" cy="1466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CA" dirty="0"/>
              <a:t>The Force on an Electric Current in a Magnetic Field</a:t>
            </a:r>
            <a:r>
              <a:rPr lang="en-US" dirty="0"/>
              <a:t/>
            </a:r>
            <a:br>
              <a:rPr lang="en-US" dirty="0"/>
            </a:br>
            <a:endParaRPr lang="en-US" dirty="0"/>
          </a:p>
        </p:txBody>
      </p:sp>
      <p:sp>
        <p:nvSpPr>
          <p:cNvPr id="5" name="Content Placeholder 4"/>
          <p:cNvSpPr>
            <a:spLocks noGrp="1"/>
          </p:cNvSpPr>
          <p:nvPr>
            <p:ph idx="1"/>
          </p:nvPr>
        </p:nvSpPr>
        <p:spPr/>
        <p:txBody>
          <a:bodyPr>
            <a:normAutofit lnSpcReduction="10000"/>
          </a:bodyPr>
          <a:lstStyle/>
          <a:p>
            <a:r>
              <a:rPr lang="en-CA" dirty="0"/>
              <a:t>a current flowing through a wire could exert a force on a compass needle, which is </a:t>
            </a:r>
            <a:r>
              <a:rPr lang="en-CA" dirty="0" smtClean="0"/>
              <a:t>basically </a:t>
            </a:r>
            <a:r>
              <a:rPr lang="en-CA" dirty="0"/>
              <a:t>a small </a:t>
            </a:r>
            <a:r>
              <a:rPr lang="en-CA" dirty="0" smtClean="0"/>
              <a:t>magnet.</a:t>
            </a:r>
          </a:p>
          <a:p>
            <a:r>
              <a:rPr lang="en-CA" dirty="0"/>
              <a:t>From Newton’s Third law </a:t>
            </a:r>
            <a:r>
              <a:rPr lang="en-CA" dirty="0" smtClean="0"/>
              <a:t>we can </a:t>
            </a:r>
            <a:r>
              <a:rPr lang="en-CA" dirty="0"/>
              <a:t>think that a magnet should also exert a force on the current carrying wire and this has been shown experimentally. </a:t>
            </a:r>
            <a:endParaRPr lang="en-CA" dirty="0" smtClean="0"/>
          </a:p>
          <a:p>
            <a:r>
              <a:rPr lang="en-CA" dirty="0" smtClean="0"/>
              <a:t> </a:t>
            </a:r>
            <a:r>
              <a:rPr lang="en-CA" dirty="0"/>
              <a:t>The force experience on </a:t>
            </a:r>
            <a:r>
              <a:rPr lang="en-CA" dirty="0" smtClean="0"/>
              <a:t>the </a:t>
            </a:r>
            <a:r>
              <a:rPr lang="en-CA" dirty="0"/>
              <a:t>current carrying wire or </a:t>
            </a:r>
            <a:r>
              <a:rPr lang="en-CA" dirty="0" smtClean="0"/>
              <a:t>magnetic force </a:t>
            </a:r>
            <a:r>
              <a:rPr lang="en-CA" dirty="0"/>
              <a:t>is </a:t>
            </a:r>
            <a:r>
              <a:rPr lang="en-CA" u="sng" dirty="0"/>
              <a:t>not in the direction</a:t>
            </a:r>
            <a:r>
              <a:rPr lang="en-CA" dirty="0"/>
              <a:t> of the magnetic field!  </a:t>
            </a:r>
            <a:endParaRPr lang="en-CA" dirty="0" smtClean="0"/>
          </a:p>
          <a:p>
            <a:r>
              <a:rPr lang="en-CA" b="1" dirty="0" smtClean="0"/>
              <a:t>The </a:t>
            </a:r>
            <a:r>
              <a:rPr lang="en-CA" b="1" dirty="0"/>
              <a:t>force is actually perpendicular to the magnetic field </a:t>
            </a:r>
            <a:r>
              <a:rPr lang="en-CA" b="1" u="sng" dirty="0"/>
              <a:t>and</a:t>
            </a:r>
            <a:r>
              <a:rPr lang="en-CA" b="1" dirty="0"/>
              <a:t> to the direction of the current flow.</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762000" y="914400"/>
            <a:ext cx="4883921" cy="1371600"/>
          </a:xfrm>
          <a:prstGeom prst="rect">
            <a:avLst/>
          </a:prstGeom>
          <a:noFill/>
          <a:ln w="9525">
            <a:noFill/>
            <a:miter lim="800000"/>
            <a:headEnd/>
            <a:tailEnd/>
          </a:ln>
        </p:spPr>
      </p:pic>
      <p:sp>
        <p:nvSpPr>
          <p:cNvPr id="5" name="Rectangle 4"/>
          <p:cNvSpPr/>
          <p:nvPr/>
        </p:nvSpPr>
        <p:spPr>
          <a:xfrm>
            <a:off x="381000" y="2209800"/>
            <a:ext cx="8382000" cy="1200329"/>
          </a:xfrm>
          <a:prstGeom prst="rect">
            <a:avLst/>
          </a:prstGeom>
        </p:spPr>
        <p:txBody>
          <a:bodyPr wrap="square">
            <a:spAutoFit/>
          </a:bodyPr>
          <a:lstStyle/>
          <a:p>
            <a:r>
              <a:rPr lang="en-CA" sz="2400" dirty="0"/>
              <a:t>If we image a current carrying wire is placed between the ends of a bar magnet, the direction of the force can be found with the </a:t>
            </a:r>
            <a:r>
              <a:rPr lang="en-CA" sz="2400" b="1" dirty="0"/>
              <a:t>Third Right Hand Rule</a:t>
            </a:r>
            <a:r>
              <a:rPr lang="en-CA" sz="2400" dirty="0"/>
              <a:t>.</a:t>
            </a:r>
            <a:endParaRPr lang="en-US" sz="2400" dirty="0"/>
          </a:p>
        </p:txBody>
      </p:sp>
      <p:pic>
        <p:nvPicPr>
          <p:cNvPr id="6" name="Picture 5" descr="C:\Documents and Settings\Jason\Local Settings\Temp\~tl70.tmp\3d025663.jpg"/>
          <p:cNvPicPr/>
          <p:nvPr/>
        </p:nvPicPr>
        <p:blipFill>
          <a:blip r:embed="rId3" r:link="rId4" cstate="print">
            <a:grayscl/>
            <a:lum bright="-14000" contrast="25000"/>
          </a:blip>
          <a:srcRect/>
          <a:stretch>
            <a:fillRect/>
          </a:stretch>
        </p:blipFill>
        <p:spPr bwMode="auto">
          <a:xfrm>
            <a:off x="3581400" y="3048000"/>
            <a:ext cx="2895600" cy="1905000"/>
          </a:xfrm>
          <a:prstGeom prst="rect">
            <a:avLst/>
          </a:prstGeom>
          <a:noFill/>
          <a:ln w="9525">
            <a:noFill/>
            <a:miter lim="800000"/>
            <a:headEnd/>
            <a:tailEnd/>
          </a:ln>
        </p:spPr>
      </p:pic>
      <p:sp>
        <p:nvSpPr>
          <p:cNvPr id="7" name="Rectangle 6"/>
          <p:cNvSpPr/>
          <p:nvPr/>
        </p:nvSpPr>
        <p:spPr>
          <a:xfrm>
            <a:off x="381000" y="5029200"/>
            <a:ext cx="8382000" cy="1569660"/>
          </a:xfrm>
          <a:prstGeom prst="rect">
            <a:avLst/>
          </a:prstGeom>
        </p:spPr>
        <p:txBody>
          <a:bodyPr wrap="square">
            <a:spAutoFit/>
          </a:bodyPr>
          <a:lstStyle/>
          <a:p>
            <a:r>
              <a:rPr lang="en-CA" sz="2400" dirty="0"/>
              <a:t>You place you right thumb in the direction of conventional current or positive charge, your “straight” fingers point in the direction of the magnetic field, and your palm points in the direction of the force. (Shown above)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dirty="0"/>
              <a:t>Practice:	Determine the direction of the force on the current carrying wire and write it below.</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92500" lnSpcReduction="10000"/>
          </a:bodyPr>
          <a:lstStyle/>
          <a:p>
            <a:pPr lvl="0">
              <a:buNone/>
            </a:pPr>
            <a:r>
              <a:rPr lang="en-CA" dirty="0" smtClean="0"/>
              <a:t>a) The </a:t>
            </a:r>
            <a:r>
              <a:rPr lang="en-CA" dirty="0"/>
              <a:t>wire carries conventional current into the page, and the magnetic field goes from left to right.</a:t>
            </a:r>
            <a:endParaRPr lang="en-US" dirty="0"/>
          </a:p>
          <a:p>
            <a:pPr>
              <a:buNone/>
            </a:pPr>
            <a:r>
              <a:rPr lang="en-CA" dirty="0"/>
              <a:t> </a:t>
            </a:r>
            <a:endParaRPr lang="en-US" dirty="0"/>
          </a:p>
          <a:p>
            <a:pPr lvl="0">
              <a:buNone/>
            </a:pPr>
            <a:r>
              <a:rPr lang="en-CA" dirty="0" smtClean="0"/>
              <a:t>b) The </a:t>
            </a:r>
            <a:r>
              <a:rPr lang="en-CA" dirty="0"/>
              <a:t>wire carries real current into the page and the magnetic field is pointed down.</a:t>
            </a:r>
            <a:endParaRPr lang="en-US" dirty="0"/>
          </a:p>
          <a:p>
            <a:pPr>
              <a:buNone/>
            </a:pPr>
            <a:endParaRPr lang="en-US" dirty="0"/>
          </a:p>
          <a:p>
            <a:pPr lvl="0">
              <a:buNone/>
            </a:pPr>
            <a:r>
              <a:rPr lang="en-CA" dirty="0" smtClean="0"/>
              <a:t>c) The </a:t>
            </a:r>
            <a:r>
              <a:rPr lang="en-CA" dirty="0"/>
              <a:t>wire carries conventional current from left to right and the magnetic field is pointed up.</a:t>
            </a:r>
            <a:endParaRPr lang="en-US" dirty="0"/>
          </a:p>
          <a:p>
            <a:pPr>
              <a:buNone/>
            </a:pPr>
            <a:r>
              <a:rPr lang="en-CA" dirty="0"/>
              <a:t> </a:t>
            </a:r>
            <a:endParaRPr lang="en-US" dirty="0"/>
          </a:p>
          <a:p>
            <a:pPr lvl="0">
              <a:buNone/>
            </a:pPr>
            <a:r>
              <a:rPr lang="en-CA" dirty="0" smtClean="0"/>
              <a:t>d) The </a:t>
            </a:r>
            <a:r>
              <a:rPr lang="en-CA" dirty="0"/>
              <a:t>wire carries real current from left to right and the magnetic field is out of the </a:t>
            </a:r>
            <a:r>
              <a:rPr lang="en-CA" dirty="0" smtClean="0"/>
              <a:t>page.</a:t>
            </a:r>
            <a:endParaRPr lang="en-US" dirty="0"/>
          </a:p>
          <a:p>
            <a:pPr>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8686800" cy="1143000"/>
          </a:xfrm>
        </p:spPr>
        <p:txBody>
          <a:bodyPr>
            <a:normAutofit fontScale="90000"/>
          </a:bodyPr>
          <a:lstStyle/>
          <a:p>
            <a:r>
              <a:rPr lang="en-CA" dirty="0"/>
              <a:t>The Definition of the Magnetic Field and Formula for Magnetic Force</a:t>
            </a:r>
            <a:r>
              <a:rPr lang="en-US" dirty="0"/>
              <a:t/>
            </a:r>
            <a:br>
              <a:rPr lang="en-US" dirty="0"/>
            </a:br>
            <a:endParaRPr lang="en-US" dirty="0"/>
          </a:p>
        </p:txBody>
      </p:sp>
      <p:sp>
        <p:nvSpPr>
          <p:cNvPr id="3" name="Content Placeholder 2"/>
          <p:cNvSpPr>
            <a:spLocks noGrp="1"/>
          </p:cNvSpPr>
          <p:nvPr>
            <p:ph idx="1"/>
          </p:nvPr>
        </p:nvSpPr>
        <p:spPr>
          <a:xfrm>
            <a:off x="0" y="1143000"/>
            <a:ext cx="9144000" cy="4525963"/>
          </a:xfrm>
        </p:spPr>
        <p:txBody>
          <a:bodyPr/>
          <a:lstStyle/>
          <a:p>
            <a:r>
              <a:rPr lang="en-CA" dirty="0"/>
              <a:t>The </a:t>
            </a:r>
            <a:r>
              <a:rPr lang="en-CA" b="1" dirty="0"/>
              <a:t>magnitude</a:t>
            </a:r>
            <a:r>
              <a:rPr lang="en-CA" dirty="0"/>
              <a:t> of the magnetic force has been experimentally found to be </a:t>
            </a:r>
            <a:r>
              <a:rPr lang="en-CA" b="1" dirty="0"/>
              <a:t>directly proportional to three things</a:t>
            </a:r>
            <a:r>
              <a:rPr lang="en-CA" dirty="0"/>
              <a:t>: **It is assumed that the magnetic field is uniform**</a:t>
            </a:r>
            <a:endParaRPr lang="en-US" dirty="0"/>
          </a:p>
          <a:p>
            <a:r>
              <a:rPr lang="en-CA" dirty="0" smtClean="0"/>
              <a:t>the </a:t>
            </a:r>
            <a:r>
              <a:rPr lang="en-CA" dirty="0"/>
              <a:t>length of the wire in the uniform magnetic field, the current in the wire, and the strength of the magnetic field.	</a:t>
            </a: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5200" y="4343400"/>
            <a:ext cx="1706880" cy="609600"/>
          </a:xfrm>
          <a:prstGeom prst="rect">
            <a:avLst/>
          </a:prstGeom>
          <a:noFill/>
        </p:spPr>
      </p:pic>
      <p:sp>
        <p:nvSpPr>
          <p:cNvPr id="4099" name="Rectangle 3"/>
          <p:cNvSpPr>
            <a:spLocks noChangeArrowheads="1"/>
          </p:cNvSpPr>
          <p:nvPr/>
        </p:nvSpPr>
        <p:spPr bwMode="auto">
          <a:xfrm>
            <a:off x="0" y="23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chemeClr val="tx1"/>
                </a:solidFill>
                <a:effectLst/>
                <a:latin typeface="Times New Roman" pitchFamily="18" charset="0"/>
                <a:ea typeface="SimSun"/>
                <a:cs typeface="Times New Roman" pitchFamily="18" charset="0"/>
              </a:rPr>
              <a:t> </a:t>
            </a:r>
            <a:r>
              <a:rPr kumimoji="0" lang="en-US" sz="11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4100" name="Rectangle 4"/>
          <p:cNvSpPr>
            <a:spLocks noChangeArrowheads="1"/>
          </p:cNvSpPr>
          <p:nvPr/>
        </p:nvSpPr>
        <p:spPr bwMode="auto">
          <a:xfrm>
            <a:off x="0" y="5398531"/>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Times New Roman" pitchFamily="18" charset="0"/>
                <a:ea typeface="SimSun" charset="-122"/>
                <a:cs typeface="Times New Roman" pitchFamily="18" charset="0"/>
              </a:rPr>
              <a:t>Where I is the current, l is the length of the wire, and B is the magnetic field strength.</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7"/>
                                        </p:tgtEl>
                                        <p:attrNameLst>
                                          <p:attrName>style.visibility</p:attrName>
                                        </p:attrNameLst>
                                      </p:cBhvr>
                                      <p:to>
                                        <p:strVal val="visible"/>
                                      </p:to>
                                    </p:set>
                                    <p:animEffect transition="in" filter="blinds(horizontal)">
                                      <p:cBhvr>
                                        <p:cTn id="17" dur="500"/>
                                        <p:tgtEl>
                                          <p:spTgt spid="409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00"/>
                                        </p:tgtEl>
                                        <p:attrNameLst>
                                          <p:attrName>style.visibility</p:attrName>
                                        </p:attrNameLst>
                                      </p:cBhvr>
                                      <p:to>
                                        <p:strVal val="visible"/>
                                      </p:to>
                                    </p:set>
                                    <p:animEffect transition="in" filter="blinds(horizontal)">
                                      <p:cBhvr>
                                        <p:cTn id="22"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10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701</TotalTime>
  <Words>856</Words>
  <Application>Microsoft Office PowerPoint</Application>
  <PresentationFormat>On-screen Show (4:3)</PresentationFormat>
  <Paragraphs>49</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Flow</vt:lpstr>
      <vt:lpstr>Picture</vt:lpstr>
      <vt:lpstr>Electromagnetism </vt:lpstr>
      <vt:lpstr>First right hand rule. </vt:lpstr>
      <vt:lpstr>Slide 3</vt:lpstr>
      <vt:lpstr>Solenoid</vt:lpstr>
      <vt:lpstr>To determine the direction of the magnetic field inside and around a solenoid you can use the first or second right hand rule. </vt:lpstr>
      <vt:lpstr>The Force on an Electric Current in a Magnetic Field </vt:lpstr>
      <vt:lpstr>Slide 7</vt:lpstr>
      <vt:lpstr>Practice: Determine the direction of the force on the current carrying wire and write it below. </vt:lpstr>
      <vt:lpstr>The Definition of the Magnetic Field and Formula for Magnetic Force </vt:lpstr>
      <vt:lpstr>Slide 10</vt:lpstr>
      <vt:lpstr>Slide 11</vt:lpstr>
      <vt:lpstr>Practice:  Solve the following problems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dbrick</cp:lastModifiedBy>
  <cp:revision>105</cp:revision>
  <dcterms:created xsi:type="dcterms:W3CDTF">2012-05-28T14:36:00Z</dcterms:created>
  <dcterms:modified xsi:type="dcterms:W3CDTF">2013-05-03T00:51:23Z</dcterms:modified>
</cp:coreProperties>
</file>