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9" r:id="rId4"/>
    <p:sldId id="260" r:id="rId5"/>
    <p:sldId id="261" r:id="rId6"/>
    <p:sldId id="262" r:id="rId7"/>
    <p:sldId id="270" r:id="rId8"/>
    <p:sldId id="263" r:id="rId9"/>
    <p:sldId id="264" r:id="rId10"/>
    <p:sldId id="265" r:id="rId11"/>
    <p:sldId id="266" r:id="rId12"/>
    <p:sldId id="267" r:id="rId13"/>
    <p:sldId id="268" r:id="rId14"/>
    <p:sldId id="269"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AD06B741-A2B9-466E-AC49-5576F861AD36}" type="datetimeFigureOut">
              <a:rPr lang="en-US" smtClean="0"/>
              <a:pPr/>
              <a:t>5/2/2013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A26F6CF6-CCC8-40E6-A546-9367E96124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A82D7C-3F6A-4B64-8816-D56D4CFCECC3}"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82D7C-3F6A-4B64-8816-D56D4CFCECC3}"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82D7C-3F6A-4B64-8816-D56D4CFCECC3}"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A82D7C-3F6A-4B64-8816-D56D4CFCECC3}"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82D7C-3F6A-4B64-8816-D56D4CFCECC3}"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A82D7C-3F6A-4B64-8816-D56D4CFCECC3}"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A82D7C-3F6A-4B64-8816-D56D4CFCECC3}" type="datetimeFigureOut">
              <a:rPr lang="en-US" smtClean="0"/>
              <a:pPr/>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A82D7C-3F6A-4B64-8816-D56D4CFCECC3}" type="datetimeFigureOut">
              <a:rPr lang="en-US" smtClean="0"/>
              <a:pPr/>
              <a:t>5/2/2013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82D7C-3F6A-4B64-8816-D56D4CFCECC3}" type="datetimeFigureOut">
              <a:rPr lang="en-US" smtClean="0"/>
              <a:pPr/>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82D7C-3F6A-4B64-8816-D56D4CFCECC3}"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82D7C-3F6A-4B64-8816-D56D4CFCECC3}"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A1D14-CA25-43A7-83EF-A06879C046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82D7C-3F6A-4B64-8816-D56D4CFCECC3}" type="datetimeFigureOut">
              <a:rPr lang="en-US" smtClean="0"/>
              <a:pPr/>
              <a:t>5/2/2013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A1D14-CA25-43A7-83EF-A06879C046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ol.sci.uop.edu/%7Ejfalward/magneticforcesfields/forceonwirerighthandrule.jpg"/>
          <p:cNvPicPr/>
          <p:nvPr/>
        </p:nvPicPr>
        <p:blipFill>
          <a:blip r:embed="rId2" cstate="print"/>
          <a:srcRect/>
          <a:stretch>
            <a:fillRect/>
          </a:stretch>
        </p:blipFill>
        <p:spPr bwMode="auto">
          <a:xfrm>
            <a:off x="6547441" y="2743200"/>
            <a:ext cx="2596559" cy="2775098"/>
          </a:xfrm>
          <a:prstGeom prst="rect">
            <a:avLst/>
          </a:prstGeom>
          <a:noFill/>
          <a:ln w="9525">
            <a:noFill/>
            <a:miter lim="800000"/>
            <a:headEnd/>
            <a:tailEnd/>
          </a:ln>
        </p:spPr>
      </p:pic>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Title 6"/>
          <p:cNvSpPr>
            <a:spLocks noGrp="1"/>
          </p:cNvSpPr>
          <p:nvPr>
            <p:ph type="title"/>
          </p:nvPr>
        </p:nvSpPr>
        <p:spPr>
          <a:xfrm>
            <a:off x="0" y="0"/>
            <a:ext cx="8229600" cy="685800"/>
          </a:xfrm>
        </p:spPr>
        <p:txBody>
          <a:bodyPr>
            <a:normAutofit fontScale="90000"/>
          </a:bodyPr>
          <a:lstStyle/>
          <a:p>
            <a:pPr algn="l"/>
            <a:r>
              <a:rPr lang="en-US" dirty="0" smtClean="0"/>
              <a:t>Starter: </a:t>
            </a:r>
            <a:endParaRPr lang="en-US" dirty="0"/>
          </a:p>
        </p:txBody>
      </p:sp>
      <p:sp>
        <p:nvSpPr>
          <p:cNvPr id="8" name="Content Placeholder 7"/>
          <p:cNvSpPr>
            <a:spLocks noGrp="1"/>
          </p:cNvSpPr>
          <p:nvPr>
            <p:ph sz="half" idx="1"/>
          </p:nvPr>
        </p:nvSpPr>
        <p:spPr>
          <a:xfrm>
            <a:off x="0" y="1219200"/>
            <a:ext cx="9144000" cy="5638800"/>
          </a:xfrm>
        </p:spPr>
        <p:txBody>
          <a:bodyPr>
            <a:normAutofit/>
          </a:bodyPr>
          <a:lstStyle/>
          <a:p>
            <a:r>
              <a:rPr lang="en-CA" dirty="0"/>
              <a:t>Determine the direction of the missing vector. </a:t>
            </a:r>
            <a:endParaRPr lang="en-CA" dirty="0" smtClean="0"/>
          </a:p>
          <a:p>
            <a:pPr>
              <a:buNone/>
            </a:pPr>
            <a:r>
              <a:rPr lang="en-CA" dirty="0"/>
              <a:t>	(I is conventional Current</a:t>
            </a:r>
            <a:r>
              <a:rPr lang="en-CA" dirty="0" smtClean="0"/>
              <a:t>)</a:t>
            </a:r>
          </a:p>
          <a:p>
            <a:pPr>
              <a:buNone/>
            </a:pPr>
            <a:endParaRPr lang="en-US" dirty="0"/>
          </a:p>
          <a:p>
            <a:pPr marL="514350" lvl="0" indent="-514350">
              <a:buFont typeface="+mj-lt"/>
              <a:buAutoNum type="arabicPeriod"/>
            </a:pPr>
            <a:r>
              <a:rPr lang="en-CA" b="1" dirty="0">
                <a:solidFill>
                  <a:srgbClr val="FF0000"/>
                </a:solidFill>
              </a:rPr>
              <a:t>F is right, B is up, I is </a:t>
            </a:r>
            <a:r>
              <a:rPr lang="en-CA" b="1" dirty="0" smtClean="0">
                <a:solidFill>
                  <a:srgbClr val="FF0000"/>
                </a:solidFill>
              </a:rPr>
              <a:t> </a:t>
            </a:r>
            <a:r>
              <a:rPr lang="en-CA" dirty="0" smtClean="0"/>
              <a:t>________</a:t>
            </a:r>
            <a:endParaRPr lang="en-US" dirty="0"/>
          </a:p>
          <a:p>
            <a:pPr marL="514350" lvl="0" indent="-514350">
              <a:buFont typeface="+mj-lt"/>
              <a:buAutoNum type="arabicPeriod"/>
            </a:pPr>
            <a:r>
              <a:rPr lang="en-CA" b="1" dirty="0" smtClean="0">
                <a:solidFill>
                  <a:srgbClr val="002060"/>
                </a:solidFill>
              </a:rPr>
              <a:t>I </a:t>
            </a:r>
            <a:r>
              <a:rPr lang="en-CA" b="1" dirty="0">
                <a:solidFill>
                  <a:srgbClr val="002060"/>
                </a:solidFill>
              </a:rPr>
              <a:t>is in to page, B is up, F is </a:t>
            </a:r>
            <a:r>
              <a:rPr lang="en-CA" dirty="0" smtClean="0"/>
              <a:t> ________</a:t>
            </a:r>
            <a:endParaRPr lang="en-US" dirty="0"/>
          </a:p>
          <a:p>
            <a:pPr marL="514350" lvl="0" indent="-514350">
              <a:buFont typeface="+mj-lt"/>
              <a:buAutoNum type="arabicPeriod"/>
            </a:pPr>
            <a:r>
              <a:rPr lang="en-CA" b="1" dirty="0" smtClean="0">
                <a:solidFill>
                  <a:srgbClr val="FF0000"/>
                </a:solidFill>
              </a:rPr>
              <a:t>I </a:t>
            </a:r>
            <a:r>
              <a:rPr lang="en-CA" b="1" dirty="0">
                <a:solidFill>
                  <a:srgbClr val="FF0000"/>
                </a:solidFill>
              </a:rPr>
              <a:t>is down, F is out, B is </a:t>
            </a:r>
            <a:r>
              <a:rPr lang="en-CA" b="1" dirty="0" smtClean="0">
                <a:solidFill>
                  <a:srgbClr val="FF0000"/>
                </a:solidFill>
              </a:rPr>
              <a:t> ________</a:t>
            </a:r>
          </a:p>
          <a:p>
            <a:pPr marL="514350" lvl="0" indent="-514350">
              <a:buFont typeface="+mj-lt"/>
              <a:buAutoNum type="arabicPeriod"/>
            </a:pPr>
            <a:r>
              <a:rPr lang="en-CA" b="1" dirty="0" smtClean="0">
                <a:solidFill>
                  <a:srgbClr val="002060"/>
                </a:solidFill>
              </a:rPr>
              <a:t>B </a:t>
            </a:r>
            <a:r>
              <a:rPr lang="en-CA" b="1" dirty="0">
                <a:solidFill>
                  <a:srgbClr val="002060"/>
                </a:solidFill>
              </a:rPr>
              <a:t>is left, F is out, I </a:t>
            </a:r>
            <a:r>
              <a:rPr lang="en-CA" b="1" dirty="0" smtClean="0">
                <a:solidFill>
                  <a:srgbClr val="002060"/>
                </a:solidFill>
              </a:rPr>
              <a:t>is  _________</a:t>
            </a:r>
            <a:r>
              <a:rPr lang="en-CA" b="1" dirty="0"/>
              <a:t> </a:t>
            </a:r>
            <a:endParaRPr lang="en-US" b="1" dirty="0"/>
          </a:p>
          <a:p>
            <a:pPr marL="514350" lvl="0" indent="-514350">
              <a:buFont typeface="+mj-lt"/>
              <a:buAutoNum type="arabicPeriod"/>
            </a:pPr>
            <a:r>
              <a:rPr lang="en-CA" b="1" dirty="0">
                <a:solidFill>
                  <a:srgbClr val="FF0000"/>
                </a:solidFill>
              </a:rPr>
              <a:t>B is in, I is up, F </a:t>
            </a:r>
            <a:r>
              <a:rPr lang="en-CA" b="1" dirty="0" smtClean="0">
                <a:solidFill>
                  <a:srgbClr val="FF0000"/>
                </a:solidFill>
              </a:rPr>
              <a:t>is _________</a:t>
            </a:r>
          </a:p>
          <a:p>
            <a:pPr marL="514350" lvl="0" indent="-514350">
              <a:buFont typeface="+mj-lt"/>
              <a:buAutoNum type="arabicPeriod"/>
            </a:pPr>
            <a:r>
              <a:rPr lang="en-CA" b="1" dirty="0"/>
              <a:t> </a:t>
            </a:r>
            <a:r>
              <a:rPr lang="en-CA" b="1" dirty="0" smtClean="0">
                <a:solidFill>
                  <a:srgbClr val="002060"/>
                </a:solidFill>
              </a:rPr>
              <a:t>F </a:t>
            </a:r>
            <a:r>
              <a:rPr lang="en-CA" b="1" dirty="0">
                <a:solidFill>
                  <a:srgbClr val="002060"/>
                </a:solidFill>
              </a:rPr>
              <a:t>is left, I is out, B </a:t>
            </a:r>
            <a:r>
              <a:rPr lang="en-CA" b="1" dirty="0" smtClean="0">
                <a:solidFill>
                  <a:srgbClr val="002060"/>
                </a:solidFill>
              </a:rPr>
              <a:t>is  </a:t>
            </a:r>
            <a:r>
              <a:rPr lang="en-CA" b="1" dirty="0">
                <a:solidFill>
                  <a:srgbClr val="002060"/>
                </a:solidFill>
              </a:rPr>
              <a:t>_________</a:t>
            </a:r>
            <a:endParaRPr lang="en-US" b="1" dirty="0">
              <a:solidFill>
                <a:srgbClr val="002060"/>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a:t>
            </a:r>
            <a:endParaRPr lang="en-US" dirty="0"/>
          </a:p>
        </p:txBody>
      </p:sp>
      <p:sp>
        <p:nvSpPr>
          <p:cNvPr id="5" name="Content Placeholder 4"/>
          <p:cNvSpPr>
            <a:spLocks noGrp="1"/>
          </p:cNvSpPr>
          <p:nvPr>
            <p:ph sz="half" idx="1"/>
          </p:nvPr>
        </p:nvSpPr>
        <p:spPr/>
        <p:txBody>
          <a:bodyPr>
            <a:normAutofit fontScale="92500"/>
          </a:bodyPr>
          <a:lstStyle/>
          <a:p>
            <a:r>
              <a:rPr lang="en-CA" dirty="0"/>
              <a:t>Ex 1: An airplane acquires a net charge of 150 C and flies in a direction of 225 m/s East.  A uniform magnetic field of 5.0 x 10</a:t>
            </a:r>
            <a:r>
              <a:rPr lang="en-CA" baseline="30000" dirty="0"/>
              <a:t>-4</a:t>
            </a:r>
            <a:r>
              <a:rPr lang="en-CA" dirty="0"/>
              <a:t> T points downward.  Find the magnitude and direction of the magnetic force the plane experiences.    			[17 N   North]</a:t>
            </a:r>
            <a:endParaRPr lang="en-US" dirty="0"/>
          </a:p>
          <a:p>
            <a:endParaRPr lang="en-US" dirty="0"/>
          </a:p>
        </p:txBody>
      </p:sp>
      <p:sp>
        <p:nvSpPr>
          <p:cNvPr id="6" name="Content Placeholder 5"/>
          <p:cNvSpPr>
            <a:spLocks noGrp="1"/>
          </p:cNvSpPr>
          <p:nvPr>
            <p:ph sz="half" idx="2"/>
          </p:nvPr>
        </p:nvSpPr>
        <p:spPr/>
        <p:txBody>
          <a:bodyPr>
            <a:normAutofit fontScale="92500"/>
          </a:bodyPr>
          <a:lstStyle/>
          <a:p>
            <a:r>
              <a:rPr lang="en-CA" dirty="0"/>
              <a:t>Ex 2: A proton moves to the west at 3.58 x 10</a:t>
            </a:r>
            <a:r>
              <a:rPr lang="en-CA" baseline="30000" dirty="0"/>
              <a:t>6</a:t>
            </a:r>
            <a:r>
              <a:rPr lang="en-CA" dirty="0"/>
              <a:t> m/s in a uniform magnetic field of 1.30 T downward.  Find the magnitude and direction of the force on the proton? 			 [7.45 x 10</a:t>
            </a:r>
            <a:r>
              <a:rPr lang="en-CA" baseline="30000" dirty="0"/>
              <a:t>-13</a:t>
            </a:r>
            <a:r>
              <a:rPr lang="en-CA" dirty="0"/>
              <a:t> N   South]</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r>
              <a:rPr lang="en-CA" dirty="0"/>
              <a:t>Since not all charges are positive, we need to know how to find the direction of the force on a </a:t>
            </a:r>
            <a:r>
              <a:rPr lang="en-CA" b="1" dirty="0"/>
              <a:t>negative moving charge</a:t>
            </a:r>
            <a:r>
              <a:rPr lang="en-CA" dirty="0"/>
              <a:t>. </a:t>
            </a:r>
            <a:endParaRPr lang="en-CA" dirty="0" smtClean="0"/>
          </a:p>
          <a:p>
            <a:r>
              <a:rPr lang="en-CA" u="sng" dirty="0" smtClean="0"/>
              <a:t> </a:t>
            </a:r>
            <a:r>
              <a:rPr lang="en-CA" u="sng" dirty="0"/>
              <a:t>To do this we can use two methods</a:t>
            </a:r>
            <a:r>
              <a:rPr lang="en-CA" dirty="0"/>
              <a:t>: </a:t>
            </a:r>
            <a:endParaRPr lang="en-CA" dirty="0" smtClean="0"/>
          </a:p>
          <a:p>
            <a:r>
              <a:rPr lang="en-CA" dirty="0" smtClean="0"/>
              <a:t> </a:t>
            </a:r>
            <a:r>
              <a:rPr lang="en-CA" dirty="0"/>
              <a:t>Either use the opposite direction for the velocity and the 3</a:t>
            </a:r>
            <a:r>
              <a:rPr lang="en-CA" baseline="30000" dirty="0"/>
              <a:t>rd</a:t>
            </a:r>
            <a:r>
              <a:rPr lang="en-CA" dirty="0"/>
              <a:t> right hand rule, or use the given direction of the velocity and do the </a:t>
            </a:r>
            <a:r>
              <a:rPr lang="en-CA" b="1" dirty="0"/>
              <a:t>3</a:t>
            </a:r>
            <a:r>
              <a:rPr lang="en-CA" b="1" baseline="30000" dirty="0"/>
              <a:t>rd</a:t>
            </a:r>
            <a:r>
              <a:rPr lang="en-CA" b="1" dirty="0"/>
              <a:t> right hand rule with your </a:t>
            </a:r>
            <a:r>
              <a:rPr lang="en-CA" b="1" u="sng" dirty="0"/>
              <a:t>left hand</a:t>
            </a:r>
            <a:r>
              <a:rPr lang="en-CA" dirty="0"/>
              <a:t>!</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lstStyle/>
          <a:p>
            <a:r>
              <a:rPr lang="en-CA" dirty="0"/>
              <a:t>Ex 3: An electron moves to the west at 3.58 x 10</a:t>
            </a:r>
            <a:r>
              <a:rPr lang="en-CA" baseline="30000" dirty="0"/>
              <a:t>6</a:t>
            </a:r>
            <a:r>
              <a:rPr lang="en-CA" dirty="0"/>
              <a:t> m/s in a uniform magnetic field of 1.30 T upward.  Find the magnitude and direction of the force on the electron?  		[7.45 x 10</a:t>
            </a:r>
            <a:r>
              <a:rPr lang="en-CA" baseline="30000" dirty="0"/>
              <a:t>-13</a:t>
            </a:r>
            <a:r>
              <a:rPr lang="en-CA" dirty="0"/>
              <a:t> N   South]</a:t>
            </a:r>
            <a:endParaRPr lang="en-US" dirty="0"/>
          </a:p>
          <a:p>
            <a:endParaRPr lang="en-US" dirty="0"/>
          </a:p>
        </p:txBody>
      </p:sp>
      <p:sp>
        <p:nvSpPr>
          <p:cNvPr id="6" name="Content Placeholder 5"/>
          <p:cNvSpPr>
            <a:spLocks noGrp="1"/>
          </p:cNvSpPr>
          <p:nvPr>
            <p:ph sz="half" idx="2"/>
          </p:nvPr>
        </p:nvSpPr>
        <p:spPr/>
        <p:txBody>
          <a:bodyPr/>
          <a:lstStyle/>
          <a:p>
            <a:r>
              <a:rPr lang="en-CA" dirty="0"/>
              <a:t>Ex 4:  A electron is fired at 2.67 x 10</a:t>
            </a:r>
            <a:r>
              <a:rPr lang="en-CA" baseline="30000" dirty="0"/>
              <a:t>5</a:t>
            </a:r>
            <a:r>
              <a:rPr lang="en-CA" dirty="0"/>
              <a:t> m/s East in a magnetic field produced by a horseshoe magnet of 0.035 T North. Find the magnitude and direction of the force on the charge.	 	[1.5 x 10</a:t>
            </a:r>
            <a:r>
              <a:rPr lang="en-CA" baseline="30000" dirty="0"/>
              <a:t>-15</a:t>
            </a:r>
            <a:r>
              <a:rPr lang="en-CA" dirty="0"/>
              <a:t> N down]</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a:t>The Path Taken by a Moving Charge in a Magnetic Field</a:t>
            </a:r>
            <a:r>
              <a:rPr lang="en-US" dirty="0"/>
              <a:t/>
            </a:r>
            <a:br>
              <a:rPr lang="en-US" dirty="0"/>
            </a:br>
            <a:endParaRPr lang="en-US" dirty="0"/>
          </a:p>
        </p:txBody>
      </p:sp>
      <p:sp>
        <p:nvSpPr>
          <p:cNvPr id="5" name="Content Placeholder 4"/>
          <p:cNvSpPr>
            <a:spLocks noGrp="1"/>
          </p:cNvSpPr>
          <p:nvPr>
            <p:ph sz="half" idx="1"/>
          </p:nvPr>
        </p:nvSpPr>
        <p:spPr>
          <a:xfrm>
            <a:off x="0" y="1143000"/>
            <a:ext cx="5943600" cy="2286000"/>
          </a:xfrm>
        </p:spPr>
        <p:txBody>
          <a:bodyPr/>
          <a:lstStyle/>
          <a:p>
            <a:r>
              <a:rPr lang="en-CA" dirty="0"/>
              <a:t>Lets imagine a magnetic field that is uniform and directed into the page, and a positive charge moving down along the page.</a:t>
            </a:r>
            <a:endParaRPr lang="en-US" dirty="0"/>
          </a:p>
          <a:p>
            <a:endParaRPr lang="en-US" dirty="0"/>
          </a:p>
        </p:txBody>
      </p:sp>
      <p:pic>
        <p:nvPicPr>
          <p:cNvPr id="22530" name="Picture 2"/>
          <p:cNvPicPr>
            <a:picLocks noChangeAspect="1" noChangeArrowheads="1"/>
          </p:cNvPicPr>
          <p:nvPr/>
        </p:nvPicPr>
        <p:blipFill>
          <a:blip r:embed="rId2" cstate="print"/>
          <a:srcRect/>
          <a:stretch>
            <a:fillRect/>
          </a:stretch>
        </p:blipFill>
        <p:spPr bwMode="auto">
          <a:xfrm>
            <a:off x="6172200" y="1295400"/>
            <a:ext cx="2636499" cy="1966912"/>
          </a:xfrm>
          <a:prstGeom prst="rect">
            <a:avLst/>
          </a:prstGeom>
          <a:noFill/>
          <a:ln w="9525">
            <a:noFill/>
            <a:miter lim="800000"/>
            <a:headEnd/>
            <a:tailEnd/>
          </a:ln>
        </p:spPr>
      </p:pic>
      <p:sp>
        <p:nvSpPr>
          <p:cNvPr id="22533" name="Rectangle 5"/>
          <p:cNvSpPr>
            <a:spLocks noChangeArrowheads="1"/>
          </p:cNvSpPr>
          <p:nvPr/>
        </p:nvSpPr>
        <p:spPr bwMode="auto">
          <a:xfrm>
            <a:off x="0" y="358140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 typeface="Arial" pitchFamily="34" charset="0"/>
              <a:buChar char="•"/>
            </a:pPr>
            <a:r>
              <a:rPr kumimoji="0" lang="en-C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force the on charge is to the __________, and changes its direction in a counter-clockwise direction.  </a:t>
            </a:r>
          </a:p>
          <a:p>
            <a:pPr fontAlgn="base">
              <a:spcBef>
                <a:spcPct val="0"/>
              </a:spcBef>
              <a:spcAft>
                <a:spcPct val="0"/>
              </a:spcAft>
              <a:buFont typeface="Arial" pitchFamily="34" charset="0"/>
              <a:buChar char="•"/>
            </a:pPr>
            <a:r>
              <a:rPr kumimoji="0" lang="en-C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Imagine the charge was moving in a </a:t>
            </a:r>
            <a:r>
              <a:rPr kumimoji="0" lang="en-CA"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a:t>
            </a:r>
            <a:r>
              <a:rPr kumimoji="0" lang="en-C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different direction and calculate the direction its velocity is changed.</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C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we should notice is that no matter what direction it is moving it will 	always experience a force that changes its direction counter-clockwise!</a:t>
            </a:r>
            <a:endParaRPr kumimoji="0" lang="en-CA" sz="2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04800"/>
            <a:ext cx="8534400" cy="1938992"/>
          </a:xfrm>
          <a:prstGeom prst="rect">
            <a:avLst/>
          </a:prstGeom>
        </p:spPr>
        <p:txBody>
          <a:bodyPr wrap="square">
            <a:spAutoFit/>
          </a:bodyPr>
          <a:lstStyle/>
          <a:p>
            <a:r>
              <a:rPr lang="en-CA" sz="2400" dirty="0"/>
              <a:t>If the charge was allowed to move freely it would eventually move all the way around in a ____________ path.  The </a:t>
            </a:r>
            <a:r>
              <a:rPr lang="en-CA" sz="2400" b="1" dirty="0"/>
              <a:t>magnetic force</a:t>
            </a:r>
            <a:r>
              <a:rPr lang="en-CA" sz="2400" dirty="0"/>
              <a:t> would be </a:t>
            </a:r>
            <a:r>
              <a:rPr lang="en-CA" sz="2400" b="1" u="sng" dirty="0"/>
              <a:t>directed toward the center</a:t>
            </a:r>
            <a:r>
              <a:rPr lang="en-CA" sz="2400" dirty="0"/>
              <a:t> of this </a:t>
            </a:r>
            <a:r>
              <a:rPr lang="en-CA" sz="2400" b="1" dirty="0"/>
              <a:t>circular path</a:t>
            </a:r>
            <a:r>
              <a:rPr lang="en-CA" sz="2400" dirty="0"/>
              <a:t> and since it is the only force it </a:t>
            </a:r>
            <a:endParaRPr lang="en-US" sz="2400" dirty="0"/>
          </a:p>
          <a:p>
            <a:r>
              <a:rPr lang="en-CA" sz="2400" dirty="0"/>
              <a:t>is also the</a:t>
            </a:r>
            <a:r>
              <a:rPr lang="en-CA" sz="2400" b="1" dirty="0"/>
              <a:t> net force,</a:t>
            </a:r>
            <a:r>
              <a:rPr lang="en-CA" sz="2400" dirty="0"/>
              <a:t> </a:t>
            </a:r>
            <a:r>
              <a:rPr lang="en-CA" sz="2400" b="1" dirty="0"/>
              <a:t>radial force</a:t>
            </a:r>
            <a:r>
              <a:rPr lang="en-CA" sz="2400" dirty="0"/>
              <a:t> or ___________________ </a:t>
            </a:r>
            <a:r>
              <a:rPr lang="en-CA" sz="2400" b="1" dirty="0"/>
              <a:t>force</a:t>
            </a:r>
            <a:r>
              <a:rPr lang="en-CA" sz="2400" dirty="0"/>
              <a:t>. </a:t>
            </a:r>
            <a:endParaRPr lang="en-US" sz="2400" dirty="0"/>
          </a:p>
        </p:txBody>
      </p:sp>
      <p:sp>
        <p:nvSpPr>
          <p:cNvPr id="6" name="Rectangle 5"/>
          <p:cNvSpPr/>
          <p:nvPr/>
        </p:nvSpPr>
        <p:spPr>
          <a:xfrm>
            <a:off x="228600" y="2362200"/>
            <a:ext cx="5553315" cy="461665"/>
          </a:xfrm>
          <a:prstGeom prst="rect">
            <a:avLst/>
          </a:prstGeom>
        </p:spPr>
        <p:txBody>
          <a:bodyPr wrap="none">
            <a:spAutoFit/>
          </a:bodyPr>
          <a:lstStyle/>
          <a:p>
            <a:r>
              <a:rPr lang="en-CA" sz="2400" dirty="0"/>
              <a:t>Recall from before the following equations</a:t>
            </a:r>
            <a:r>
              <a:rPr lang="en-CA" dirty="0"/>
              <a:t>:</a:t>
            </a:r>
            <a:endParaRPr lang="en-US" dirty="0"/>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 y="2895600"/>
            <a:ext cx="2535044" cy="838200"/>
          </a:xfrm>
          <a:prstGeom prst="rect">
            <a:avLst/>
          </a:prstGeom>
          <a:noFill/>
        </p:spPr>
      </p:pic>
      <p:sp>
        <p:nvSpPr>
          <p:cNvPr id="26627" name="Rectangle 3"/>
          <p:cNvSpPr>
            <a:spLocks noChangeArrowheads="1"/>
          </p:cNvSpPr>
          <p:nvPr/>
        </p:nvSpPr>
        <p:spPr bwMode="auto">
          <a:xfrm>
            <a:off x="3429000" y="2971800"/>
            <a:ext cx="4953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Where the radial or centripetal force is the mass times the centripetal acceleration.</a:t>
            </a:r>
            <a:endParaRPr kumimoji="0" lang="en-CA" sz="2400" b="0" i="0" u="none" strike="noStrike" cap="none" normalizeH="0" baseline="0" dirty="0" smtClean="0">
              <a:ln>
                <a:noFill/>
              </a:ln>
              <a:solidFill>
                <a:schemeClr val="tx1"/>
              </a:solidFill>
              <a:effectLst/>
              <a:latin typeface="Arial" pitchFamily="34" charset="0"/>
            </a:endParaRPr>
          </a:p>
        </p:txBody>
      </p:sp>
      <p:sp>
        <p:nvSpPr>
          <p:cNvPr id="266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2400" y="4343400"/>
            <a:ext cx="2816352" cy="533400"/>
          </a:xfrm>
          <a:prstGeom prst="rect">
            <a:avLst/>
          </a:prstGeom>
          <a:noFill/>
        </p:spPr>
      </p:pic>
      <p:sp>
        <p:nvSpPr>
          <p:cNvPr id="266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3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00400" y="4343400"/>
            <a:ext cx="304800" cy="692727"/>
          </a:xfrm>
          <a:prstGeom prst="rect">
            <a:avLst/>
          </a:prstGeom>
          <a:noFill/>
        </p:spPr>
      </p:pic>
      <p:sp>
        <p:nvSpPr>
          <p:cNvPr id="266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6632"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81400" y="4419600"/>
            <a:ext cx="1524000" cy="762000"/>
          </a:xfrm>
          <a:prstGeom prst="rect">
            <a:avLst/>
          </a:prstGeom>
          <a:noFill/>
        </p:spPr>
      </p:pic>
      <p:sp>
        <p:nvSpPr>
          <p:cNvPr id="26635" name="Rectangle 11"/>
          <p:cNvSpPr>
            <a:spLocks noChangeArrowheads="1"/>
          </p:cNvSpPr>
          <p:nvPr/>
        </p:nvSpPr>
        <p:spPr bwMode="auto">
          <a:xfrm>
            <a:off x="304800" y="5363289"/>
            <a:ext cx="8305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From this we can see that the </a:t>
            </a:r>
            <a:r>
              <a:rPr kumimoji="0" lang="en-CA" sz="2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radius of deflection</a:t>
            </a:r>
            <a:r>
              <a:rPr kumimoji="0" lang="en-CA"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is: </a:t>
            </a:r>
            <a:endParaRPr kumimoji="0" lang="en-CA" sz="2800" b="0" i="0" u="none" strike="noStrike" cap="none" normalizeH="0" baseline="0" dirty="0" smtClean="0">
              <a:ln>
                <a:noFill/>
              </a:ln>
              <a:solidFill>
                <a:schemeClr val="tx1"/>
              </a:solidFill>
              <a:effectLst/>
              <a:latin typeface="Arial" pitchFamily="34" charset="0"/>
            </a:endParaRPr>
          </a:p>
        </p:txBody>
      </p:sp>
      <p:pic>
        <p:nvPicPr>
          <p:cNvPr id="26634"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5486399" y="5943600"/>
            <a:ext cx="1058091" cy="68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blinds(horizontal)">
                                      <p:cBhvr>
                                        <p:cTn id="7" dur="500"/>
                                        <p:tgtEl>
                                          <p:spTgt spid="266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blinds(horizontal)">
                                      <p:cBhvr>
                                        <p:cTn id="12" dur="500"/>
                                        <p:tgtEl>
                                          <p:spTgt spid="266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628"/>
                                        </p:tgtEl>
                                        <p:attrNameLst>
                                          <p:attrName>style.visibility</p:attrName>
                                        </p:attrNameLst>
                                      </p:cBhvr>
                                      <p:to>
                                        <p:strVal val="visible"/>
                                      </p:to>
                                    </p:set>
                                    <p:animEffect transition="in" filter="blinds(horizontal)">
                                      <p:cBhvr>
                                        <p:cTn id="17" dur="500"/>
                                        <p:tgtEl>
                                          <p:spTgt spid="266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6630"/>
                                        </p:tgtEl>
                                        <p:attrNameLst>
                                          <p:attrName>style.visibility</p:attrName>
                                        </p:attrNameLst>
                                      </p:cBhvr>
                                      <p:to>
                                        <p:strVal val="visible"/>
                                      </p:to>
                                    </p:set>
                                    <p:animEffect transition="in" filter="blinds(horizontal)">
                                      <p:cBhvr>
                                        <p:cTn id="22" dur="500"/>
                                        <p:tgtEl>
                                          <p:spTgt spid="2663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6632"/>
                                        </p:tgtEl>
                                        <p:attrNameLst>
                                          <p:attrName>style.visibility</p:attrName>
                                        </p:attrNameLst>
                                      </p:cBhvr>
                                      <p:to>
                                        <p:strVal val="visible"/>
                                      </p:to>
                                    </p:set>
                                    <p:animEffect transition="in" filter="blinds(horizontal)">
                                      <p:cBhvr>
                                        <p:cTn id="27" dur="500"/>
                                        <p:tgtEl>
                                          <p:spTgt spid="2663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6635"/>
                                        </p:tgtEl>
                                        <p:attrNameLst>
                                          <p:attrName>style.visibility</p:attrName>
                                        </p:attrNameLst>
                                      </p:cBhvr>
                                      <p:to>
                                        <p:strVal val="visible"/>
                                      </p:to>
                                    </p:set>
                                    <p:animEffect transition="in" filter="blinds(horizontal)">
                                      <p:cBhvr>
                                        <p:cTn id="32" dur="500"/>
                                        <p:tgtEl>
                                          <p:spTgt spid="2663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6634"/>
                                        </p:tgtEl>
                                        <p:attrNameLst>
                                          <p:attrName>style.visibility</p:attrName>
                                        </p:attrNameLst>
                                      </p:cBhvr>
                                      <p:to>
                                        <p:strVal val="visible"/>
                                      </p:to>
                                    </p:set>
                                    <p:animEffect transition="in" filter="blinds(horizontal)">
                                      <p:cBhvr>
                                        <p:cTn id="37" dur="5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CA" sz="4000" b="1" dirty="0">
                <a:solidFill>
                  <a:srgbClr val="002060"/>
                </a:solidFill>
              </a:rPr>
              <a:t>The Magnetic Field for a Current Carrying Wire</a:t>
            </a:r>
            <a:r>
              <a:rPr lang="en-US" dirty="0"/>
              <a:t/>
            </a:r>
            <a:br>
              <a:rPr lang="en-US" dirty="0"/>
            </a:br>
            <a:endParaRPr lang="en-US" dirty="0"/>
          </a:p>
        </p:txBody>
      </p:sp>
      <p:sp>
        <p:nvSpPr>
          <p:cNvPr id="3" name="Content Placeholder 2"/>
          <p:cNvSpPr>
            <a:spLocks noGrp="1"/>
          </p:cNvSpPr>
          <p:nvPr>
            <p:ph idx="1"/>
          </p:nvPr>
        </p:nvSpPr>
        <p:spPr>
          <a:xfrm>
            <a:off x="381000" y="1219200"/>
            <a:ext cx="8229600" cy="5410200"/>
          </a:xfrm>
        </p:spPr>
        <p:txBody>
          <a:bodyPr>
            <a:normAutofit/>
          </a:bodyPr>
          <a:lstStyle/>
          <a:p>
            <a:r>
              <a:rPr lang="en-CA" dirty="0"/>
              <a:t>A straight current carrying wire creates a </a:t>
            </a:r>
            <a:r>
              <a:rPr lang="en-CA" b="1" dirty="0"/>
              <a:t>circular magnetic field</a:t>
            </a:r>
            <a:r>
              <a:rPr lang="en-CA" dirty="0"/>
              <a:t> around the wire and we can determine the direction of the field with the first right hand rule.  </a:t>
            </a:r>
            <a:endParaRPr lang="en-CA" dirty="0" smtClean="0"/>
          </a:p>
          <a:p>
            <a:endParaRPr lang="en-CA" dirty="0" smtClean="0"/>
          </a:p>
          <a:p>
            <a:r>
              <a:rPr lang="en-CA" dirty="0" smtClean="0"/>
              <a:t>This </a:t>
            </a:r>
            <a:r>
              <a:rPr lang="en-CA" dirty="0"/>
              <a:t>magnetic field is </a:t>
            </a:r>
            <a:r>
              <a:rPr lang="en-CA" b="1" u="sng" dirty="0"/>
              <a:t>not uniform</a:t>
            </a:r>
            <a:r>
              <a:rPr lang="en-CA" dirty="0"/>
              <a:t>, meaning it changes as we move away from the wire. </a:t>
            </a:r>
            <a:endParaRPr lang="en-CA"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609600"/>
            <a:ext cx="8229600" cy="5516563"/>
          </a:xfrm>
        </p:spPr>
        <p:txBody>
          <a:bodyPr/>
          <a:lstStyle/>
          <a:p>
            <a:r>
              <a:rPr lang="en-CA" dirty="0"/>
              <a:t>The magnitude of this field is </a:t>
            </a:r>
            <a:r>
              <a:rPr lang="en-CA" b="1" dirty="0"/>
              <a:t>proportional </a:t>
            </a:r>
            <a:r>
              <a:rPr lang="en-CA" dirty="0"/>
              <a:t>to the </a:t>
            </a:r>
            <a:r>
              <a:rPr lang="en-CA" b="1" dirty="0"/>
              <a:t>current</a:t>
            </a:r>
            <a:r>
              <a:rPr lang="en-CA" dirty="0"/>
              <a:t> and </a:t>
            </a:r>
            <a:r>
              <a:rPr lang="en-CA" b="1" dirty="0"/>
              <a:t>inversely proportional</a:t>
            </a:r>
            <a:r>
              <a:rPr lang="en-CA" dirty="0"/>
              <a:t> to the </a:t>
            </a:r>
            <a:r>
              <a:rPr lang="en-CA" b="1" dirty="0"/>
              <a:t>distance to the wire</a:t>
            </a:r>
            <a:r>
              <a:rPr lang="en-CA" dirty="0"/>
              <a:t>, and can be expressed with the following equation:</a:t>
            </a:r>
            <a:endParaRPr lang="en-US" dirty="0"/>
          </a:p>
          <a:p>
            <a:r>
              <a:rPr lang="en-CA" dirty="0"/>
              <a:t> </a:t>
            </a:r>
            <a:endParaRPr lang="en-US" dirty="0"/>
          </a:p>
          <a:p>
            <a:endParaRPr lang="en-US" dirty="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3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47800" y="2819400"/>
            <a:ext cx="1266613" cy="838200"/>
          </a:xfrm>
          <a:prstGeom prst="rect">
            <a:avLst/>
          </a:prstGeom>
          <a:noFill/>
        </p:spPr>
      </p:pic>
      <p:sp>
        <p:nvSpPr>
          <p:cNvPr id="14344" name="Rectangle 8"/>
          <p:cNvSpPr>
            <a:spLocks noChangeArrowheads="1"/>
          </p:cNvSpPr>
          <p:nvPr/>
        </p:nvSpPr>
        <p:spPr bwMode="auto">
          <a:xfrm>
            <a:off x="0" y="4251067"/>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Where r = the perpendicular distance to the wire, </a:t>
            </a:r>
            <a:endParaRPr kumimoji="0" lang="en-CA" sz="2400" b="0" i="0" u="none" strike="noStrike" cap="none" normalizeH="0" baseline="0" dirty="0" smtClean="0">
              <a:ln>
                <a:noFill/>
              </a:ln>
              <a:solidFill>
                <a:schemeClr val="tx1"/>
              </a:solidFill>
              <a:effectLst/>
              <a:latin typeface="Arial" pitchFamily="34" charset="0"/>
            </a:endParaRPr>
          </a:p>
        </p:txBody>
      </p:sp>
      <p:sp>
        <p:nvSpPr>
          <p:cNvPr id="14345" name="Rectangle 9"/>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t>
            </a:r>
            <a:r>
              <a:rPr kumimoji="0" lang="en-US" sz="8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pic>
        <p:nvPicPr>
          <p:cNvPr id="14"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4648200"/>
            <a:ext cx="387928" cy="533400"/>
          </a:xfrm>
          <a:prstGeom prst="rect">
            <a:avLst/>
          </a:prstGeom>
          <a:noFill/>
        </p:spPr>
      </p:pic>
      <p:sp>
        <p:nvSpPr>
          <p:cNvPr id="14347" name="Rectangle 11"/>
          <p:cNvSpPr>
            <a:spLocks noChangeArrowheads="1"/>
          </p:cNvSpPr>
          <p:nvPr/>
        </p:nvSpPr>
        <p:spPr bwMode="auto">
          <a:xfrm>
            <a:off x="762000" y="4692134"/>
            <a:ext cx="8229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is a constant called the </a:t>
            </a:r>
            <a:r>
              <a:rPr kumimoji="0" lang="en-CA" sz="24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permeability of free space</a:t>
            </a: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and has a value of </a:t>
            </a:r>
            <a:endParaRPr kumimoji="0" lang="en-CA" sz="2400" b="0" i="0" u="none" strike="noStrike" cap="none" normalizeH="0" baseline="0" dirty="0" smtClean="0">
              <a:ln>
                <a:noFill/>
              </a:ln>
              <a:solidFill>
                <a:schemeClr val="tx1"/>
              </a:solidFill>
              <a:effectLst/>
              <a:latin typeface="Arial" pitchFamily="34" charset="0"/>
            </a:endParaRPr>
          </a:p>
        </p:txBody>
      </p:sp>
      <p:pic>
        <p:nvPicPr>
          <p:cNvPr id="14346"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3600" y="5181600"/>
            <a:ext cx="1671320" cy="533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blinds(horizontal)">
                                      <p:cBhvr>
                                        <p:cTn id="7" dur="5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lstStyle/>
          <a:p>
            <a:r>
              <a:rPr lang="en-CA" dirty="0"/>
              <a:t>Ex 1:  Calculate the magnetic field strength due to a long wire that carries a current of 6.0 A at a point 1.0 cm away from the wire? 		 [1.2 x 10</a:t>
            </a:r>
            <a:r>
              <a:rPr lang="en-CA" baseline="30000" dirty="0"/>
              <a:t>-4</a:t>
            </a:r>
            <a:r>
              <a:rPr lang="en-CA" dirty="0"/>
              <a:t> T]</a:t>
            </a:r>
            <a:endParaRPr lang="en-US" dirty="0"/>
          </a:p>
          <a:p>
            <a:endParaRPr lang="en-US" dirty="0"/>
          </a:p>
        </p:txBody>
      </p:sp>
      <p:sp>
        <p:nvSpPr>
          <p:cNvPr id="6" name="Content Placeholder 5"/>
          <p:cNvSpPr>
            <a:spLocks noGrp="1"/>
          </p:cNvSpPr>
          <p:nvPr>
            <p:ph sz="half" idx="2"/>
          </p:nvPr>
        </p:nvSpPr>
        <p:spPr/>
        <p:txBody>
          <a:bodyPr/>
          <a:lstStyle/>
          <a:p>
            <a:r>
              <a:rPr lang="en-CA" dirty="0"/>
              <a:t>Ex 2: At what perpendicular distance from a wire with 25 A flowing through it must you be to have a magnetic field equal to 2.5 x 10</a:t>
            </a:r>
            <a:r>
              <a:rPr lang="en-CA" baseline="30000" dirty="0"/>
              <a:t>-4</a:t>
            </a:r>
            <a:r>
              <a:rPr lang="en-CA" dirty="0"/>
              <a:t> T?  </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CA" sz="4000" dirty="0">
                <a:solidFill>
                  <a:srgbClr val="002060"/>
                </a:solidFill>
              </a:rPr>
              <a:t>The Force between Two Current Carrying Wires</a:t>
            </a:r>
            <a:r>
              <a:rPr lang="en-US" dirty="0"/>
              <a:t/>
            </a:r>
            <a:br>
              <a:rPr lang="en-US" dirty="0"/>
            </a:br>
            <a:endParaRPr lang="en-US" dirty="0"/>
          </a:p>
        </p:txBody>
      </p:sp>
      <p:sp>
        <p:nvSpPr>
          <p:cNvPr id="5" name="Content Placeholder 4"/>
          <p:cNvSpPr>
            <a:spLocks noGrp="1"/>
          </p:cNvSpPr>
          <p:nvPr>
            <p:ph idx="1"/>
          </p:nvPr>
        </p:nvSpPr>
        <p:spPr>
          <a:xfrm>
            <a:off x="152400" y="990600"/>
            <a:ext cx="8991600" cy="5135563"/>
          </a:xfrm>
        </p:spPr>
        <p:txBody>
          <a:bodyPr/>
          <a:lstStyle/>
          <a:p>
            <a:r>
              <a:rPr lang="en-CA" dirty="0"/>
              <a:t>A </a:t>
            </a:r>
            <a:r>
              <a:rPr lang="en-CA" b="1" dirty="0"/>
              <a:t>current carrying wire</a:t>
            </a:r>
            <a:r>
              <a:rPr lang="en-CA" dirty="0"/>
              <a:t> placed in a magnetic field experiences a force and also creates its own magnetic field.  </a:t>
            </a:r>
            <a:endParaRPr lang="en-CA" dirty="0" smtClean="0"/>
          </a:p>
          <a:p>
            <a:r>
              <a:rPr lang="en-CA" dirty="0" smtClean="0"/>
              <a:t>If </a:t>
            </a:r>
            <a:r>
              <a:rPr lang="en-CA" dirty="0"/>
              <a:t>we place two current carrying wires together they will put a force on each other but what we have to recognize is that </a:t>
            </a:r>
            <a:r>
              <a:rPr lang="en-CA" b="1" dirty="0"/>
              <a:t>a wire cannot put a force on itself</a:t>
            </a:r>
            <a:r>
              <a:rPr lang="en-CA" dirty="0"/>
              <a:t>.</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800" dirty="0"/>
              <a:t>Ex 3:	Two 15 m long wires are placed side by side as shown in the picture </a:t>
            </a:r>
            <a:r>
              <a:rPr lang="en-CA" sz="2800" dirty="0" smtClean="0"/>
              <a:t>and </a:t>
            </a:r>
            <a:r>
              <a:rPr lang="en-CA" sz="2800" dirty="0"/>
              <a:t>a current of 10 A is run through them.  If the wires are 0.05 m apart, calculate the force experienced by each wire</a:t>
            </a:r>
            <a:endParaRPr lang="en-US" sz="2800" dirty="0"/>
          </a:p>
        </p:txBody>
      </p:sp>
      <p:sp>
        <p:nvSpPr>
          <p:cNvPr id="4" name="Content Placeholder 3"/>
          <p:cNvSpPr>
            <a:spLocks noGrp="1"/>
          </p:cNvSpPr>
          <p:nvPr>
            <p:ph idx="1"/>
          </p:nvPr>
        </p:nvSpPr>
        <p:spPr>
          <a:xfrm>
            <a:off x="0" y="1752600"/>
            <a:ext cx="8534400" cy="4525963"/>
          </a:xfrm>
        </p:spPr>
        <p:txBody>
          <a:bodyPr/>
          <a:lstStyle/>
          <a:p>
            <a:pPr lvl="0">
              <a:buNone/>
            </a:pPr>
            <a:r>
              <a:rPr lang="en-CA" sz="2400" dirty="0" smtClean="0"/>
              <a:t>a) The </a:t>
            </a:r>
            <a:r>
              <a:rPr lang="en-CA" sz="2400" dirty="0"/>
              <a:t>first step is to find the magnetic field created by each wire.</a:t>
            </a:r>
            <a:endParaRPr lang="en-US" sz="2400" dirty="0"/>
          </a:p>
          <a:p>
            <a:endParaRPr lang="en-US" dirty="0"/>
          </a:p>
        </p:txBody>
      </p:sp>
      <p:sp>
        <p:nvSpPr>
          <p:cNvPr id="6" name="Rectangle 5"/>
          <p:cNvSpPr/>
          <p:nvPr/>
        </p:nvSpPr>
        <p:spPr>
          <a:xfrm>
            <a:off x="0" y="4267200"/>
            <a:ext cx="9144000" cy="830997"/>
          </a:xfrm>
          <a:prstGeom prst="rect">
            <a:avLst/>
          </a:prstGeom>
        </p:spPr>
        <p:txBody>
          <a:bodyPr wrap="square">
            <a:spAutoFit/>
          </a:bodyPr>
          <a:lstStyle/>
          <a:p>
            <a:pPr lvl="0"/>
            <a:r>
              <a:rPr lang="en-CA" sz="2400" dirty="0" smtClean="0"/>
              <a:t>b) The </a:t>
            </a:r>
            <a:r>
              <a:rPr lang="en-CA" sz="2400" dirty="0"/>
              <a:t>second step is to find the force on each wire</a:t>
            </a:r>
            <a:r>
              <a:rPr lang="en-CA" sz="2400" dirty="0" smtClean="0"/>
              <a:t>,</a:t>
            </a:r>
          </a:p>
          <a:p>
            <a:pPr lvl="0"/>
            <a:r>
              <a:rPr lang="en-CA" sz="2400" u="sng" dirty="0" smtClean="0"/>
              <a:t> </a:t>
            </a:r>
            <a:r>
              <a:rPr lang="en-CA" sz="2400" u="sng" dirty="0"/>
              <a:t>using the magnetic field from the other wire.</a:t>
            </a:r>
            <a:endParaRPr lang="en-US" sz="2400" dirty="0"/>
          </a:p>
        </p:txBody>
      </p:sp>
      <p:pic>
        <p:nvPicPr>
          <p:cNvPr id="17410" name="Picture 2"/>
          <p:cNvPicPr>
            <a:picLocks noChangeAspect="1" noChangeArrowheads="1"/>
          </p:cNvPicPr>
          <p:nvPr/>
        </p:nvPicPr>
        <p:blipFill>
          <a:blip r:embed="rId2" cstate="print"/>
          <a:srcRect/>
          <a:stretch>
            <a:fillRect/>
          </a:stretch>
        </p:blipFill>
        <p:spPr bwMode="auto">
          <a:xfrm>
            <a:off x="7391400" y="2362200"/>
            <a:ext cx="1444336"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hyperphysics.phy-astr.gsu.edu/HBASE/magnetic/imgmag/wirefor.gif"/>
          <p:cNvPicPr>
            <a:picLocks noChangeAspect="1" noChangeArrowheads="1"/>
          </p:cNvPicPr>
          <p:nvPr/>
        </p:nvPicPr>
        <p:blipFill>
          <a:blip r:embed="rId2" cstate="print"/>
          <a:srcRect/>
          <a:stretch>
            <a:fillRect/>
          </a:stretch>
        </p:blipFill>
        <p:spPr bwMode="auto">
          <a:xfrm>
            <a:off x="762000" y="304800"/>
            <a:ext cx="7711850" cy="6019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3505200"/>
          </a:xfrm>
        </p:spPr>
        <p:txBody>
          <a:bodyPr/>
          <a:lstStyle/>
          <a:p>
            <a:r>
              <a:rPr lang="en-CA" sz="2800" dirty="0"/>
              <a:t>Ex 4:  A 10 m long wire has current of 5.0 A running upwards.  1.0 cm to the left is another wire of the same length with the same current but in the opposite direction.  What is the magnitude and direction of the force on each wire?</a:t>
            </a:r>
            <a:endParaRPr lang="en-US" sz="2800" dirty="0"/>
          </a:p>
          <a:p>
            <a:endParaRPr lang="en-US" dirty="0"/>
          </a:p>
        </p:txBody>
      </p:sp>
      <p:sp>
        <p:nvSpPr>
          <p:cNvPr id="18433" name="Rectangle 1"/>
          <p:cNvSpPr>
            <a:spLocks noChangeArrowheads="1"/>
          </p:cNvSpPr>
          <p:nvPr/>
        </p:nvSpPr>
        <p:spPr bwMode="auto">
          <a:xfrm>
            <a:off x="838200" y="3962400"/>
            <a:ext cx="7696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What we should notice from the examples 3 and</a:t>
            </a:r>
            <a:r>
              <a:rPr kumimoji="0" lang="en-CA"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4</a:t>
            </a:r>
            <a:r>
              <a:rPr kumimoji="0" lang="en-C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that where the current in the wires is in the same direction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wires ________________ each other, and when the current is opposite the wires ____________ each other.</a:t>
            </a:r>
            <a:endParaRPr kumimoji="0" lang="en-CA"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762000"/>
          </a:xfrm>
        </p:spPr>
        <p:txBody>
          <a:bodyPr>
            <a:normAutofit fontScale="90000"/>
          </a:bodyPr>
          <a:lstStyle/>
          <a:p>
            <a:r>
              <a:rPr lang="en-CA" b="1" dirty="0">
                <a:solidFill>
                  <a:srgbClr val="002060"/>
                </a:solidFill>
              </a:rPr>
              <a:t>The Force on a Moving Positive Charge</a:t>
            </a:r>
            <a:r>
              <a:rPr lang="en-US" b="1" dirty="0">
                <a:solidFill>
                  <a:srgbClr val="002060"/>
                </a:solidFill>
              </a:rPr>
              <a:t/>
            </a:r>
            <a:br>
              <a:rPr lang="en-US" b="1" dirty="0">
                <a:solidFill>
                  <a:srgbClr val="002060"/>
                </a:solidFill>
              </a:rPr>
            </a:br>
            <a:endParaRPr lang="en-US" b="1" dirty="0">
              <a:solidFill>
                <a:srgbClr val="002060"/>
              </a:solidFill>
            </a:endParaRPr>
          </a:p>
        </p:txBody>
      </p:sp>
      <p:sp>
        <p:nvSpPr>
          <p:cNvPr id="3" name="Content Placeholder 2"/>
          <p:cNvSpPr>
            <a:spLocks noGrp="1"/>
          </p:cNvSpPr>
          <p:nvPr>
            <p:ph idx="1"/>
          </p:nvPr>
        </p:nvSpPr>
        <p:spPr>
          <a:xfrm>
            <a:off x="152400" y="762000"/>
            <a:ext cx="8991600" cy="5364163"/>
          </a:xfrm>
        </p:spPr>
        <p:txBody>
          <a:bodyPr/>
          <a:lstStyle/>
          <a:p>
            <a:r>
              <a:rPr lang="en-CA" sz="2800" dirty="0" smtClean="0"/>
              <a:t>The force on a current carrying conductor is really just a wire which has moving charges traveling through it.  </a:t>
            </a:r>
          </a:p>
          <a:p>
            <a:r>
              <a:rPr lang="en-CA" sz="2800" dirty="0" smtClean="0"/>
              <a:t>The force on the wire occurs because of the force experienced on the moving charges. </a:t>
            </a:r>
            <a:endParaRPr lang="en-US" sz="2800" dirty="0" smtClean="0"/>
          </a:p>
          <a:p>
            <a:r>
              <a:rPr lang="en-US" b="1" u="sng" dirty="0" smtClean="0"/>
              <a:t>Recall: </a:t>
            </a:r>
            <a:endParaRPr lang="en-US" b="1" u="sng" dirty="0"/>
          </a:p>
          <a:p>
            <a:endParaRPr lang="en-US"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81200" y="2743200"/>
            <a:ext cx="2514600" cy="561295"/>
          </a:xfrm>
          <a:prstGeom prst="rect">
            <a:avLst/>
          </a:prstGeom>
          <a:noFill/>
        </p:spPr>
      </p:pic>
      <p:pic>
        <p:nvPicPr>
          <p:cNvPr id="2150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34000" y="2667000"/>
            <a:ext cx="1201783" cy="914400"/>
          </a:xfrm>
          <a:prstGeom prst="rect">
            <a:avLst/>
          </a:prstGeom>
          <a:noFill/>
        </p:spPr>
      </p:pic>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371600" y="3581400"/>
            <a:ext cx="5168348" cy="990600"/>
          </a:xfrm>
          <a:prstGeom prst="rect">
            <a:avLst/>
          </a:prstGeom>
          <a:noFill/>
        </p:spPr>
      </p:pic>
      <p:pic>
        <p:nvPicPr>
          <p:cNvPr id="2151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28600" y="4343400"/>
            <a:ext cx="304800" cy="762000"/>
          </a:xfrm>
          <a:prstGeom prst="rect">
            <a:avLst/>
          </a:prstGeom>
          <a:noFill/>
        </p:spPr>
      </p:pic>
      <p:sp>
        <p:nvSpPr>
          <p:cNvPr id="21513" name="Rectangle 9"/>
          <p:cNvSpPr>
            <a:spLocks noChangeArrowheads="1"/>
          </p:cNvSpPr>
          <p:nvPr/>
        </p:nvSpPr>
        <p:spPr bwMode="auto">
          <a:xfrm>
            <a:off x="762000" y="4572000"/>
            <a:ext cx="8001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is how far the charges move in a period of time it is the same thing as the velocity of the charge, v.</a:t>
            </a:r>
            <a:endParaRPr kumimoji="0" lang="en-CA" sz="2400" b="0" i="0" u="none" strike="noStrike" cap="none" normalizeH="0" baseline="0" dirty="0" smtClean="0">
              <a:ln>
                <a:noFill/>
              </a:ln>
              <a:solidFill>
                <a:schemeClr val="tx1"/>
              </a:solidFill>
              <a:effectLst/>
              <a:latin typeface="Arial" pitchFamily="34" charset="0"/>
            </a:endParaRPr>
          </a:p>
        </p:txBody>
      </p:sp>
      <p:sp>
        <p:nvSpPr>
          <p:cNvPr id="2151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4"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28600" y="5410200"/>
            <a:ext cx="2602992" cy="533400"/>
          </a:xfrm>
          <a:prstGeom prst="rect">
            <a:avLst/>
          </a:prstGeom>
          <a:noFill/>
        </p:spPr>
      </p:pic>
      <p:sp>
        <p:nvSpPr>
          <p:cNvPr id="21516" name="Rectangle 12"/>
          <p:cNvSpPr>
            <a:spLocks noChangeArrowheads="1"/>
          </p:cNvSpPr>
          <p:nvPr/>
        </p:nvSpPr>
        <p:spPr bwMode="auto">
          <a:xfrm>
            <a:off x="2895600" y="5334000"/>
            <a:ext cx="6248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4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Where the angle is between the velocity and magnetic field vectors (usually 90º).</a:t>
            </a:r>
            <a:endParaRPr kumimoji="0" lang="en-CA" sz="2400" b="0" i="0" u="none" strike="noStrike" cap="none" normalizeH="0" baseline="0" dirty="0" smtClean="0">
              <a:ln>
                <a:noFill/>
              </a:ln>
              <a:solidFill>
                <a:schemeClr val="tx1"/>
              </a:solidFill>
              <a:effectLst/>
              <a:latin typeface="Arial" pitchFamily="34" charset="0"/>
            </a:endParaRPr>
          </a:p>
        </p:txBody>
      </p:sp>
      <p:sp>
        <p:nvSpPr>
          <p:cNvPr id="16" name="Rectangle 15"/>
          <p:cNvSpPr/>
          <p:nvPr/>
        </p:nvSpPr>
        <p:spPr>
          <a:xfrm>
            <a:off x="304800" y="6211669"/>
            <a:ext cx="8382000" cy="461665"/>
          </a:xfrm>
          <a:prstGeom prst="rect">
            <a:avLst/>
          </a:prstGeom>
        </p:spPr>
        <p:txBody>
          <a:bodyPr wrap="square">
            <a:spAutoFit/>
          </a:bodyPr>
          <a:lstStyle/>
          <a:p>
            <a:r>
              <a:rPr lang="en-CA" sz="2400" dirty="0"/>
              <a:t>To find the direction of the force we use the 3</a:t>
            </a:r>
            <a:r>
              <a:rPr lang="en-CA" sz="2400" baseline="30000" dirty="0"/>
              <a:t>rd</a:t>
            </a:r>
            <a:r>
              <a:rPr lang="en-CA" sz="2400" dirty="0"/>
              <a:t> Right Hand Rule.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505"/>
                                        </p:tgtEl>
                                        <p:attrNameLst>
                                          <p:attrName>style.visibility</p:attrName>
                                        </p:attrNameLst>
                                      </p:cBhvr>
                                      <p:to>
                                        <p:strVal val="visible"/>
                                      </p:to>
                                    </p:set>
                                    <p:animEffect transition="in" filter="blinds(horizontal)">
                                      <p:cBhvr>
                                        <p:cTn id="22" dur="500"/>
                                        <p:tgtEl>
                                          <p:spTgt spid="2150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507"/>
                                        </p:tgtEl>
                                        <p:attrNameLst>
                                          <p:attrName>style.visibility</p:attrName>
                                        </p:attrNameLst>
                                      </p:cBhvr>
                                      <p:to>
                                        <p:strVal val="visible"/>
                                      </p:to>
                                    </p:set>
                                    <p:animEffect transition="in" filter="blinds(horizontal)">
                                      <p:cBhvr>
                                        <p:cTn id="27" dur="500"/>
                                        <p:tgtEl>
                                          <p:spTgt spid="2150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509"/>
                                        </p:tgtEl>
                                        <p:attrNameLst>
                                          <p:attrName>style.visibility</p:attrName>
                                        </p:attrNameLst>
                                      </p:cBhvr>
                                      <p:to>
                                        <p:strVal val="visible"/>
                                      </p:to>
                                    </p:set>
                                    <p:animEffect transition="in" filter="blinds(horizontal)">
                                      <p:cBhvr>
                                        <p:cTn id="32" dur="500"/>
                                        <p:tgtEl>
                                          <p:spTgt spid="2150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1511"/>
                                        </p:tgtEl>
                                        <p:attrNameLst>
                                          <p:attrName>style.visibility</p:attrName>
                                        </p:attrNameLst>
                                      </p:cBhvr>
                                      <p:to>
                                        <p:strVal val="visible"/>
                                      </p:to>
                                    </p:set>
                                    <p:animEffect transition="in" filter="blinds(horizontal)">
                                      <p:cBhvr>
                                        <p:cTn id="37" dur="500"/>
                                        <p:tgtEl>
                                          <p:spTgt spid="215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1513">
                                            <p:txEl>
                                              <p:pRg st="0" end="0"/>
                                            </p:txEl>
                                          </p:spTgt>
                                        </p:tgtEl>
                                        <p:attrNameLst>
                                          <p:attrName>style.visibility</p:attrName>
                                        </p:attrNameLst>
                                      </p:cBhvr>
                                      <p:to>
                                        <p:strVal val="visible"/>
                                      </p:to>
                                    </p:set>
                                    <p:animEffect transition="in" filter="blinds(horizontal)">
                                      <p:cBhvr>
                                        <p:cTn id="42" dur="500"/>
                                        <p:tgtEl>
                                          <p:spTgt spid="2151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1514"/>
                                        </p:tgtEl>
                                        <p:attrNameLst>
                                          <p:attrName>style.visibility</p:attrName>
                                        </p:attrNameLst>
                                      </p:cBhvr>
                                      <p:to>
                                        <p:strVal val="visible"/>
                                      </p:to>
                                    </p:set>
                                    <p:animEffect transition="in" filter="blinds(horizontal)">
                                      <p:cBhvr>
                                        <p:cTn id="47" dur="500"/>
                                        <p:tgtEl>
                                          <p:spTgt spid="2151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516"/>
                                        </p:tgtEl>
                                        <p:attrNameLst>
                                          <p:attrName>style.visibility</p:attrName>
                                        </p:attrNameLst>
                                      </p:cBhvr>
                                      <p:to>
                                        <p:strVal val="visible"/>
                                      </p:to>
                                    </p:set>
                                    <p:animEffect transition="in" filter="blinds(horizontal)">
                                      <p:cBhvr>
                                        <p:cTn id="52" dur="500"/>
                                        <p:tgtEl>
                                          <p:spTgt spid="2151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1516"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881</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Starter: </vt:lpstr>
      <vt:lpstr>The Magnetic Field for a Current Carrying Wire </vt:lpstr>
      <vt:lpstr>Slide 3</vt:lpstr>
      <vt:lpstr>Slide 4</vt:lpstr>
      <vt:lpstr>The Force between Two Current Carrying Wires </vt:lpstr>
      <vt:lpstr>Ex 3: Two 15 m long wires are placed side by side as shown in the picture and a current of 10 A is run through them.  If the wires are 0.05 m apart, calculate the force experienced by each wire</vt:lpstr>
      <vt:lpstr>Slide 7</vt:lpstr>
      <vt:lpstr>Slide 8</vt:lpstr>
      <vt:lpstr>The Force on a Moving Positive Charge </vt:lpstr>
      <vt:lpstr>Examples: </vt:lpstr>
      <vt:lpstr>Slide 11</vt:lpstr>
      <vt:lpstr>Slide 12</vt:lpstr>
      <vt:lpstr>The Path Taken by a Moving Charge in a Magnetic Field </vt:lpstr>
      <vt:lpstr>Slide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dbrick</cp:lastModifiedBy>
  <cp:revision>104</cp:revision>
  <dcterms:created xsi:type="dcterms:W3CDTF">2012-05-30T01:44:00Z</dcterms:created>
  <dcterms:modified xsi:type="dcterms:W3CDTF">2013-05-03T00:51:19Z</dcterms:modified>
</cp:coreProperties>
</file>