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59" r:id="rId3"/>
    <p:sldId id="261" r:id="rId4"/>
    <p:sldId id="262" r:id="rId5"/>
    <p:sldId id="263" r:id="rId6"/>
    <p:sldId id="266" r:id="rId7"/>
    <p:sldId id="272" r:id="rId8"/>
    <p:sldId id="274" r:id="rId9"/>
    <p:sldId id="267" r:id="rId10"/>
    <p:sldId id="268" r:id="rId11"/>
    <p:sldId id="269" r:id="rId12"/>
    <p:sldId id="270" r:id="rId13"/>
    <p:sldId id="271"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62292DD5-0DB3-4BEB-9BFC-8E10DED3E312}" type="datetimeFigureOut">
              <a:rPr lang="en-US" smtClean="0"/>
              <a:pPr/>
              <a:t>5/2/2013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B3211249-A4FB-4D66-AC5C-7E2A36426BB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1AE18098-9D2F-4B64-9912-D4D0469F7D99}" type="datetimeFigureOut">
              <a:rPr lang="en-US" smtClean="0"/>
              <a:pPr/>
              <a:t>5/2/2013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0B2C15F2-7CE4-4A71-949E-F985E2F0A2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0F59EC-116F-4DB2-9701-52B371C9D1F7}"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F59EC-116F-4DB2-9701-52B371C9D1F7}"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F59EC-116F-4DB2-9701-52B371C9D1F7}"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0F59EC-116F-4DB2-9701-52B371C9D1F7}"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0F59EC-116F-4DB2-9701-52B371C9D1F7}"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0F59EC-116F-4DB2-9701-52B371C9D1F7}"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0F59EC-116F-4DB2-9701-52B371C9D1F7}" type="datetimeFigureOut">
              <a:rPr lang="en-US" smtClean="0"/>
              <a:pPr/>
              <a:t>5/2/2013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0F59EC-116F-4DB2-9701-52B371C9D1F7}" type="datetimeFigureOut">
              <a:rPr lang="en-US" smtClean="0"/>
              <a:pPr/>
              <a:t>5/2/2013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0F59EC-116F-4DB2-9701-52B371C9D1F7}" type="datetimeFigureOut">
              <a:rPr lang="en-US" smtClean="0"/>
              <a:pPr/>
              <a:t>5/2/2013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F59EC-116F-4DB2-9701-52B371C9D1F7}"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0F59EC-116F-4DB2-9701-52B371C9D1F7}"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199AD-1FF3-4B2E-B6DE-1ADC82DCC1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0F59EC-116F-4DB2-9701-52B371C9D1F7}" type="datetimeFigureOut">
              <a:rPr lang="en-US" smtClean="0"/>
              <a:pPr/>
              <a:t>5/2/2013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199AD-1FF3-4B2E-B6DE-1ADC82DCC1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371600" y="228600"/>
            <a:ext cx="7467600" cy="6400800"/>
          </a:xfrm>
        </p:spPr>
        <p:txBody>
          <a:bodyPr/>
          <a:lstStyle/>
          <a:p>
            <a:pPr eaLnBrk="1" hangingPunct="1"/>
            <a:r>
              <a:rPr lang="en-US" smtClean="0"/>
              <a:t>The wires are separated by distance a and carry currents I</a:t>
            </a:r>
            <a:r>
              <a:rPr lang="en-US" baseline="-20000" smtClean="0"/>
              <a:t>1</a:t>
            </a:r>
            <a:r>
              <a:rPr lang="en-US" smtClean="0"/>
              <a:t> and I</a:t>
            </a:r>
            <a:r>
              <a:rPr lang="en-US" baseline="-20000" smtClean="0"/>
              <a:t>2</a:t>
            </a:r>
            <a:r>
              <a:rPr lang="en-US" smtClean="0"/>
              <a:t> in the same direction.</a:t>
            </a:r>
          </a:p>
          <a:p>
            <a:pPr eaLnBrk="1" hangingPunct="1"/>
            <a:r>
              <a:rPr lang="en-US" smtClean="0"/>
              <a:t>Wire 2, carrying current I</a:t>
            </a:r>
            <a:r>
              <a:rPr lang="en-US" baseline="-20000" smtClean="0"/>
              <a:t>2</a:t>
            </a:r>
            <a:r>
              <a:rPr lang="en-US" smtClean="0"/>
              <a:t>, sets up a magnetic field B</a:t>
            </a:r>
            <a:r>
              <a:rPr lang="en-US" baseline="-20000" smtClean="0"/>
              <a:t>2</a:t>
            </a:r>
            <a:r>
              <a:rPr lang="en-US" smtClean="0"/>
              <a:t> at the position of wire 1.</a:t>
            </a:r>
          </a:p>
          <a:p>
            <a:pPr eaLnBrk="1" hangingPunct="1">
              <a:buFontTx/>
              <a:buNone/>
            </a:pPr>
            <a:r>
              <a:rPr lang="en-US" smtClean="0"/>
              <a:t>                        - The direction of the </a:t>
            </a:r>
          </a:p>
          <a:p>
            <a:pPr eaLnBrk="1" hangingPunct="1">
              <a:buFontTx/>
              <a:buNone/>
            </a:pPr>
            <a:r>
              <a:rPr lang="en-US" smtClean="0"/>
              <a:t>                           magnetic field B</a:t>
            </a:r>
            <a:r>
              <a:rPr lang="en-US" baseline="-20000" smtClean="0"/>
              <a:t>2</a:t>
            </a:r>
            <a:r>
              <a:rPr lang="en-US" smtClean="0"/>
              <a:t> is</a:t>
            </a:r>
          </a:p>
          <a:p>
            <a:pPr eaLnBrk="1" hangingPunct="1">
              <a:buFontTx/>
              <a:buNone/>
            </a:pPr>
            <a:r>
              <a:rPr lang="en-US" smtClean="0"/>
              <a:t>                           perpendicular to the wire.</a:t>
            </a:r>
          </a:p>
          <a:p>
            <a:pPr eaLnBrk="1" hangingPunct="1">
              <a:buFontTx/>
              <a:buNone/>
            </a:pPr>
            <a:r>
              <a:rPr lang="en-US" smtClean="0"/>
              <a:t>                        - F</a:t>
            </a:r>
            <a:r>
              <a:rPr lang="en-US" baseline="-20000" smtClean="0"/>
              <a:t>1</a:t>
            </a:r>
            <a:r>
              <a:rPr lang="en-US" smtClean="0"/>
              <a:t> = F</a:t>
            </a:r>
            <a:r>
              <a:rPr lang="en-US" baseline="-20000" smtClean="0"/>
              <a:t>2 on 1 </a:t>
            </a:r>
            <a:r>
              <a:rPr lang="en-US" smtClean="0"/>
              <a:t>= I</a:t>
            </a:r>
            <a:r>
              <a:rPr lang="en-US" baseline="-20000" smtClean="0"/>
              <a:t>1</a:t>
            </a:r>
            <a:r>
              <a:rPr lang="en-US" smtClean="0">
                <a:cs typeface="Times New Roman" pitchFamily="18" charset="0"/>
              </a:rPr>
              <a:t>·(L x B</a:t>
            </a:r>
            <a:r>
              <a:rPr lang="en-US" baseline="-20000" smtClean="0">
                <a:cs typeface="Times New Roman" pitchFamily="18" charset="0"/>
              </a:rPr>
              <a:t>2</a:t>
            </a:r>
            <a:r>
              <a:rPr lang="en-US" smtClean="0">
                <a:cs typeface="Times New Roman" pitchFamily="18" charset="0"/>
              </a:rPr>
              <a:t>) </a:t>
            </a:r>
          </a:p>
          <a:p>
            <a:pPr eaLnBrk="1" hangingPunct="1">
              <a:buFontTx/>
              <a:buNone/>
            </a:pPr>
            <a:r>
              <a:rPr lang="en-US" smtClean="0">
                <a:cs typeface="Times New Roman" pitchFamily="18" charset="0"/>
              </a:rPr>
              <a:t>                        - Angle </a:t>
            </a:r>
            <a:r>
              <a:rPr lang="en-US" smtClean="0">
                <a:latin typeface="Symbol" pitchFamily="18" charset="2"/>
                <a:cs typeface="Times New Roman" pitchFamily="18" charset="0"/>
              </a:rPr>
              <a:t>q</a:t>
            </a:r>
            <a:r>
              <a:rPr lang="en-US" smtClean="0">
                <a:cs typeface="Times New Roman" pitchFamily="18" charset="0"/>
              </a:rPr>
              <a:t> between L and B</a:t>
            </a:r>
            <a:r>
              <a:rPr lang="en-US" baseline="-20000" smtClean="0">
                <a:cs typeface="Times New Roman" pitchFamily="18" charset="0"/>
              </a:rPr>
              <a:t>2</a:t>
            </a:r>
            <a:endParaRPr lang="en-US" smtClean="0">
              <a:cs typeface="Times New Roman" pitchFamily="18" charset="0"/>
            </a:endParaRPr>
          </a:p>
          <a:p>
            <a:pPr eaLnBrk="1" hangingPunct="1">
              <a:buFontTx/>
              <a:buNone/>
            </a:pPr>
            <a:r>
              <a:rPr lang="en-US" smtClean="0">
                <a:cs typeface="Times New Roman" pitchFamily="18" charset="0"/>
              </a:rPr>
              <a:t>                          is 90.</a:t>
            </a:r>
            <a:endParaRPr lang="en-US" smtClean="0"/>
          </a:p>
          <a:p>
            <a:pPr eaLnBrk="1" hangingPunct="1"/>
            <a:endParaRPr lang="en-US" smtClean="0"/>
          </a:p>
        </p:txBody>
      </p:sp>
      <p:pic>
        <p:nvPicPr>
          <p:cNvPr id="9219" name="Picture 4"/>
          <p:cNvPicPr>
            <a:picLocks noChangeAspect="1" noChangeArrowheads="1"/>
          </p:cNvPicPr>
          <p:nvPr/>
        </p:nvPicPr>
        <p:blipFill>
          <a:blip r:embed="rId2" cstate="print"/>
          <a:srcRect/>
          <a:stretch>
            <a:fillRect/>
          </a:stretch>
        </p:blipFill>
        <p:spPr bwMode="auto">
          <a:xfrm>
            <a:off x="0" y="3352800"/>
            <a:ext cx="3733800" cy="3297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CA" dirty="0"/>
              <a:t>Electromagnetism and Cathode Ray Tubes</a:t>
            </a:r>
            <a:r>
              <a:rPr lang="en-US" dirty="0"/>
              <a:t/>
            </a:r>
            <a:br>
              <a:rPr lang="en-US" dirty="0"/>
            </a:br>
            <a:endParaRPr lang="en-US" dirty="0"/>
          </a:p>
        </p:txBody>
      </p:sp>
      <p:sp>
        <p:nvSpPr>
          <p:cNvPr id="5" name="Content Placeholder 4"/>
          <p:cNvSpPr>
            <a:spLocks noGrp="1"/>
          </p:cNvSpPr>
          <p:nvPr>
            <p:ph idx="1"/>
          </p:nvPr>
        </p:nvSpPr>
        <p:spPr>
          <a:xfrm>
            <a:off x="457200" y="838200"/>
            <a:ext cx="8229600" cy="5287963"/>
          </a:xfrm>
        </p:spPr>
        <p:txBody>
          <a:bodyPr>
            <a:normAutofit/>
          </a:bodyPr>
          <a:lstStyle/>
          <a:p>
            <a:r>
              <a:rPr lang="en-CA" dirty="0"/>
              <a:t>Instead of having an </a:t>
            </a:r>
            <a:r>
              <a:rPr lang="en-CA" b="1" dirty="0"/>
              <a:t>electric field </a:t>
            </a:r>
            <a:r>
              <a:rPr lang="en-CA" dirty="0"/>
              <a:t>create a force on an electron to deflect its path, a </a:t>
            </a:r>
            <a:r>
              <a:rPr lang="en-CA" b="1" dirty="0"/>
              <a:t>magnetic field</a:t>
            </a:r>
            <a:r>
              <a:rPr lang="en-CA" dirty="0"/>
              <a:t> can also be used.  </a:t>
            </a:r>
            <a:endParaRPr lang="en-CA" dirty="0" smtClean="0"/>
          </a:p>
          <a:p>
            <a:r>
              <a:rPr lang="en-CA" dirty="0" smtClean="0"/>
              <a:t>Unlike </a:t>
            </a:r>
            <a:r>
              <a:rPr lang="en-CA" dirty="0"/>
              <a:t>using charged parallel plates to cause deflection, </a:t>
            </a:r>
            <a:r>
              <a:rPr lang="en-CA" b="1" dirty="0"/>
              <a:t>the velocity of the electron doesn’t change the deflection caused by a magnetic field</a:t>
            </a:r>
            <a:r>
              <a:rPr lang="en-CA" dirty="0"/>
              <a:t>.  </a:t>
            </a:r>
            <a:endParaRPr lang="en-CA" dirty="0" smtClean="0"/>
          </a:p>
          <a:p>
            <a:r>
              <a:rPr lang="en-CA" dirty="0" smtClean="0"/>
              <a:t>By </a:t>
            </a:r>
            <a:r>
              <a:rPr lang="en-CA" dirty="0"/>
              <a:t>increasing its velocity, an electron will spend less time in the magnetic field, but the force that it will experience will be greater.</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CA" sz="2800" dirty="0"/>
              <a:t>Ex 3: A solenoid placed beneath a cathode ray tube as shown below produces a magnetic field of 0.011 T on the electron beam causing it to hit the screen at position 1.  </a:t>
            </a:r>
            <a:r>
              <a:rPr lang="en-US" sz="2800" dirty="0"/>
              <a:t/>
            </a:r>
            <a:br>
              <a:rPr lang="en-US" sz="2800" dirty="0"/>
            </a:br>
            <a:endParaRPr lang="en-US" sz="2800" dirty="0"/>
          </a:p>
        </p:txBody>
      </p:sp>
      <p:pic>
        <p:nvPicPr>
          <p:cNvPr id="4" name="Picture 3"/>
          <p:cNvPicPr/>
          <p:nvPr/>
        </p:nvPicPr>
        <p:blipFill>
          <a:blip r:embed="rId2" cstate="print">
            <a:lum bright="-19000" contrast="40000"/>
          </a:blip>
          <a:srcRect/>
          <a:stretch>
            <a:fillRect/>
          </a:stretch>
        </p:blipFill>
        <p:spPr bwMode="auto">
          <a:xfrm>
            <a:off x="228600" y="1676400"/>
            <a:ext cx="5715000" cy="2438400"/>
          </a:xfrm>
          <a:prstGeom prst="rect">
            <a:avLst/>
          </a:prstGeom>
          <a:solidFill>
            <a:srgbClr val="FFFFFF"/>
          </a:solidFill>
          <a:ln w="9525">
            <a:noFill/>
            <a:miter lim="800000"/>
            <a:headEnd/>
            <a:tailEnd/>
          </a:ln>
        </p:spPr>
      </p:pic>
      <p:pic>
        <p:nvPicPr>
          <p:cNvPr id="5" name="Content Placeholder 4"/>
          <p:cNvPicPr>
            <a:picLocks noGrp="1"/>
          </p:cNvPicPr>
          <p:nvPr>
            <p:ph idx="1"/>
          </p:nvPr>
        </p:nvPicPr>
        <p:blipFill>
          <a:blip r:embed="rId3" cstate="print">
            <a:lum bright="-36000" contrast="53000"/>
          </a:blip>
          <a:srcRect/>
          <a:stretch>
            <a:fillRect/>
          </a:stretch>
        </p:blipFill>
        <p:spPr bwMode="auto">
          <a:xfrm>
            <a:off x="5943600" y="1676400"/>
            <a:ext cx="2667000" cy="2209800"/>
          </a:xfrm>
          <a:prstGeom prst="rect">
            <a:avLst/>
          </a:prstGeom>
          <a:solidFill>
            <a:srgbClr val="FFFFFF"/>
          </a:solidFill>
          <a:ln w="9525">
            <a:noFill/>
            <a:miter lim="800000"/>
            <a:headEnd/>
            <a:tailEnd/>
          </a:ln>
        </p:spPr>
      </p:pic>
      <p:sp>
        <p:nvSpPr>
          <p:cNvPr id="2355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CA" sz="1800" b="0" i="0" u="none" strike="noStrike" cap="none" normalizeH="0" baseline="0" smtClean="0">
              <a:ln>
                <a:noFill/>
              </a:ln>
              <a:solidFill>
                <a:schemeClr val="tx1"/>
              </a:solidFill>
              <a:effectLst/>
              <a:latin typeface="Arial" pitchFamily="34" charset="0"/>
            </a:endParaRPr>
          </a:p>
        </p:txBody>
      </p:sp>
      <p:sp>
        <p:nvSpPr>
          <p:cNvPr id="23560" name="Rectangle 8"/>
          <p:cNvSpPr>
            <a:spLocks noChangeArrowheads="1"/>
          </p:cNvSpPr>
          <p:nvPr/>
        </p:nvSpPr>
        <p:spPr bwMode="auto">
          <a:xfrm>
            <a:off x="0" y="4038600"/>
            <a:ext cx="91440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CA"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C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en-C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electron beam travels at 4.7 x 10</a:t>
            </a:r>
            <a:r>
              <a:rPr kumimoji="0" lang="en-CA"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7</a:t>
            </a:r>
            <a:r>
              <a:rPr kumimoji="0" lang="en-C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m/s.  What is the acceleration of the electrons that make up the beam?    (9.1 x 10</a:t>
            </a:r>
            <a:r>
              <a:rPr kumimoji="0" lang="en-CA"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16</a:t>
            </a:r>
            <a:r>
              <a:rPr kumimoji="0" lang="en-C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m/s</a:t>
            </a:r>
            <a:r>
              <a:rPr kumimoji="0" lang="en-CA" sz="2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C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C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What direction is the magnetic field caused by the solenoid? (down)</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CA"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c)What two changes can be made to the current in the solenoid in order for the beam to now strike the screen at position #2?      (reduce current, change direction)</a:t>
            </a:r>
            <a:endParaRPr kumimoji="0" lang="en-CA"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52400" y="228600"/>
            <a:ext cx="8686800" cy="4525963"/>
          </a:xfrm>
        </p:spPr>
        <p:txBody>
          <a:bodyPr>
            <a:normAutofit/>
          </a:bodyPr>
          <a:lstStyle/>
          <a:p>
            <a:r>
              <a:rPr lang="en-CA" dirty="0"/>
              <a:t>Ex 4: The diagrams to the right show two views of an electron beam in a cathode ray tube.  When the accelerating voltage is 100.0 V, the deflection of the beam is zero.  Which way will the beam be deflected if the accelerating voltage is changed to 400.0 V?  Explain your reasoning using the principles of physics</a:t>
            </a:r>
            <a:endParaRPr lang="en-US" dirty="0"/>
          </a:p>
          <a:p>
            <a:endParaRPr lang="en-US" dirty="0"/>
          </a:p>
        </p:txBody>
      </p:sp>
      <p:pic>
        <p:nvPicPr>
          <p:cNvPr id="7" name="Picture 6"/>
          <p:cNvPicPr/>
          <p:nvPr/>
        </p:nvPicPr>
        <p:blipFill>
          <a:blip r:embed="rId2" cstate="print"/>
          <a:srcRect/>
          <a:stretch>
            <a:fillRect/>
          </a:stretch>
        </p:blipFill>
        <p:spPr bwMode="auto">
          <a:xfrm>
            <a:off x="2286000" y="3048000"/>
            <a:ext cx="4661712" cy="28211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C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Protons travelling at 5.2 X 10</a:t>
            </a:r>
            <a:r>
              <a:rPr kumimoji="0" lang="en-CA" sz="28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5</a:t>
            </a:r>
            <a:r>
              <a:rPr kumimoji="0" lang="en-CA"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 s enter at right angles to a magnetic field. The field is produced by a 0.36 m long solenoid. A current of 6.3 A flows through the 520 turns of wire of the solenoid. What is the magnetic field in the solenoid?</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C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What is the strength of the magnetic field in the center of a solenoid 15 cm in length if the solenoid has 5.0 x 10</a:t>
            </a:r>
            <a:r>
              <a:rPr kumimoji="0" lang="en-CA"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C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turns of wire and carries a current of 5.0 A?    </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C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The magnetic field at the center of a solenoid of length 0.25 m is 1.2 x 10</a:t>
            </a:r>
            <a:r>
              <a:rPr kumimoji="0" lang="en-CA"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en-C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 The current in the windings is 7.5 A.   How many windings does the solenoid have?   (1.3 x 10</a:t>
            </a:r>
            <a:r>
              <a:rPr kumimoji="0" lang="en-CA" sz="28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en-CA"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29_08_B_due_to_2_parallel_wires"/>
          <p:cNvPicPr>
            <a:picLocks noGrp="1" noChangeAspect="1" noChangeArrowheads="1"/>
          </p:cNvPicPr>
          <p:nvPr>
            <p:ph type="body" idx="1"/>
          </p:nvPr>
        </p:nvPicPr>
        <p:blipFill>
          <a:blip r:embed="rId2" cstate="print"/>
          <a:srcRect/>
          <a:stretch>
            <a:fillRect/>
          </a:stretch>
        </p:blipFill>
        <p:spPr>
          <a:xfrm>
            <a:off x="0" y="914400"/>
            <a:ext cx="9144000" cy="4979988"/>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28600"/>
            <a:ext cx="8458200" cy="1143000"/>
          </a:xfrm>
        </p:spPr>
        <p:txBody>
          <a:bodyPr>
            <a:normAutofit fontScale="90000"/>
          </a:bodyPr>
          <a:lstStyle/>
          <a:p>
            <a:r>
              <a:rPr lang="en-US" altLang="zh-TW" sz="3600" dirty="0" smtClean="0">
                <a:solidFill>
                  <a:schemeClr val="tx1"/>
                </a:solidFill>
                <a:ea typeface="新細明體" charset="-120"/>
              </a:rPr>
              <a:t>Force between two parallel current-carrying straight wires</a:t>
            </a:r>
          </a:p>
        </p:txBody>
      </p:sp>
      <p:sp>
        <p:nvSpPr>
          <p:cNvPr id="6147" name="Rectangle 3"/>
          <p:cNvSpPr>
            <a:spLocks noGrp="1" noChangeArrowheads="1"/>
          </p:cNvSpPr>
          <p:nvPr>
            <p:ph type="body" idx="1"/>
          </p:nvPr>
        </p:nvSpPr>
        <p:spPr>
          <a:xfrm>
            <a:off x="1295400" y="4343400"/>
            <a:ext cx="7848600" cy="2286000"/>
          </a:xfrm>
        </p:spPr>
        <p:txBody>
          <a:bodyPr/>
          <a:lstStyle/>
          <a:p>
            <a:pPr marL="609600" indent="-609600">
              <a:buFontTx/>
              <a:buAutoNum type="arabicPeriod"/>
            </a:pPr>
            <a:r>
              <a:rPr lang="en-US" altLang="zh-TW" smtClean="0">
                <a:ea typeface="新細明體" charset="-120"/>
              </a:rPr>
              <a:t>Parallel wires with current flowing in the same direction, attract each other.</a:t>
            </a:r>
          </a:p>
          <a:p>
            <a:pPr marL="609600" indent="-609600">
              <a:buFontTx/>
              <a:buAutoNum type="arabicPeriod"/>
            </a:pPr>
            <a:r>
              <a:rPr lang="en-US" altLang="zh-TW" smtClean="0">
                <a:ea typeface="新細明體" charset="-120"/>
              </a:rPr>
              <a:t>Parallel wires with current flowing in the opposite direction, repel each other.</a:t>
            </a:r>
          </a:p>
          <a:p>
            <a:pPr marL="609600" indent="-609600"/>
            <a:endParaRPr lang="en-US" altLang="zh-TW" smtClean="0">
              <a:solidFill>
                <a:srgbClr val="008000"/>
              </a:solidFill>
              <a:ea typeface="新細明體" charset="-120"/>
            </a:endParaRPr>
          </a:p>
        </p:txBody>
      </p:sp>
      <p:pic>
        <p:nvPicPr>
          <p:cNvPr id="6150" name="Picture 6" descr="Force between conductors"/>
          <p:cNvPicPr>
            <a:picLocks noChangeAspect="1" noChangeArrowheads="1"/>
          </p:cNvPicPr>
          <p:nvPr/>
        </p:nvPicPr>
        <p:blipFill>
          <a:blip r:embed="rId2" cstate="print"/>
          <a:srcRect/>
          <a:stretch>
            <a:fillRect/>
          </a:stretch>
        </p:blipFill>
        <p:spPr bwMode="auto">
          <a:xfrm>
            <a:off x="2133600" y="1419225"/>
            <a:ext cx="6400800" cy="2933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checkerboard(across)">
                                      <p:cBhvr>
                                        <p:cTn id="7" dur="500"/>
                                        <p:tgtEl>
                                          <p:spTgt spid="61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dissolve">
                                      <p:cBhvr>
                                        <p:cTn id="12" dur="5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dissolve">
                                      <p:cBhvr>
                                        <p:cTn id="17"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52400" y="228600"/>
            <a:ext cx="8686800" cy="6400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When the currents are in opposite directions, the magnetic forces again equal in magnitude but are opposite in direction and the wires repel each other.</a:t>
            </a:r>
          </a:p>
        </p:txBody>
      </p:sp>
      <p:pic>
        <p:nvPicPr>
          <p:cNvPr id="5" name="Picture 7"/>
          <p:cNvPicPr>
            <a:picLocks noChangeAspect="1" noChangeArrowheads="1"/>
          </p:cNvPicPr>
          <p:nvPr/>
        </p:nvPicPr>
        <p:blipFill>
          <a:blip r:embed="rId2" cstate="print"/>
          <a:srcRect/>
          <a:stretch>
            <a:fillRect/>
          </a:stretch>
        </p:blipFill>
        <p:spPr bwMode="auto">
          <a:xfrm>
            <a:off x="1779588" y="3028950"/>
            <a:ext cx="5557837" cy="3225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a:t>
            </a:r>
            <a:endParaRPr lang="en-US" dirty="0"/>
          </a:p>
        </p:txBody>
      </p:sp>
      <p:pic>
        <p:nvPicPr>
          <p:cNvPr id="4" name="Picture 4"/>
          <p:cNvPicPr>
            <a:picLocks noGrp="1" noChangeAspect="1" noChangeArrowheads="1"/>
          </p:cNvPicPr>
          <p:nvPr>
            <p:ph idx="1"/>
          </p:nvPr>
        </p:nvPicPr>
        <p:blipFill>
          <a:blip r:embed="rId2" cstate="print">
            <a:clrChange>
              <a:clrFrom>
                <a:srgbClr val="FFFFFF"/>
              </a:clrFrom>
              <a:clrTo>
                <a:srgbClr val="FFFFFF">
                  <a:alpha val="0"/>
                </a:srgbClr>
              </a:clrTo>
            </a:clrChange>
          </a:blip>
          <a:srcRect/>
          <a:stretch>
            <a:fillRect/>
          </a:stretch>
        </p:blipFill>
        <p:spPr bwMode="auto">
          <a:xfrm>
            <a:off x="990600" y="1524000"/>
            <a:ext cx="3164128" cy="599266"/>
          </a:xfrm>
          <a:prstGeom prst="rect">
            <a:avLst/>
          </a:prstGeom>
          <a:noFill/>
        </p:spPr>
      </p:pic>
      <p:pic>
        <p:nvPicPr>
          <p:cNvPr id="5"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752600" y="2209800"/>
            <a:ext cx="1828800" cy="914400"/>
          </a:xfrm>
          <a:prstGeom prst="rect">
            <a:avLst/>
          </a:prstGeom>
          <a:noFill/>
        </p:spPr>
      </p:pic>
      <p:pic>
        <p:nvPicPr>
          <p:cNvPr id="6"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33600" y="3200400"/>
            <a:ext cx="1058091" cy="685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CA" sz="3600" u="sng" dirty="0"/>
              <a:t>The Magnetic Field inside a Current Carrying </a:t>
            </a:r>
            <a:r>
              <a:rPr lang="en-CA" sz="3600" u="sng" dirty="0" smtClean="0"/>
              <a:t>Solenoid</a:t>
            </a:r>
            <a:r>
              <a:rPr lang="en-US" dirty="0"/>
              <a:t/>
            </a:r>
            <a:br>
              <a:rPr lang="en-US" dirty="0"/>
            </a:br>
            <a:endParaRPr lang="en-US" dirty="0"/>
          </a:p>
        </p:txBody>
      </p:sp>
      <p:sp>
        <p:nvSpPr>
          <p:cNvPr id="3" name="Content Placeholder 2"/>
          <p:cNvSpPr>
            <a:spLocks noGrp="1"/>
          </p:cNvSpPr>
          <p:nvPr>
            <p:ph idx="1"/>
          </p:nvPr>
        </p:nvSpPr>
        <p:spPr>
          <a:xfrm>
            <a:off x="228600" y="762000"/>
            <a:ext cx="8229600" cy="4525963"/>
          </a:xfrm>
        </p:spPr>
        <p:txBody>
          <a:bodyPr/>
          <a:lstStyle/>
          <a:p>
            <a:r>
              <a:rPr lang="en-CA" dirty="0" smtClean="0"/>
              <a:t>The magnetic field inside a </a:t>
            </a:r>
            <a:r>
              <a:rPr lang="en-CA" b="1" dirty="0" smtClean="0"/>
              <a:t>coil</a:t>
            </a:r>
            <a:r>
              <a:rPr lang="en-CA" dirty="0" smtClean="0"/>
              <a:t>, </a:t>
            </a:r>
            <a:r>
              <a:rPr lang="en-CA" b="1" dirty="0" smtClean="0"/>
              <a:t>loop of wire</a:t>
            </a:r>
            <a:r>
              <a:rPr lang="en-CA" dirty="0" smtClean="0"/>
              <a:t>, or a solenoid, is </a:t>
            </a:r>
            <a:r>
              <a:rPr lang="en-CA" b="1" dirty="0" smtClean="0"/>
              <a:t>uniform</a:t>
            </a:r>
            <a:r>
              <a:rPr lang="en-CA" dirty="0" smtClean="0"/>
              <a:t> and proportional to  the current, the number of loops of wire N, and the length of the solenoid l.  </a:t>
            </a:r>
          </a:p>
          <a:p>
            <a:r>
              <a:rPr lang="en-CA" dirty="0" smtClean="0"/>
              <a:t>The is can be expressed with the following equation:</a:t>
            </a:r>
            <a:endParaRPr lang="en-US" dirty="0" smtClean="0"/>
          </a:p>
          <a:p>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90800" y="3352800"/>
            <a:ext cx="2547258" cy="685800"/>
          </a:xfrm>
          <a:prstGeom prst="rect">
            <a:avLst/>
          </a:prstGeom>
          <a:noFill/>
        </p:spPr>
      </p:pic>
      <p:sp>
        <p:nvSpPr>
          <p:cNvPr id="2051" name="Rectangle 3"/>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221E1F"/>
                </a:solidFill>
                <a:effectLst/>
                <a:latin typeface="Times New Roman" pitchFamily="18" charset="0"/>
                <a:ea typeface="Calibri" pitchFamily="34" charset="0"/>
                <a:cs typeface="Times New Roman" pitchFamily="18" charset="0"/>
              </a:rPr>
              <a:t> </a:t>
            </a:r>
            <a:r>
              <a:rPr kumimoji="0" lang="en-US" sz="11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sp>
        <p:nvSpPr>
          <p:cNvPr id="7" name="Rectangle 6"/>
          <p:cNvSpPr/>
          <p:nvPr/>
        </p:nvSpPr>
        <p:spPr>
          <a:xfrm>
            <a:off x="228600" y="3886200"/>
            <a:ext cx="7543800" cy="523220"/>
          </a:xfrm>
          <a:prstGeom prst="rect">
            <a:avLst/>
          </a:prstGeom>
        </p:spPr>
        <p:txBody>
          <a:bodyPr wrap="square">
            <a:spAutoFit/>
          </a:bodyPr>
          <a:lstStyle/>
          <a:p>
            <a:r>
              <a:rPr lang="en-CA" sz="2800" dirty="0"/>
              <a:t>Where n is the number of loops per unit length: </a:t>
            </a:r>
            <a:endParaRPr lang="en-US" sz="2800" dirty="0"/>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543800" y="3657600"/>
            <a:ext cx="1101634" cy="838200"/>
          </a:xfrm>
          <a:prstGeom prst="rect">
            <a:avLst/>
          </a:prstGeom>
          <a:noFill/>
        </p:spPr>
      </p:pic>
      <p:sp>
        <p:nvSpPr>
          <p:cNvPr id="2054" name="Rectangle 6"/>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221E1F"/>
                </a:solidFill>
                <a:effectLst/>
                <a:latin typeface="Times New Roman" pitchFamily="18" charset="0"/>
                <a:ea typeface="Calibri" pitchFamily="34" charset="0"/>
                <a:cs typeface="Times New Roman" pitchFamily="18" charset="0"/>
              </a:rPr>
              <a:t>	</a:t>
            </a:r>
            <a:r>
              <a:rPr kumimoji="0" lang="en-US" sz="11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p:txBody>
      </p:sp>
      <p:pic>
        <p:nvPicPr>
          <p:cNvPr id="11" name="Picture 10"/>
          <p:cNvPicPr/>
          <p:nvPr/>
        </p:nvPicPr>
        <p:blipFill>
          <a:blip r:embed="rId4" cstate="print"/>
          <a:srcRect/>
          <a:stretch>
            <a:fillRect/>
          </a:stretch>
        </p:blipFill>
        <p:spPr bwMode="auto">
          <a:xfrm>
            <a:off x="6781800" y="4648200"/>
            <a:ext cx="1979871" cy="1467293"/>
          </a:xfrm>
          <a:prstGeom prst="rect">
            <a:avLst/>
          </a:prstGeom>
          <a:noFill/>
          <a:ln w="9525">
            <a:noFill/>
            <a:miter lim="800000"/>
            <a:headEnd/>
            <a:tailEnd/>
          </a:ln>
        </p:spPr>
      </p:pic>
      <p:sp>
        <p:nvSpPr>
          <p:cNvPr id="12" name="Rectangle 11"/>
          <p:cNvSpPr/>
          <p:nvPr/>
        </p:nvSpPr>
        <p:spPr>
          <a:xfrm>
            <a:off x="228600" y="4648200"/>
            <a:ext cx="6477000" cy="1384995"/>
          </a:xfrm>
          <a:prstGeom prst="rect">
            <a:avLst/>
          </a:prstGeom>
        </p:spPr>
        <p:txBody>
          <a:bodyPr wrap="square">
            <a:spAutoFit/>
          </a:bodyPr>
          <a:lstStyle/>
          <a:p>
            <a:r>
              <a:rPr lang="en-CA" sz="2800" dirty="0"/>
              <a:t>To determine the direction of the field we need to </a:t>
            </a:r>
            <a:r>
              <a:rPr lang="en-CA" sz="2800" dirty="0" smtClean="0"/>
              <a:t>either </a:t>
            </a:r>
            <a:r>
              <a:rPr lang="en-CA" sz="2800" dirty="0"/>
              <a:t>use the first or second right hand rule.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49"/>
                                        </p:tgtEl>
                                        <p:attrNameLst>
                                          <p:attrName>style.visibility</p:attrName>
                                        </p:attrNameLst>
                                      </p:cBhvr>
                                      <p:to>
                                        <p:strVal val="visible"/>
                                      </p:to>
                                    </p:set>
                                    <p:animEffect transition="in" filter="blinds(horizontal)">
                                      <p:cBhvr>
                                        <p:cTn id="17" dur="500"/>
                                        <p:tgtEl>
                                          <p:spTgt spid="204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blinds(horizontal)">
                                      <p:cBhvr>
                                        <p:cTn id="27" dur="500"/>
                                        <p:tgtEl>
                                          <p:spTgt spid="205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xEl>
                                              <p:pRg st="0" end="0"/>
                                            </p:txEl>
                                          </p:spTgt>
                                        </p:tgtEl>
                                        <p:attrNameLst>
                                          <p:attrName>style.visibility</p:attrName>
                                        </p:attrNameLst>
                                      </p:cBhvr>
                                      <p:to>
                                        <p:strVal val="visible"/>
                                      </p:to>
                                    </p:set>
                                    <p:animEffect transition="in" filter="blinds(horizontal)">
                                      <p:cBhvr>
                                        <p:cTn id="32"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1143000"/>
          </a:xfrm>
        </p:spPr>
        <p:txBody>
          <a:bodyPr>
            <a:normAutofit fontScale="90000"/>
          </a:bodyPr>
          <a:lstStyle/>
          <a:p>
            <a:r>
              <a:rPr lang="en-US" sz="3600" b="1" dirty="0" smtClean="0"/>
              <a:t>Direction of magnetic field inside a solenoid: </a:t>
            </a:r>
            <a:endParaRPr lang="en-US" sz="3600" b="1" dirty="0"/>
          </a:p>
        </p:txBody>
      </p:sp>
      <p:pic>
        <p:nvPicPr>
          <p:cNvPr id="1026" name="Picture 2" descr="http://www.physics.upenn.edu/courses/gladney/phys151/lectures/images/coil_B_field.gif"/>
          <p:cNvPicPr>
            <a:picLocks noChangeAspect="1" noChangeArrowheads="1"/>
          </p:cNvPicPr>
          <p:nvPr/>
        </p:nvPicPr>
        <p:blipFill>
          <a:blip r:embed="rId2" cstate="print"/>
          <a:srcRect/>
          <a:stretch>
            <a:fillRect/>
          </a:stretch>
        </p:blipFill>
        <p:spPr bwMode="auto">
          <a:xfrm>
            <a:off x="457200" y="685800"/>
            <a:ext cx="2438400" cy="1625601"/>
          </a:xfrm>
          <a:prstGeom prst="rect">
            <a:avLst/>
          </a:prstGeom>
          <a:noFill/>
        </p:spPr>
      </p:pic>
      <p:sp>
        <p:nvSpPr>
          <p:cNvPr id="5" name="Rectangle 4"/>
          <p:cNvSpPr/>
          <p:nvPr/>
        </p:nvSpPr>
        <p:spPr>
          <a:xfrm>
            <a:off x="0" y="2438400"/>
            <a:ext cx="3429000" cy="1200329"/>
          </a:xfrm>
          <a:prstGeom prst="rect">
            <a:avLst/>
          </a:prstGeom>
        </p:spPr>
        <p:txBody>
          <a:bodyPr wrap="square">
            <a:spAutoFit/>
          </a:bodyPr>
          <a:lstStyle/>
          <a:p>
            <a:r>
              <a:rPr lang="en-US" sz="2400" dirty="0" smtClean="0"/>
              <a:t>The magnetic field near the center of a single coil carrying a current I. </a:t>
            </a:r>
            <a:endParaRPr lang="en-US" sz="2400" dirty="0"/>
          </a:p>
        </p:txBody>
      </p:sp>
      <p:pic>
        <p:nvPicPr>
          <p:cNvPr id="1028" name="Picture 4" descr="http://www.physics.upenn.edu/courses/gladney/phys151/lectures/images/three_coil_B_field.gif"/>
          <p:cNvPicPr>
            <a:picLocks noChangeAspect="1" noChangeArrowheads="1"/>
          </p:cNvPicPr>
          <p:nvPr/>
        </p:nvPicPr>
        <p:blipFill>
          <a:blip r:embed="rId3" cstate="print"/>
          <a:srcRect/>
          <a:stretch>
            <a:fillRect/>
          </a:stretch>
        </p:blipFill>
        <p:spPr bwMode="auto">
          <a:xfrm>
            <a:off x="4572000" y="685800"/>
            <a:ext cx="3157867" cy="1676400"/>
          </a:xfrm>
          <a:prstGeom prst="rect">
            <a:avLst/>
          </a:prstGeom>
          <a:noFill/>
        </p:spPr>
      </p:pic>
      <p:sp>
        <p:nvSpPr>
          <p:cNvPr id="8" name="Rectangle 7"/>
          <p:cNvSpPr/>
          <p:nvPr/>
        </p:nvSpPr>
        <p:spPr>
          <a:xfrm>
            <a:off x="3962400" y="2514600"/>
            <a:ext cx="4876800" cy="1200329"/>
          </a:xfrm>
          <a:prstGeom prst="rect">
            <a:avLst/>
          </a:prstGeom>
        </p:spPr>
        <p:txBody>
          <a:bodyPr wrap="square">
            <a:spAutoFit/>
          </a:bodyPr>
          <a:lstStyle/>
          <a:p>
            <a:r>
              <a:rPr lang="en-US" sz="2400" dirty="0" smtClean="0"/>
              <a:t>The magnetic field near the center of a set of three coils all carrying a current I. </a:t>
            </a:r>
            <a:endParaRPr lang="en-US" sz="2400" dirty="0"/>
          </a:p>
        </p:txBody>
      </p:sp>
      <p:pic>
        <p:nvPicPr>
          <p:cNvPr id="9" name="Picture 2" descr="http://www.physics.upenn.edu/courses/gladney/phys151/lectures/images/solenoid_field.gif"/>
          <p:cNvPicPr>
            <a:picLocks noChangeAspect="1" noChangeArrowheads="1"/>
          </p:cNvPicPr>
          <p:nvPr/>
        </p:nvPicPr>
        <p:blipFill>
          <a:blip r:embed="rId4" cstate="print"/>
          <a:srcRect/>
          <a:stretch>
            <a:fillRect/>
          </a:stretch>
        </p:blipFill>
        <p:spPr bwMode="auto">
          <a:xfrm>
            <a:off x="228599" y="3581400"/>
            <a:ext cx="3856651" cy="2438400"/>
          </a:xfrm>
          <a:prstGeom prst="rect">
            <a:avLst/>
          </a:prstGeom>
          <a:noFill/>
        </p:spPr>
      </p:pic>
      <p:sp>
        <p:nvSpPr>
          <p:cNvPr id="10" name="Rectangle 9"/>
          <p:cNvSpPr/>
          <p:nvPr/>
        </p:nvSpPr>
        <p:spPr>
          <a:xfrm>
            <a:off x="4343400" y="4191000"/>
            <a:ext cx="4495800" cy="1569660"/>
          </a:xfrm>
          <a:prstGeom prst="rect">
            <a:avLst/>
          </a:prstGeom>
        </p:spPr>
        <p:txBody>
          <a:bodyPr wrap="square">
            <a:spAutoFit/>
          </a:bodyPr>
          <a:lstStyle/>
          <a:p>
            <a:r>
              <a:rPr lang="en-US" sz="2400" dirty="0" smtClean="0"/>
              <a:t>A solenoid approximates many current-carrying coils spaced much more closely than the coil diameter. </a:t>
            </a:r>
            <a:endParaRPr lang="en-US" sz="2400" dirty="0"/>
          </a:p>
        </p:txBody>
      </p:sp>
      <p:sp>
        <p:nvSpPr>
          <p:cNvPr id="11" name="Rectangle 10"/>
          <p:cNvSpPr/>
          <p:nvPr/>
        </p:nvSpPr>
        <p:spPr>
          <a:xfrm>
            <a:off x="4343400" y="6324600"/>
            <a:ext cx="2970685" cy="461665"/>
          </a:xfrm>
          <a:prstGeom prst="rect">
            <a:avLst/>
          </a:prstGeom>
        </p:spPr>
        <p:txBody>
          <a:bodyPr wrap="none">
            <a:spAutoFit/>
          </a:bodyPr>
          <a:lstStyle/>
          <a:p>
            <a:r>
              <a:rPr lang="en-US" sz="2400" u="sng" dirty="0" smtClean="0"/>
              <a:t>2</a:t>
            </a:r>
            <a:r>
              <a:rPr lang="en-US" sz="2400" u="sng" baseline="30000" dirty="0" smtClean="0"/>
              <a:t>nd</a:t>
            </a:r>
            <a:r>
              <a:rPr lang="en-US" sz="2400" u="sng" dirty="0" smtClean="0"/>
              <a:t> RIGHT-HAND RULE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blinds(horizontal)">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blinds(horizontal)">
                                      <p:cBhvr>
                                        <p:cTn id="2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458200" cy="1143000"/>
          </a:xfrm>
        </p:spPr>
        <p:txBody>
          <a:bodyPr>
            <a:noAutofit/>
          </a:bodyPr>
          <a:lstStyle/>
          <a:p>
            <a:r>
              <a:rPr lang="en-CA" sz="3200" dirty="0"/>
              <a:t>To determine the direction of the magnetic field inside and around a solenoid you can use the first or second right hand rule.</a:t>
            </a:r>
            <a:r>
              <a:rPr lang="en-US" sz="3200" dirty="0"/>
              <a:t/>
            </a:r>
            <a:br>
              <a:rPr lang="en-US" sz="3200" dirty="0"/>
            </a:br>
            <a:endParaRPr lang="en-US" sz="3200" dirty="0"/>
          </a:p>
        </p:txBody>
      </p:sp>
      <p:sp>
        <p:nvSpPr>
          <p:cNvPr id="3" name="Content Placeholder 2"/>
          <p:cNvSpPr>
            <a:spLocks noGrp="1"/>
          </p:cNvSpPr>
          <p:nvPr>
            <p:ph sz="half" idx="1"/>
          </p:nvPr>
        </p:nvSpPr>
        <p:spPr/>
        <p:txBody>
          <a:bodyPr>
            <a:normAutofit/>
          </a:bodyPr>
          <a:lstStyle/>
          <a:p>
            <a:r>
              <a:rPr lang="en-US" u="sng" dirty="0"/>
              <a:t>2</a:t>
            </a:r>
            <a:r>
              <a:rPr lang="en-US" u="sng" baseline="30000" dirty="0"/>
              <a:t>nd</a:t>
            </a:r>
            <a:r>
              <a:rPr lang="en-US" u="sng" dirty="0"/>
              <a:t> RIGHT-HAND RULE</a:t>
            </a:r>
            <a:endParaRPr lang="en-US" dirty="0"/>
          </a:p>
          <a:p>
            <a:r>
              <a:rPr lang="en-US" dirty="0"/>
              <a:t>If you grasp the coil with the right hand and curl your fingers around the loops in the direction of the conventional current, your thumb points towards the North pole of the electromagnet.  </a:t>
            </a:r>
          </a:p>
          <a:p>
            <a:endParaRPr lang="en-US" dirty="0"/>
          </a:p>
        </p:txBody>
      </p:sp>
      <p:pic>
        <p:nvPicPr>
          <p:cNvPr id="5" name="Content Placeholder 4" descr="srhr"/>
          <p:cNvPicPr>
            <a:picLocks noGrp="1"/>
          </p:cNvPicPr>
          <p:nvPr>
            <p:ph sz="half" idx="2"/>
          </p:nvPr>
        </p:nvPicPr>
        <p:blipFill>
          <a:blip r:embed="rId2" cstate="print">
            <a:grayscl/>
            <a:lum bright="-23000" contrast="37000"/>
          </a:blip>
          <a:stretch>
            <a:fillRect/>
          </a:stretch>
        </p:blipFill>
        <p:spPr bwMode="auto">
          <a:xfrm>
            <a:off x="5276850" y="3404394"/>
            <a:ext cx="2781300" cy="1466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Examples:</a:t>
            </a:r>
            <a:endParaRPr lang="en-US" dirty="0"/>
          </a:p>
        </p:txBody>
      </p:sp>
      <p:sp>
        <p:nvSpPr>
          <p:cNvPr id="5" name="Content Placeholder 4"/>
          <p:cNvSpPr>
            <a:spLocks noGrp="1"/>
          </p:cNvSpPr>
          <p:nvPr>
            <p:ph sz="half" idx="1"/>
          </p:nvPr>
        </p:nvSpPr>
        <p:spPr/>
        <p:txBody>
          <a:bodyPr>
            <a:normAutofit/>
          </a:bodyPr>
          <a:lstStyle/>
          <a:p>
            <a:r>
              <a:rPr lang="en-CA" dirty="0"/>
              <a:t>Ex 1: A 0.400 m long solenoid has 6 720 turns of wire. A current of 14.5 A flows in the solenoid.  What is the direction and size of the magnetic field inside the solenoid?  		(Picture shown above right)</a:t>
            </a:r>
            <a:endParaRPr lang="en-US" dirty="0"/>
          </a:p>
          <a:p>
            <a:pPr>
              <a:buNone/>
            </a:pPr>
            <a:endParaRPr lang="en-US" dirty="0"/>
          </a:p>
          <a:p>
            <a:endParaRPr lang="en-US" dirty="0"/>
          </a:p>
        </p:txBody>
      </p:sp>
      <p:sp>
        <p:nvSpPr>
          <p:cNvPr id="6" name="Content Placeholder 5"/>
          <p:cNvSpPr>
            <a:spLocks noGrp="1"/>
          </p:cNvSpPr>
          <p:nvPr>
            <p:ph sz="half" idx="2"/>
          </p:nvPr>
        </p:nvSpPr>
        <p:spPr/>
        <p:txBody>
          <a:bodyPr>
            <a:normAutofit/>
          </a:bodyPr>
          <a:lstStyle/>
          <a:p>
            <a:r>
              <a:rPr lang="en-CA" dirty="0" smtClean="0"/>
              <a:t>Ex 2: An electron inside the solenoid travels perpendicular to the axis of the solenoid with a speed of 6.50 x10</a:t>
            </a:r>
            <a:r>
              <a:rPr lang="en-CA" baseline="30000" dirty="0" smtClean="0"/>
              <a:t>5</a:t>
            </a:r>
            <a:r>
              <a:rPr lang="en-CA" dirty="0" smtClean="0"/>
              <a:t> m/s.  What is the magnitude and direction of the magnetic force acting on the electron?</a:t>
            </a:r>
            <a:endParaRPr lang="en-US" dirty="0" smtClean="0"/>
          </a:p>
          <a:p>
            <a:endParaRPr lang="en-US" dirty="0"/>
          </a:p>
        </p:txBody>
      </p:sp>
      <p:pic>
        <p:nvPicPr>
          <p:cNvPr id="7" name="Picture 6"/>
          <p:cNvPicPr/>
          <p:nvPr/>
        </p:nvPicPr>
        <p:blipFill>
          <a:blip r:embed="rId2" cstate="print"/>
          <a:srcRect/>
          <a:stretch>
            <a:fillRect/>
          </a:stretch>
        </p:blipFill>
        <p:spPr bwMode="auto">
          <a:xfrm>
            <a:off x="7010400" y="0"/>
            <a:ext cx="1979871" cy="14672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752</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Force between two parallel current-carrying straight wires</vt:lpstr>
      <vt:lpstr>Slide 4</vt:lpstr>
      <vt:lpstr>Recall:</vt:lpstr>
      <vt:lpstr>The Magnetic Field inside a Current Carrying Solenoid </vt:lpstr>
      <vt:lpstr>Direction of magnetic field inside a solenoid: </vt:lpstr>
      <vt:lpstr>To determine the direction of the magnetic field inside and around a solenoid you can use the first or second right hand rule. </vt:lpstr>
      <vt:lpstr>Examples:</vt:lpstr>
      <vt:lpstr>Electromagnetism and Cathode Ray Tubes </vt:lpstr>
      <vt:lpstr>Ex 3: A solenoid placed beneath a cathode ray tube as shown below produces a magnetic field of 0.011 T on the electron beam causing it to hit the screen at position 1.   </vt:lpstr>
      <vt:lpstr>Slide 12</vt:lpstr>
      <vt:lpstr>Slide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dbrick</cp:lastModifiedBy>
  <cp:revision>92</cp:revision>
  <dcterms:created xsi:type="dcterms:W3CDTF">2012-05-30T15:11:29Z</dcterms:created>
  <dcterms:modified xsi:type="dcterms:W3CDTF">2013-05-03T00:51:16Z</dcterms:modified>
</cp:coreProperties>
</file>