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90" r:id="rId3"/>
    <p:sldId id="292" r:id="rId4"/>
    <p:sldId id="309" r:id="rId5"/>
    <p:sldId id="329" r:id="rId6"/>
    <p:sldId id="330" r:id="rId7"/>
    <p:sldId id="291" r:id="rId8"/>
    <p:sldId id="294" r:id="rId9"/>
    <p:sldId id="295" r:id="rId10"/>
    <p:sldId id="296" r:id="rId11"/>
    <p:sldId id="297" r:id="rId12"/>
    <p:sldId id="301" r:id="rId13"/>
    <p:sldId id="302" r:id="rId14"/>
    <p:sldId id="311" r:id="rId15"/>
    <p:sldId id="339" r:id="rId16"/>
    <p:sldId id="306" r:id="rId17"/>
    <p:sldId id="307" r:id="rId18"/>
    <p:sldId id="347" r:id="rId19"/>
    <p:sldId id="348" r:id="rId20"/>
    <p:sldId id="313" r:id="rId21"/>
    <p:sldId id="312" r:id="rId22"/>
    <p:sldId id="315" r:id="rId23"/>
    <p:sldId id="321" r:id="rId24"/>
    <p:sldId id="314" r:id="rId25"/>
    <p:sldId id="316" r:id="rId26"/>
    <p:sldId id="332" r:id="rId27"/>
    <p:sldId id="319" r:id="rId28"/>
    <p:sldId id="318" r:id="rId29"/>
    <p:sldId id="346" r:id="rId30"/>
    <p:sldId id="322" r:id="rId31"/>
    <p:sldId id="320" r:id="rId32"/>
    <p:sldId id="323" r:id="rId33"/>
    <p:sldId id="324" r:id="rId34"/>
    <p:sldId id="325" r:id="rId35"/>
    <p:sldId id="326" r:id="rId36"/>
    <p:sldId id="345" r:id="rId37"/>
    <p:sldId id="341" r:id="rId38"/>
    <p:sldId id="340" r:id="rId3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128" autoAdjust="0"/>
  </p:normalViewPr>
  <p:slideViewPr>
    <p:cSldViewPr snapToGrid="0"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574582-050D-49B6-8E16-5D560D131B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EE349-F3E7-4F40-AF82-C3CDB2962646}" type="slidenum">
              <a:rPr lang="en-GB"/>
              <a:pPr/>
              <a:t>1</a:t>
            </a:fld>
            <a:endParaRPr lang="en-GB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0F574-5806-4E2D-BAC3-D1BBA3FAB18B}" type="slidenum">
              <a:rPr lang="en-GB"/>
              <a:pPr/>
              <a:t>10</a:t>
            </a:fld>
            <a:endParaRPr lang="en-GB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BC34D-9654-4F78-91F6-53A5DA0BFE08}" type="slidenum">
              <a:rPr lang="en-GB"/>
              <a:pPr/>
              <a:t>11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0032C-F9D0-4FB3-A3DA-ED1177C2A89C}" type="slidenum">
              <a:rPr lang="en-GB"/>
              <a:pPr/>
              <a:t>12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7CD80-9F7A-4C98-AEEB-0E5A5B4C2041}" type="slidenum">
              <a:rPr lang="en-GB"/>
              <a:pPr/>
              <a:t>13</a:t>
            </a:fld>
            <a:endParaRPr lang="en-GB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9BBBD-901E-4C74-8124-D00DF79EE891}" type="slidenum">
              <a:rPr lang="en-GB"/>
              <a:pPr/>
              <a:t>14</a:t>
            </a:fld>
            <a:endParaRPr lang="en-GB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EC95F-6075-4A9F-AD1C-7B1A15EE1199}" type="slidenum">
              <a:rPr lang="en-GB"/>
              <a:pPr/>
              <a:t>15</a:t>
            </a:fld>
            <a:endParaRPr lang="en-GB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EAFC9-821F-4461-A621-6FA283ECA482}" type="slidenum">
              <a:rPr lang="en-GB"/>
              <a:pPr/>
              <a:t>16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8E57B-1D14-4E80-AD25-18EA94359C60}" type="slidenum">
              <a:rPr lang="en-GB"/>
              <a:pPr/>
              <a:t>17</a:t>
            </a:fld>
            <a:endParaRPr lang="en-GB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A49FD2-5163-44B0-981C-E34D126A00BF}" type="slidenum">
              <a:rPr lang="en-GB"/>
              <a:pPr/>
              <a:t>18</a:t>
            </a:fld>
            <a:endParaRPr lang="en-GB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1BE60-D3BF-4D1B-A279-DC4A561A85B4}" type="slidenum">
              <a:rPr lang="en-GB"/>
              <a:pPr/>
              <a:t>19</a:t>
            </a:fld>
            <a:endParaRPr lang="en-GB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D9E6F1-A6F5-4D7D-8C69-B98A36B8D174}" type="slidenum">
              <a:rPr lang="en-GB"/>
              <a:pPr/>
              <a:t>2</a:t>
            </a:fld>
            <a:endParaRPr lang="en-GB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570E4-6D7F-4560-8AEC-168B15471E2C}" type="slidenum">
              <a:rPr lang="en-GB"/>
              <a:pPr/>
              <a:t>20</a:t>
            </a:fld>
            <a:endParaRPr lang="en-GB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39D63-88BC-48AB-BE5A-2D39CDDBA570}" type="slidenum">
              <a:rPr lang="en-GB"/>
              <a:pPr/>
              <a:t>21</a:t>
            </a:fld>
            <a:endParaRPr lang="en-GB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B50FA-2CB7-4922-A17C-325CF55FF1E6}" type="slidenum">
              <a:rPr lang="en-GB"/>
              <a:pPr/>
              <a:t>22</a:t>
            </a:fld>
            <a:endParaRPr lang="en-GB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5D869-FD38-4753-B7F9-46F9CDEDA789}" type="slidenum">
              <a:rPr lang="en-GB"/>
              <a:pPr/>
              <a:t>23</a:t>
            </a:fld>
            <a:endParaRPr lang="en-GB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05F17-F5DD-4F1A-A6D0-8E434E709ABB}" type="slidenum">
              <a:rPr lang="en-GB"/>
              <a:pPr/>
              <a:t>24</a:t>
            </a:fld>
            <a:endParaRPr lang="en-GB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5E357-189B-4091-8AF4-342C929E1DA7}" type="slidenum">
              <a:rPr lang="en-GB"/>
              <a:pPr/>
              <a:t>25</a:t>
            </a:fld>
            <a:endParaRPr lang="en-GB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4B270-688D-4908-8B3E-C9B3A385B22A}" type="slidenum">
              <a:rPr lang="en-GB"/>
              <a:pPr/>
              <a:t>26</a:t>
            </a:fld>
            <a:endParaRPr lang="en-GB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93D8A-C0A3-497F-9AA1-E53DA470A19E}" type="slidenum">
              <a:rPr lang="en-GB"/>
              <a:pPr/>
              <a:t>27</a:t>
            </a:fld>
            <a:endParaRPr lang="en-GB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8AB3B-1984-43C1-B677-7C342F856EB2}" type="slidenum">
              <a:rPr lang="en-GB"/>
              <a:pPr/>
              <a:t>28</a:t>
            </a:fld>
            <a:endParaRPr lang="en-GB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18DB2-4935-4653-875A-3EE011D74B18}" type="slidenum">
              <a:rPr lang="en-GB"/>
              <a:pPr/>
              <a:t>29</a:t>
            </a:fld>
            <a:endParaRPr lang="en-GB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0F641-5BF8-4BED-B405-79F0593E7326}" type="slidenum">
              <a:rPr lang="en-GB"/>
              <a:pPr/>
              <a:t>3</a:t>
            </a:fld>
            <a:endParaRPr lang="en-GB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1A3DD-66F3-4CC0-9F0D-2715F69611F8}" type="slidenum">
              <a:rPr lang="en-GB"/>
              <a:pPr/>
              <a:t>30</a:t>
            </a:fld>
            <a:endParaRPr lang="en-GB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0911A-B61E-40E6-AF36-1AA066BE0F33}" type="slidenum">
              <a:rPr lang="en-GB"/>
              <a:pPr/>
              <a:t>31</a:t>
            </a:fld>
            <a:endParaRPr lang="en-GB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B221EB-3821-4947-BA72-1DBA9E9536A7}" type="slidenum">
              <a:rPr lang="en-GB"/>
              <a:pPr/>
              <a:t>32</a:t>
            </a:fld>
            <a:endParaRPr lang="en-GB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E2069-A17C-443C-A27B-A34942345EC9}" type="slidenum">
              <a:rPr lang="en-GB"/>
              <a:pPr/>
              <a:t>33</a:t>
            </a:fld>
            <a:endParaRPr lang="en-GB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0C33B-F0AD-4805-8709-453110689E24}" type="slidenum">
              <a:rPr lang="en-GB"/>
              <a:pPr/>
              <a:t>34</a:t>
            </a:fld>
            <a:endParaRPr lang="en-GB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DB797-FEC5-4816-A388-19A1B230F215}" type="slidenum">
              <a:rPr lang="en-GB"/>
              <a:pPr/>
              <a:t>35</a:t>
            </a:fld>
            <a:endParaRPr lang="en-GB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F5E981-A841-4E6F-8C3A-5855AF68EF91}" type="slidenum">
              <a:rPr lang="en-GB"/>
              <a:pPr/>
              <a:t>36</a:t>
            </a:fld>
            <a:endParaRPr lang="en-GB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EF1CB-8BBA-4DE5-A963-B03D64B506DB}" type="slidenum">
              <a:rPr lang="en-GB"/>
              <a:pPr/>
              <a:t>37</a:t>
            </a:fld>
            <a:endParaRPr lang="en-GB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13A07-34E4-4CEC-AABD-371B24B801A7}" type="slidenum">
              <a:rPr lang="en-GB"/>
              <a:pPr/>
              <a:t>38</a:t>
            </a:fld>
            <a:endParaRPr lang="en-GB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67754-80AA-42E9-9CE1-222D35296F6E}" type="slidenum">
              <a:rPr lang="en-GB"/>
              <a:pPr/>
              <a:t>4</a:t>
            </a:fld>
            <a:endParaRPr lang="en-GB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EB95A9-EF80-4551-B8EB-7E7C11C9155C}" type="slidenum">
              <a:rPr lang="en-GB"/>
              <a:pPr/>
              <a:t>5</a:t>
            </a:fld>
            <a:endParaRPr lang="en-GB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03F89-54F3-475D-88A3-D7A55F3E3876}" type="slidenum">
              <a:rPr lang="en-GB"/>
              <a:pPr/>
              <a:t>6</a:t>
            </a:fld>
            <a:endParaRPr lang="en-GB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333A-A286-49F5-984A-94E4D7DA457F}" type="slidenum">
              <a:rPr lang="en-GB"/>
              <a:pPr/>
              <a:t>7</a:t>
            </a:fld>
            <a:endParaRPr lang="en-GB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44AA8-2568-4F53-830F-4F3BF23A0751}" type="slidenum">
              <a:rPr lang="en-GB"/>
              <a:pPr/>
              <a:t>8</a:t>
            </a:fld>
            <a:endParaRPr lang="en-GB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B3F4D-5E4D-4195-9B28-2EC259E8A2F5}" type="slidenum">
              <a:rPr lang="en-GB"/>
              <a:pPr/>
              <a:t>9</a:t>
            </a:fld>
            <a:endParaRPr lang="en-GB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0CAE-C7C1-4C49-9377-DF4A2E341E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262B7-A487-4E96-958D-1391E0E7DE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F8545-C6C4-4E0B-A2E2-2C5413067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34713-E2A7-47D2-8247-4A42C2E843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887E1-47A8-429B-8821-4C1DE94200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0E62-DB19-4AB6-AF04-B3420D557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51C00-B955-4E2E-ADA4-8E9E09F2B6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B8D1-D53B-4B10-B37B-0E77BC0067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A735A-935D-40E7-9B14-99C8FE8A0F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35D9F-DE7F-4CB8-8E4B-60566C36B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6E19A-DCB6-4F1D-8EA2-F6AFBD92DF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89B2-6313-485E-A4F1-E7CC09960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92E8-C386-45EC-98D7-EE5FCA9ED8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F4FC860-D787-4F3F-99FB-1A1089B72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.ntnu.edu.tw/ntnujava/index.php?topic=398.0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galileo.phys.virginia.edu/classes/109N/more_stuff/Applets/newt/newtmtn.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://galileo.phys.virginia.edu/classes/109N/more_stuff/Applets/newt/newtmtn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hy.ntnu.edu.tw/ntnujava/index.php?topic=398.0" TargetMode="External"/><Relationship Id="rId5" Type="http://schemas.openxmlformats.org/officeDocument/2006/relationships/hyperlink" Target="http://www.phy.ntnu.edu.tw/ntnujava/viewtopic.php?t=20" TargetMode="External"/><Relationship Id="rId4" Type="http://schemas.openxmlformats.org/officeDocument/2006/relationships/hyperlink" Target="http://www.phy.ntnu.edu.tw/ntnujava/viewtopic.php?t=25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://galileo.phys.virginia.edu/classes/109N/more_stuff/Applets/newt/newtmtn.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phy.ntnu.edu.tw/ntnujava/index.php?topic=398.0" TargetMode="External"/><Relationship Id="rId5" Type="http://schemas.openxmlformats.org/officeDocument/2006/relationships/hyperlink" Target="http://www.phy.ntnu.edu.tw/ntnujava/viewtopic.php?t=20" TargetMode="External"/><Relationship Id="rId4" Type="http://schemas.openxmlformats.org/officeDocument/2006/relationships/hyperlink" Target="http://www.phy.ntnu.edu.tw/ntnujava/viewtopic.php?t=2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4.2 Fields</a:t>
            </a:r>
            <a:r>
              <a:rPr lang="en-GB" b="1" smtClean="0"/>
              <a:t> </a:t>
            </a:r>
            <a:br>
              <a:rPr lang="en-GB" b="1" smtClean="0"/>
            </a:br>
            <a:r>
              <a:rPr lang="en-GB" b="1" smtClean="0"/>
              <a:t>Gravitation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Breithaupt pages 54 to 67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333750" y="5556250"/>
            <a:ext cx="258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September 20</a:t>
            </a:r>
            <a:r>
              <a:rPr lang="en-GB" baseline="30000"/>
              <a:t>th</a:t>
            </a:r>
            <a:r>
              <a:rPr lang="en-GB"/>
              <a:t>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8658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sz="2800" smtClean="0"/>
              <a:t>Mathematically:</a:t>
            </a:r>
          </a:p>
          <a:p>
            <a:pPr marL="609600" indent="-609600" eaLnBrk="1" hangingPunct="1">
              <a:buFontTx/>
              <a:buNone/>
            </a:pPr>
            <a:r>
              <a:rPr lang="en-GB" sz="2800" b="1" smtClean="0"/>
              <a:t>			</a:t>
            </a:r>
            <a:r>
              <a:rPr lang="en-GB" sz="3600" b="1" i="1" smtClean="0">
                <a:solidFill>
                  <a:srgbClr val="FF3300"/>
                </a:solidFill>
              </a:rPr>
              <a:t>F  </a:t>
            </a:r>
            <a:r>
              <a:rPr lang="el-GR" sz="3600" b="1" i="1" smtClean="0">
                <a:solidFill>
                  <a:srgbClr val="FF3300"/>
                </a:solidFill>
                <a:cs typeface="Arial" charset="0"/>
              </a:rPr>
              <a:t>α</a:t>
            </a:r>
            <a:r>
              <a:rPr lang="en-GB" sz="3600" b="1" i="1" smtClean="0">
                <a:solidFill>
                  <a:srgbClr val="FF3300"/>
                </a:solidFill>
                <a:cs typeface="Arial" charset="0"/>
              </a:rPr>
              <a:t>   </a:t>
            </a:r>
            <a:r>
              <a:rPr lang="en-GB" sz="3600" b="1" i="1" u="sng" smtClean="0">
                <a:solidFill>
                  <a:srgbClr val="FF3300"/>
                </a:solidFill>
                <a:cs typeface="Arial" charset="0"/>
              </a:rPr>
              <a:t>m</a:t>
            </a:r>
            <a:r>
              <a:rPr lang="en-GB" sz="3600" b="1" i="1" u="sng" baseline="-25000" smtClean="0">
                <a:solidFill>
                  <a:srgbClr val="FF3300"/>
                </a:solidFill>
                <a:cs typeface="Arial" charset="0"/>
              </a:rPr>
              <a:t>1</a:t>
            </a:r>
            <a:r>
              <a:rPr lang="en-GB" sz="3600" b="1" i="1" u="sng" smtClean="0">
                <a:solidFill>
                  <a:srgbClr val="FF3300"/>
                </a:solidFill>
                <a:cs typeface="Arial" charset="0"/>
              </a:rPr>
              <a:t> m</a:t>
            </a:r>
            <a:r>
              <a:rPr lang="en-GB" sz="3600" b="1" i="1" u="sng" baseline="-25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609600" indent="-609600" eaLnBrk="1" hangingPunct="1">
              <a:buFontTx/>
              <a:buNone/>
            </a:pPr>
            <a:r>
              <a:rPr lang="en-GB" sz="3600" b="1" i="1" smtClean="0">
                <a:solidFill>
                  <a:srgbClr val="FF3300"/>
                </a:solidFill>
                <a:cs typeface="Arial" charset="0"/>
              </a:rPr>
              <a:t>				      r</a:t>
            </a:r>
            <a:r>
              <a:rPr lang="en-GB" sz="36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609600" indent="-60960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m</a:t>
            </a:r>
            <a:r>
              <a:rPr lang="en-GB" sz="2800" b="1" i="1" baseline="-25000" smtClean="0">
                <a:solidFill>
                  <a:srgbClr val="FF3300"/>
                </a:solidFill>
                <a:cs typeface="Arial" charset="0"/>
              </a:rPr>
              <a:t>1</a:t>
            </a:r>
            <a:r>
              <a:rPr lang="en-GB" sz="2800" b="1" smtClean="0">
                <a:cs typeface="Arial" charset="0"/>
              </a:rPr>
              <a:t> and </a:t>
            </a: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m</a:t>
            </a:r>
            <a:r>
              <a:rPr lang="en-GB" sz="2800" b="1" i="1" baseline="-25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800" b="1" smtClean="0">
                <a:cs typeface="Arial" charset="0"/>
              </a:rPr>
              <a:t> are the masses of the particles</a:t>
            </a:r>
          </a:p>
          <a:p>
            <a:pPr marL="609600" indent="-60960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r </a:t>
            </a:r>
            <a:r>
              <a:rPr lang="en-GB" sz="2800" b="1" smtClean="0">
                <a:cs typeface="Arial" charset="0"/>
              </a:rPr>
              <a:t>is their distance apart</a:t>
            </a:r>
          </a:p>
          <a:p>
            <a:pPr marL="609600" indent="-609600" eaLnBrk="1" hangingPunct="1">
              <a:buFontTx/>
              <a:buNone/>
            </a:pPr>
            <a:endParaRPr lang="en-GB" sz="2800" b="1" smtClean="0"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sz="2800" b="1" smtClean="0">
                <a:cs typeface="Arial" charset="0"/>
              </a:rPr>
              <a:t>Note: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b="1" smtClean="0">
                <a:cs typeface="Arial" charset="0"/>
              </a:rPr>
              <a:t>Doubling either mass </a:t>
            </a: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DOUBLES</a:t>
            </a:r>
            <a:r>
              <a:rPr lang="en-GB" sz="2400" b="1" smtClean="0">
                <a:cs typeface="Arial" charset="0"/>
              </a:rPr>
              <a:t> the force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b="1" smtClean="0">
                <a:cs typeface="Arial" charset="0"/>
              </a:rPr>
              <a:t>Doubling both masses </a:t>
            </a:r>
            <a:r>
              <a:rPr lang="en-GB" sz="2400" b="1" smtClean="0">
                <a:solidFill>
                  <a:srgbClr val="FF00FF"/>
                </a:solidFill>
                <a:cs typeface="Arial" charset="0"/>
              </a:rPr>
              <a:t>QUADRUPLES</a:t>
            </a:r>
            <a:r>
              <a:rPr lang="en-GB" sz="2400" b="1" smtClean="0">
                <a:cs typeface="Arial" charset="0"/>
              </a:rPr>
              <a:t> the force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sz="2400" b="1" smtClean="0">
                <a:cs typeface="Arial" charset="0"/>
              </a:rPr>
              <a:t>Doubling the distance apart </a:t>
            </a:r>
            <a:r>
              <a:rPr lang="en-GB" sz="2400" b="1" smtClean="0">
                <a:solidFill>
                  <a:schemeClr val="accent2"/>
                </a:solidFill>
                <a:cs typeface="Arial" charset="0"/>
              </a:rPr>
              <a:t>QUARTERS</a:t>
            </a:r>
            <a:r>
              <a:rPr lang="en-GB" sz="2400" b="1" smtClean="0">
                <a:cs typeface="Arial" charset="0"/>
              </a:rPr>
              <a:t> the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8658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smtClean="0"/>
              <a:t>Inserting a constant of proportionality: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		F  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=  - G </a:t>
            </a:r>
            <a:r>
              <a:rPr lang="en-GB" b="1" i="1" u="sng" smtClean="0">
                <a:solidFill>
                  <a:srgbClr val="FF3300"/>
                </a:solidFill>
                <a:cs typeface="Arial" charset="0"/>
              </a:rPr>
              <a:t>m</a:t>
            </a:r>
            <a:r>
              <a:rPr lang="en-GB" b="1" i="1" u="sng" baseline="-25000" smtClean="0">
                <a:solidFill>
                  <a:srgbClr val="FF3300"/>
                </a:solidFill>
                <a:cs typeface="Arial" charset="0"/>
              </a:rPr>
              <a:t>1</a:t>
            </a:r>
            <a:r>
              <a:rPr lang="en-GB" b="1" i="1" u="sng" smtClean="0">
                <a:solidFill>
                  <a:srgbClr val="FF3300"/>
                </a:solidFill>
                <a:cs typeface="Arial" charset="0"/>
              </a:rPr>
              <a:t> m</a:t>
            </a:r>
            <a:r>
              <a:rPr lang="en-GB" b="1" i="1" u="sng" baseline="-25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			         r</a:t>
            </a:r>
            <a:r>
              <a:rPr lang="en-GB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G</a:t>
            </a:r>
            <a:r>
              <a:rPr lang="en-GB" sz="2400" i="1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GB" sz="2400" smtClean="0">
                <a:cs typeface="Arial" charset="0"/>
              </a:rPr>
              <a:t>is called the </a:t>
            </a:r>
            <a:r>
              <a:rPr lang="en-GB" sz="2400" b="1" smtClean="0">
                <a:solidFill>
                  <a:schemeClr val="accent2"/>
                </a:solidFill>
              </a:rPr>
              <a:t>Universal Constant of Gravitation</a:t>
            </a:r>
            <a:r>
              <a:rPr lang="en-GB" sz="2400" smtClean="0"/>
              <a:t>.</a:t>
            </a:r>
          </a:p>
          <a:p>
            <a:pPr marL="0" indent="0" eaLnBrk="1" hangingPunct="1"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G</a:t>
            </a:r>
            <a:r>
              <a:rPr lang="en-GB" sz="2400" i="1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GB" sz="2400" smtClean="0">
                <a:cs typeface="Arial" charset="0"/>
              </a:rPr>
              <a:t>= 6.672 x 10 </a:t>
            </a:r>
            <a:r>
              <a:rPr lang="en-GB" sz="2400" baseline="30000" smtClean="0">
                <a:cs typeface="Arial" charset="0"/>
              </a:rPr>
              <a:t>-11</a:t>
            </a:r>
            <a:r>
              <a:rPr lang="en-GB" sz="2400" smtClean="0">
                <a:cs typeface="Arial" charset="0"/>
              </a:rPr>
              <a:t> N m </a:t>
            </a:r>
            <a:r>
              <a:rPr lang="en-GB" sz="2400" baseline="30000" smtClean="0">
                <a:cs typeface="Arial" charset="0"/>
              </a:rPr>
              <a:t>2</a:t>
            </a:r>
            <a:r>
              <a:rPr lang="en-GB" sz="2400" smtClean="0">
                <a:cs typeface="Arial" charset="0"/>
              </a:rPr>
              <a:t> kg </a:t>
            </a:r>
            <a:r>
              <a:rPr lang="en-GB" sz="2400" baseline="30000" smtClean="0">
                <a:cs typeface="Arial" charset="0"/>
              </a:rPr>
              <a:t>- 2</a:t>
            </a:r>
            <a:r>
              <a:rPr lang="en-GB" sz="2400" smtClean="0"/>
              <a:t>.</a:t>
            </a:r>
          </a:p>
          <a:p>
            <a:pPr marL="0" indent="0" eaLnBrk="1" hangingPunct="1"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G</a:t>
            </a:r>
            <a:r>
              <a:rPr lang="en-GB" sz="2400" smtClean="0"/>
              <a:t> is a ‘universal’ constant because it appears to be the same throughout the universe and independent of time, temperature and the medium separating the masses.</a:t>
            </a:r>
          </a:p>
          <a:p>
            <a:pPr marL="0" indent="0" eaLnBrk="1" hangingPunct="1"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G</a:t>
            </a:r>
            <a:r>
              <a:rPr lang="en-GB" sz="2400" smtClean="0"/>
              <a:t> is a very small number and as a consequence gravitational force is only significant when at least one of the masses involved is very large (e.g. at least Moon sized)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rgbClr val="FF3300"/>
                </a:solidFill>
              </a:rPr>
              <a:t>The equation contains a negative sign to indicate that the force is attractive.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i="1" smtClean="0"/>
              <a:t>Calculate the gravitational force between yourself and the person sitting next to you. Comment on your answer.</a:t>
            </a:r>
          </a:p>
          <a:p>
            <a:pPr marL="0" indent="0" eaLnBrk="1" hangingPunct="1">
              <a:buFontTx/>
              <a:buNone/>
            </a:pPr>
            <a:endParaRPr lang="en-GB" sz="2800" i="1" smtClean="0"/>
          </a:p>
          <a:p>
            <a:pPr marL="0" indent="0" eaLnBrk="1" hangingPunct="1">
              <a:buFontTx/>
              <a:buNone/>
            </a:pPr>
            <a:r>
              <a:rPr lang="en-GB" sz="2800" i="1" smtClean="0"/>
              <a:t>Typical values:</a:t>
            </a:r>
          </a:p>
          <a:p>
            <a:pPr marL="0" indent="0" eaLnBrk="1" hangingPunct="1">
              <a:buFontTx/>
              <a:buNone/>
            </a:pPr>
            <a:r>
              <a:rPr lang="en-GB" sz="2800" i="1" smtClean="0"/>
              <a:t>Masses of both persons = 70 kg</a:t>
            </a:r>
          </a:p>
          <a:p>
            <a:pPr marL="0" indent="0" eaLnBrk="1" hangingPunct="1">
              <a:buFontTx/>
              <a:buNone/>
            </a:pPr>
            <a:r>
              <a:rPr lang="en-GB" sz="2800" i="1" smtClean="0"/>
              <a:t>Distance apart = 1m</a:t>
            </a:r>
          </a:p>
          <a:p>
            <a:pPr marL="0" indent="0" eaLnBrk="1" hangingPunct="1"/>
            <a:endParaRPr lang="en-GB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2113"/>
            <a:ext cx="8277225" cy="50673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/>
              <a:t>F  </a:t>
            </a:r>
            <a:r>
              <a:rPr lang="en-GB" sz="2800" b="1" i="1" smtClean="0">
                <a:cs typeface="Arial" charset="0"/>
              </a:rPr>
              <a:t>=  - G </a:t>
            </a:r>
            <a:r>
              <a:rPr lang="en-GB" sz="2800" b="1" i="1" u="sng" smtClean="0">
                <a:cs typeface="Arial" charset="0"/>
              </a:rPr>
              <a:t>m</a:t>
            </a:r>
            <a:r>
              <a:rPr lang="en-GB" sz="2800" b="1" i="1" u="sng" baseline="-25000" smtClean="0">
                <a:cs typeface="Arial" charset="0"/>
              </a:rPr>
              <a:t>1</a:t>
            </a:r>
            <a:r>
              <a:rPr lang="en-GB" sz="2800" b="1" i="1" u="sng" smtClean="0">
                <a:cs typeface="Arial" charset="0"/>
              </a:rPr>
              <a:t> m</a:t>
            </a:r>
            <a:r>
              <a:rPr lang="en-GB" sz="2800" b="1" i="1" u="sng" baseline="-25000" smtClean="0"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cs typeface="Arial" charset="0"/>
              </a:rPr>
              <a:t>	         r</a:t>
            </a:r>
            <a:r>
              <a:rPr lang="en-GB" sz="2800" b="1" i="1" baseline="30000" smtClean="0"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= (</a:t>
            </a:r>
            <a:r>
              <a:rPr lang="en-GB" sz="2800" u="sng" smtClean="0">
                <a:cs typeface="Arial" charset="0"/>
              </a:rPr>
              <a:t>6.672 x 10 </a:t>
            </a:r>
            <a:r>
              <a:rPr lang="en-GB" sz="2800" u="sng" baseline="30000" smtClean="0">
                <a:cs typeface="Arial" charset="0"/>
              </a:rPr>
              <a:t>-11</a:t>
            </a:r>
            <a:r>
              <a:rPr lang="en-GB" sz="2800" u="sng" smtClean="0">
                <a:cs typeface="Arial" charset="0"/>
              </a:rPr>
              <a:t>) x (</a:t>
            </a:r>
            <a:r>
              <a:rPr lang="en-GB" sz="2800" u="sng" smtClean="0"/>
              <a:t>70) x (70)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     (1 )</a:t>
            </a:r>
            <a:r>
              <a:rPr lang="en-GB" sz="2800" baseline="30000" smtClean="0"/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smtClean="0">
                <a:solidFill>
                  <a:srgbClr val="FF3300"/>
                </a:solidFill>
              </a:rPr>
              <a:t>gravitational force = 3.72 x 10 </a:t>
            </a:r>
            <a:r>
              <a:rPr lang="en-GB" b="1" baseline="30000" smtClean="0">
                <a:solidFill>
                  <a:srgbClr val="FF3300"/>
                </a:solidFill>
              </a:rPr>
              <a:t>- 7</a:t>
            </a:r>
            <a:r>
              <a:rPr lang="en-GB" b="1" smtClean="0">
                <a:solidFill>
                  <a:srgbClr val="FF3300"/>
                </a:solidFill>
              </a:rPr>
              <a:t> 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Comment: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The weight of one of these persons is about 700N.         The above force would be the weight of a mass of about 0.000 04g. This is too small to measure even using a chemical balance reading down to 0.001g.</a:t>
            </a:r>
            <a:endParaRPr lang="en-GB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Radial field relationship between </a:t>
            </a:r>
            <a:r>
              <a:rPr lang="en-GB" sz="3200" b="1" i="1" smtClean="0">
                <a:solidFill>
                  <a:srgbClr val="FF3300"/>
                </a:solidFill>
              </a:rPr>
              <a:t>g</a:t>
            </a:r>
            <a:r>
              <a:rPr lang="en-GB" sz="3200" b="1" smtClean="0"/>
              <a:t> and </a:t>
            </a:r>
            <a:r>
              <a:rPr lang="en-GB" sz="3200" b="1" i="1" smtClean="0">
                <a:solidFill>
                  <a:srgbClr val="FF3300"/>
                </a:solidFill>
              </a:rPr>
              <a:t>G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410575" cy="4784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g = F / m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where </a:t>
            </a:r>
            <a:r>
              <a:rPr lang="en-GB" sz="2400" b="1" i="1" smtClean="0">
                <a:solidFill>
                  <a:srgbClr val="FF3300"/>
                </a:solidFill>
              </a:rPr>
              <a:t>m</a:t>
            </a:r>
            <a:r>
              <a:rPr lang="en-GB" sz="2400" smtClean="0"/>
              <a:t> is a mass feeling the gravity force of a much larger mass </a:t>
            </a:r>
            <a:r>
              <a:rPr lang="en-GB" sz="2400" b="1" i="1" smtClean="0">
                <a:solidFill>
                  <a:srgbClr val="FF3300"/>
                </a:solidFill>
              </a:rPr>
              <a:t>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Newton’s law in this situation can now be written: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F 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=  - </a:t>
            </a:r>
            <a:r>
              <a:rPr lang="en-GB" sz="2400" b="1" i="1" u="sng" smtClean="0">
                <a:solidFill>
                  <a:srgbClr val="FF3300"/>
                </a:solidFill>
                <a:cs typeface="Arial" charset="0"/>
              </a:rPr>
              <a:t>G M m</a:t>
            </a:r>
            <a:endParaRPr lang="en-GB" sz="2400" b="1" i="1" u="sng" baseline="-25000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	    r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Substituting </a:t>
            </a:r>
            <a:r>
              <a:rPr lang="en-GB" sz="2400" b="1" i="1" smtClean="0">
                <a:solidFill>
                  <a:srgbClr val="FF3300"/>
                </a:solidFill>
              </a:rPr>
              <a:t>F</a:t>
            </a:r>
            <a:r>
              <a:rPr lang="en-GB" sz="2400" smtClean="0"/>
              <a:t> from the 2</a:t>
            </a:r>
            <a:r>
              <a:rPr lang="en-GB" sz="2400" baseline="30000" smtClean="0"/>
              <a:t>nd</a:t>
            </a:r>
            <a:r>
              <a:rPr lang="en-GB" sz="2400" smtClean="0"/>
              <a:t> equation into the 1st: </a:t>
            </a:r>
            <a:r>
              <a:rPr lang="en-GB" sz="2400" b="1" i="1" smtClean="0">
                <a:solidFill>
                  <a:srgbClr val="FF3300"/>
                </a:solidFill>
              </a:rPr>
              <a:t>g = - </a:t>
            </a:r>
            <a:r>
              <a:rPr lang="en-GB" sz="2400" b="1" i="1" u="sng" smtClean="0">
                <a:solidFill>
                  <a:srgbClr val="FF3300"/>
                </a:solidFill>
                <a:cs typeface="Arial" charset="0"/>
              </a:rPr>
              <a:t>G M m</a:t>
            </a:r>
            <a:r>
              <a:rPr lang="en-GB" sz="2400" b="1" i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         								 r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400" b="1" i="1" smtClean="0">
                <a:solidFill>
                  <a:srgbClr val="FF3300"/>
                </a:solidFill>
              </a:rPr>
              <a:t> 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			</a:t>
            </a:r>
            <a:r>
              <a:rPr lang="en-GB" b="1" i="1" smtClean="0">
                <a:solidFill>
                  <a:srgbClr val="FF3300"/>
                </a:solidFill>
              </a:rPr>
              <a:t>g = - </a:t>
            </a:r>
            <a:r>
              <a:rPr lang="en-GB" b="1" i="1" u="sng" smtClean="0">
                <a:solidFill>
                  <a:srgbClr val="FF3300"/>
                </a:solidFill>
                <a:cs typeface="Arial" charset="0"/>
              </a:rPr>
              <a:t>G M </a:t>
            </a:r>
            <a:endParaRPr lang="en-GB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          			   r</a:t>
            </a:r>
            <a:r>
              <a:rPr lang="en-GB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endParaRPr lang="en-GB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  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Calculate the mass of the Earth, M.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Earth surface g = 9.81 Nkg </a:t>
            </a:r>
            <a:r>
              <a:rPr lang="en-GB" sz="2400" i="1" baseline="30000" smtClean="0"/>
              <a:t>-1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Earth radius, r = 6400 km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/>
              <a:t>	</a:t>
            </a:r>
            <a:r>
              <a:rPr lang="en-GB" sz="2400" b="1" i="1" smtClean="0">
                <a:solidFill>
                  <a:srgbClr val="FF3300"/>
                </a:solidFill>
              </a:rPr>
              <a:t>	   g = 	- </a:t>
            </a:r>
            <a:r>
              <a:rPr lang="en-GB" sz="2400" b="1" i="1" u="sng" smtClean="0">
                <a:solidFill>
                  <a:srgbClr val="FF3300"/>
                </a:solidFill>
                <a:cs typeface="Arial" charset="0"/>
              </a:rPr>
              <a:t>G M </a:t>
            </a:r>
            <a:endParaRPr lang="en-GB" sz="2400" b="1" i="1" smtClean="0">
              <a:solidFill>
                <a:srgbClr val="FF33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        		    r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endParaRPr lang="en-GB" sz="2400" i="1" smtClean="0">
              <a:solidFill>
                <a:srgbClr val="FF33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r</a:t>
            </a:r>
            <a:r>
              <a:rPr lang="en-GB" sz="2400" i="1" smtClean="0">
                <a:solidFill>
                  <a:srgbClr val="FF3300"/>
                </a:solidFill>
              </a:rPr>
              <a:t> </a:t>
            </a:r>
            <a:r>
              <a:rPr lang="en-GB" sz="2400" i="1" smtClean="0"/>
              <a:t>= </a:t>
            </a:r>
            <a:r>
              <a:rPr lang="en-GB" sz="2400" smtClean="0"/>
              <a:t>distance from Earth centre = 6 400 000 m = 6.4 x 10 </a:t>
            </a:r>
            <a:r>
              <a:rPr lang="en-GB" sz="2400" baseline="30000" smtClean="0"/>
              <a:t>6 </a:t>
            </a:r>
            <a:r>
              <a:rPr lang="en-GB" sz="2400" smtClean="0"/>
              <a:t>m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9.81 = </a:t>
            </a:r>
            <a:r>
              <a:rPr lang="en-GB" sz="2400" u="sng" smtClean="0"/>
              <a:t>(</a:t>
            </a:r>
            <a:r>
              <a:rPr lang="en-GB" sz="2400" u="sng" smtClean="0">
                <a:cs typeface="Arial" charset="0"/>
              </a:rPr>
              <a:t>6.672 x 10 </a:t>
            </a:r>
            <a:r>
              <a:rPr lang="en-GB" sz="2400" u="sng" baseline="30000" smtClean="0">
                <a:cs typeface="Arial" charset="0"/>
              </a:rPr>
              <a:t>-11</a:t>
            </a:r>
            <a:r>
              <a:rPr lang="en-GB" sz="2400" u="sng" smtClean="0">
                <a:cs typeface="Arial" charset="0"/>
              </a:rPr>
              <a:t>) x (</a:t>
            </a:r>
            <a:r>
              <a:rPr lang="en-GB" sz="2400" b="1" i="1" u="sng" smtClean="0">
                <a:solidFill>
                  <a:srgbClr val="FF3300"/>
                </a:solidFill>
              </a:rPr>
              <a:t>M</a:t>
            </a:r>
            <a:r>
              <a:rPr lang="en-GB" sz="2400" u="sng" smtClean="0"/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     (6.4 x 10 </a:t>
            </a:r>
            <a:r>
              <a:rPr lang="en-GB" sz="2400" baseline="30000" smtClean="0"/>
              <a:t>6 </a:t>
            </a:r>
            <a:r>
              <a:rPr lang="en-GB" sz="2400" smtClean="0"/>
              <a:t>m )</a:t>
            </a:r>
            <a:r>
              <a:rPr lang="en-GB" sz="2400" baseline="30000" smtClean="0"/>
              <a:t>2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M</a:t>
            </a:r>
            <a:r>
              <a:rPr lang="en-GB" sz="2400" smtClean="0"/>
              <a:t> = 9.81 x (6.4 x 10 </a:t>
            </a:r>
            <a:r>
              <a:rPr lang="en-GB" sz="2400" baseline="30000" smtClean="0"/>
              <a:t>6 </a:t>
            </a:r>
            <a:r>
              <a:rPr lang="en-GB" sz="2400" smtClean="0"/>
              <a:t>m )</a:t>
            </a:r>
            <a:r>
              <a:rPr lang="en-GB" sz="2400" baseline="30000" smtClean="0"/>
              <a:t>2 </a:t>
            </a:r>
            <a:r>
              <a:rPr lang="en-GB" sz="2400" smtClean="0"/>
              <a:t>/ (</a:t>
            </a:r>
            <a:r>
              <a:rPr lang="en-GB" sz="2400" smtClean="0">
                <a:cs typeface="Arial" charset="0"/>
              </a:rPr>
              <a:t>6.672 x 10 </a:t>
            </a:r>
            <a:r>
              <a:rPr lang="en-GB" sz="2400" baseline="30000" smtClean="0">
                <a:cs typeface="Arial" charset="0"/>
              </a:rPr>
              <a:t>-11</a:t>
            </a:r>
            <a:r>
              <a:rPr lang="en-GB" sz="2400" smtClean="0">
                <a:cs typeface="Arial" charset="0"/>
              </a:rPr>
              <a:t>)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cs typeface="Arial" charset="0"/>
              </a:rPr>
              <a:t>= 4.404 x 10</a:t>
            </a:r>
            <a:r>
              <a:rPr lang="en-GB" sz="2400" baseline="30000" smtClean="0">
                <a:cs typeface="Arial" charset="0"/>
              </a:rPr>
              <a:t>13</a:t>
            </a:r>
            <a:r>
              <a:rPr lang="en-GB" sz="2400" smtClean="0">
                <a:cs typeface="Arial" charset="0"/>
              </a:rPr>
              <a:t> / 6.672 x 10 </a:t>
            </a:r>
            <a:r>
              <a:rPr lang="en-GB" sz="2400" baseline="30000" smtClean="0">
                <a:cs typeface="Arial" charset="0"/>
              </a:rPr>
              <a:t>-11</a:t>
            </a:r>
            <a:endParaRPr lang="en-GB" sz="240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Earth mass = </a:t>
            </a:r>
            <a:r>
              <a:rPr lang="en-GB" sz="2400" b="1" smtClean="0">
                <a:solidFill>
                  <a:srgbClr val="FF3300"/>
                </a:solidFill>
              </a:rPr>
              <a:t>6.02 x 10 </a:t>
            </a:r>
            <a:r>
              <a:rPr lang="en-GB" sz="2400" b="1" baseline="30000" smtClean="0">
                <a:solidFill>
                  <a:srgbClr val="FF3300"/>
                </a:solidFill>
              </a:rPr>
              <a:t>24</a:t>
            </a:r>
            <a:r>
              <a:rPr lang="en-GB" sz="2400" b="1" smtClean="0">
                <a:solidFill>
                  <a:srgbClr val="FF3300"/>
                </a:solidFill>
              </a:rPr>
              <a:t> kg </a:t>
            </a:r>
            <a:endParaRPr lang="en-GB" sz="2400" b="1" smtClean="0">
              <a:solidFill>
                <a:srgbClr val="FF3300"/>
              </a:solidFill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99450" cy="29829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Calculate the gravitational field strength due to the Earth at:</a:t>
            </a:r>
          </a:p>
          <a:p>
            <a:pPr marL="0" indent="0" eaLnBrk="1" hangingPunct="1">
              <a:lnSpc>
                <a:spcPct val="80000"/>
              </a:lnSpc>
              <a:buFontTx/>
              <a:buAutoNum type="alphaLcParenBoth"/>
            </a:pPr>
            <a:r>
              <a:rPr lang="en-GB" sz="2400" i="1" smtClean="0"/>
              <a:t> the top of Snowdon in Wales (height 1000m)</a:t>
            </a:r>
          </a:p>
          <a:p>
            <a:pPr marL="0" indent="0" eaLnBrk="1" hangingPunct="1">
              <a:lnSpc>
                <a:spcPct val="80000"/>
              </a:lnSpc>
              <a:buFontTx/>
              <a:buAutoNum type="alphaLcParenBoth"/>
            </a:pPr>
            <a:r>
              <a:rPr lang="en-GB" sz="2400" i="1" smtClean="0"/>
              <a:t> the top of Mount Everest (height 10 000m)</a:t>
            </a:r>
          </a:p>
          <a:p>
            <a:pPr marL="0" indent="0" eaLnBrk="1" hangingPunct="1">
              <a:lnSpc>
                <a:spcPct val="80000"/>
              </a:lnSpc>
              <a:buFontTx/>
              <a:buAutoNum type="alphaLcParenBoth"/>
            </a:pPr>
            <a:r>
              <a:rPr lang="en-GB" sz="2400" i="1" smtClean="0"/>
              <a:t> the height of the orbit of the International Space Station (height 300 km)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Earth mass = 6.0 x 10 </a:t>
            </a:r>
            <a:r>
              <a:rPr lang="en-GB" sz="2400" i="1" baseline="30000" smtClean="0"/>
              <a:t>24</a:t>
            </a:r>
            <a:r>
              <a:rPr lang="en-GB" sz="2400" i="1" smtClean="0"/>
              <a:t> kg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Earth radius = 6400 km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G = </a:t>
            </a:r>
            <a:r>
              <a:rPr lang="en-GB" sz="2400" i="1" smtClean="0">
                <a:cs typeface="Arial" charset="0"/>
              </a:rPr>
              <a:t>6.672 x 10 </a:t>
            </a:r>
            <a:r>
              <a:rPr lang="en-GB" sz="2400" i="1" baseline="30000" smtClean="0">
                <a:cs typeface="Arial" charset="0"/>
              </a:rPr>
              <a:t>-11</a:t>
            </a:r>
            <a:r>
              <a:rPr lang="en-GB" sz="2400" i="1" smtClean="0">
                <a:cs typeface="Arial" charset="0"/>
              </a:rPr>
              <a:t> N m </a:t>
            </a:r>
            <a:r>
              <a:rPr lang="en-GB" sz="2400" i="1" baseline="30000" smtClean="0">
                <a:cs typeface="Arial" charset="0"/>
              </a:rPr>
              <a:t>2</a:t>
            </a:r>
            <a:r>
              <a:rPr lang="en-GB" sz="2400" i="1" smtClean="0">
                <a:cs typeface="Arial" charset="0"/>
              </a:rPr>
              <a:t> kg </a:t>
            </a:r>
            <a:r>
              <a:rPr lang="en-GB" sz="2400" i="1" baseline="30000" smtClean="0">
                <a:cs typeface="Arial" charset="0"/>
              </a:rPr>
              <a:t>- 2</a:t>
            </a:r>
            <a:endParaRPr lang="en-GB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3600" b="1" i="1" smtClean="0">
                <a:solidFill>
                  <a:srgbClr val="FF3300"/>
                </a:solidFill>
              </a:rPr>
              <a:t>			</a:t>
            </a:r>
            <a:r>
              <a:rPr lang="en-GB" sz="2800" b="1" i="1" smtClean="0">
                <a:solidFill>
                  <a:srgbClr val="FF3300"/>
                </a:solidFill>
              </a:rPr>
              <a:t>g = - </a:t>
            </a:r>
            <a:r>
              <a:rPr lang="en-GB" sz="2800" b="1" i="1" u="sng" smtClean="0">
                <a:solidFill>
                  <a:srgbClr val="FF3300"/>
                </a:solidFill>
                <a:cs typeface="Arial" charset="0"/>
              </a:rPr>
              <a:t>G M </a:t>
            </a:r>
            <a:endParaRPr lang="en-GB" sz="2800" b="1" i="1" smtClean="0">
              <a:solidFill>
                <a:srgbClr val="FF33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          		  r</a:t>
            </a:r>
            <a:r>
              <a:rPr lang="en-GB" sz="28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endParaRPr lang="en-GB" sz="2800" i="1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lphaLcParenBoth"/>
            </a:pPr>
            <a:r>
              <a:rPr lang="en-GB" sz="2800" i="1" smtClean="0"/>
              <a:t>Snowdon: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r</a:t>
            </a:r>
            <a:r>
              <a:rPr lang="en-GB" sz="2800" i="1" smtClean="0"/>
              <a:t> = distance from Earth centre = (6400 + 1) km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g </a:t>
            </a:r>
            <a:r>
              <a:rPr lang="en-GB" sz="2800" i="1" smtClean="0"/>
              <a:t>= </a:t>
            </a:r>
            <a:r>
              <a:rPr lang="en-GB" sz="2800" u="sng" smtClean="0"/>
              <a:t>(</a:t>
            </a:r>
            <a:r>
              <a:rPr lang="en-GB" sz="2800" u="sng" smtClean="0">
                <a:cs typeface="Arial" charset="0"/>
              </a:rPr>
              <a:t>6.672 x 10 </a:t>
            </a:r>
            <a:r>
              <a:rPr lang="en-GB" sz="2800" u="sng" baseline="30000" smtClean="0">
                <a:cs typeface="Arial" charset="0"/>
              </a:rPr>
              <a:t>-11</a:t>
            </a:r>
            <a:r>
              <a:rPr lang="en-GB" sz="2800" u="sng" smtClean="0">
                <a:cs typeface="Arial" charset="0"/>
              </a:rPr>
              <a:t>) x (</a:t>
            </a:r>
            <a:r>
              <a:rPr lang="en-GB" sz="2800" u="sng" smtClean="0"/>
              <a:t>6.0 x 10 </a:t>
            </a:r>
            <a:r>
              <a:rPr lang="en-GB" sz="2800" u="sng" baseline="30000" smtClean="0"/>
              <a:t>24</a:t>
            </a:r>
            <a:r>
              <a:rPr lang="en-GB" sz="2800" u="sng" smtClean="0"/>
              <a:t> kg)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	     (6401 x 10 </a:t>
            </a:r>
            <a:r>
              <a:rPr lang="en-GB" sz="2800" baseline="30000" smtClean="0"/>
              <a:t>3 </a:t>
            </a:r>
            <a:r>
              <a:rPr lang="en-GB" sz="2800" smtClean="0"/>
              <a:t>m )</a:t>
            </a:r>
            <a:r>
              <a:rPr lang="en-GB" sz="2800" baseline="30000" smtClean="0"/>
              <a:t>2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= 4.003 x 10</a:t>
            </a:r>
            <a:r>
              <a:rPr lang="en-GB" sz="2800" baseline="30000" smtClean="0"/>
              <a:t>14</a:t>
            </a:r>
            <a:r>
              <a:rPr lang="en-GB" sz="2800" smtClean="0"/>
              <a:t> / 4.097 x 10</a:t>
            </a:r>
            <a:r>
              <a:rPr lang="en-GB" sz="2800" baseline="30000" smtClean="0"/>
              <a:t>13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g</a:t>
            </a:r>
            <a:r>
              <a:rPr lang="en-GB" sz="2800" b="1" smtClean="0">
                <a:solidFill>
                  <a:srgbClr val="FF3300"/>
                </a:solidFill>
              </a:rPr>
              <a:t>, Snowdon = 9.77 Nkg</a:t>
            </a:r>
            <a:r>
              <a:rPr lang="en-GB" sz="2800" b="1" baseline="30000" smtClean="0">
                <a:solidFill>
                  <a:srgbClr val="FF3300"/>
                </a:solidFill>
              </a:rPr>
              <a:t>-1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(b) Everest: </a:t>
            </a:r>
            <a:r>
              <a:rPr lang="en-GB" sz="2800" b="1" i="1" smtClean="0">
                <a:solidFill>
                  <a:srgbClr val="FF3300"/>
                </a:solidFill>
              </a:rPr>
              <a:t>r</a:t>
            </a:r>
            <a:r>
              <a:rPr lang="en-GB" sz="2800" smtClean="0"/>
              <a:t> = 6410 km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g</a:t>
            </a:r>
            <a:r>
              <a:rPr lang="en-GB" sz="2800" b="1" smtClean="0">
                <a:solidFill>
                  <a:srgbClr val="FF3300"/>
                </a:solidFill>
              </a:rPr>
              <a:t>, Everest = 9.74 Nkg</a:t>
            </a:r>
            <a:r>
              <a:rPr lang="en-GB" sz="2800" b="1" baseline="30000" smtClean="0">
                <a:solidFill>
                  <a:srgbClr val="FF3300"/>
                </a:solidFill>
              </a:rPr>
              <a:t>-1</a:t>
            </a:r>
            <a:endParaRPr lang="en-GB" sz="2800" b="1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(c) ISS: </a:t>
            </a:r>
            <a:r>
              <a:rPr lang="en-GB" sz="2800" b="1" i="1" smtClean="0">
                <a:solidFill>
                  <a:srgbClr val="FF3300"/>
                </a:solidFill>
              </a:rPr>
              <a:t>r</a:t>
            </a:r>
            <a:r>
              <a:rPr lang="en-GB" sz="2800" smtClean="0"/>
              <a:t> = 6700 km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g</a:t>
            </a:r>
            <a:r>
              <a:rPr lang="en-GB" sz="2800" b="1" smtClean="0">
                <a:solidFill>
                  <a:srgbClr val="FF3300"/>
                </a:solidFill>
              </a:rPr>
              <a:t>, International Space Station = 8.92 Nkg</a:t>
            </a:r>
            <a:r>
              <a:rPr lang="en-GB" sz="2800" b="1" baseline="30000" smtClean="0">
                <a:solidFill>
                  <a:srgbClr val="FF3300"/>
                </a:solidFill>
              </a:rPr>
              <a:t>-1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GB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2462"/>
          </a:xfrm>
        </p:spPr>
        <p:txBody>
          <a:bodyPr/>
          <a:lstStyle/>
          <a:p>
            <a:pPr eaLnBrk="1" hangingPunct="1"/>
            <a:r>
              <a:rPr lang="en-GB" sz="3600" smtClean="0"/>
              <a:t>The orbit of the Moon</a:t>
            </a:r>
            <a:r>
              <a:rPr lang="en-GB" sz="4000" smtClean="0"/>
              <a:t>  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55700"/>
            <a:ext cx="8510588" cy="5168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Calculate the gravitational field strength due to the Earth at the Moon and hence calculate the expected orbital period of the Moon.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Earth mass = 6.0 x 10 </a:t>
            </a:r>
            <a:r>
              <a:rPr lang="en-GB" sz="2400" i="1" baseline="30000" smtClean="0"/>
              <a:t>24</a:t>
            </a:r>
            <a:r>
              <a:rPr lang="en-GB" sz="2400" i="1" smtClean="0"/>
              <a:t> kg; Earth radius = 6400 km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Moon orbital radius = 400 000 km;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G = </a:t>
            </a:r>
            <a:r>
              <a:rPr lang="en-GB" sz="2400" i="1" smtClean="0">
                <a:cs typeface="Arial" charset="0"/>
              </a:rPr>
              <a:t>6.672 x 10 </a:t>
            </a:r>
            <a:r>
              <a:rPr lang="en-GB" sz="2400" i="1" baseline="30000" smtClean="0">
                <a:cs typeface="Arial" charset="0"/>
              </a:rPr>
              <a:t>-11</a:t>
            </a:r>
            <a:r>
              <a:rPr lang="en-GB" sz="2400" i="1" smtClean="0">
                <a:cs typeface="Arial" charset="0"/>
              </a:rPr>
              <a:t> N m </a:t>
            </a:r>
            <a:r>
              <a:rPr lang="en-GB" sz="2400" i="1" baseline="30000" smtClean="0">
                <a:cs typeface="Arial" charset="0"/>
              </a:rPr>
              <a:t>2</a:t>
            </a:r>
            <a:r>
              <a:rPr lang="en-GB" sz="2400" i="1" smtClean="0">
                <a:cs typeface="Arial" charset="0"/>
              </a:rPr>
              <a:t> kg </a:t>
            </a:r>
            <a:r>
              <a:rPr lang="en-GB" sz="2400" i="1" baseline="30000" smtClean="0">
                <a:cs typeface="Arial" charset="0"/>
              </a:rPr>
              <a:t>– 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		g = - </a:t>
            </a:r>
            <a:r>
              <a:rPr lang="en-GB" sz="2400" b="1" i="1" u="sng" smtClean="0">
                <a:solidFill>
                  <a:srgbClr val="FF3300"/>
                </a:solidFill>
                <a:cs typeface="Arial" charset="0"/>
              </a:rPr>
              <a:t>G M </a:t>
            </a:r>
            <a:endParaRPr lang="en-GB" sz="24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          		r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endParaRPr lang="en-GB" sz="2400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g </a:t>
            </a:r>
            <a:r>
              <a:rPr lang="en-GB" sz="2400" i="1" smtClean="0"/>
              <a:t>= </a:t>
            </a:r>
            <a:r>
              <a:rPr lang="en-GB" sz="2400" u="sng" smtClean="0"/>
              <a:t>(</a:t>
            </a:r>
            <a:r>
              <a:rPr lang="en-GB" sz="2400" u="sng" smtClean="0">
                <a:cs typeface="Arial" charset="0"/>
              </a:rPr>
              <a:t>6.672 x 10 </a:t>
            </a:r>
            <a:r>
              <a:rPr lang="en-GB" sz="2400" u="sng" baseline="30000" smtClean="0">
                <a:cs typeface="Arial" charset="0"/>
              </a:rPr>
              <a:t>-11</a:t>
            </a:r>
            <a:r>
              <a:rPr lang="en-GB" sz="2400" u="sng" smtClean="0">
                <a:cs typeface="Arial" charset="0"/>
              </a:rPr>
              <a:t>) x (</a:t>
            </a:r>
            <a:r>
              <a:rPr lang="en-GB" sz="2400" u="sng" smtClean="0"/>
              <a:t>6.0 x 10 </a:t>
            </a:r>
            <a:r>
              <a:rPr lang="en-GB" sz="2400" u="sng" baseline="30000" smtClean="0"/>
              <a:t>24</a:t>
            </a:r>
            <a:r>
              <a:rPr lang="en-GB" sz="2400" u="sng" smtClean="0"/>
              <a:t> kg)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 (400 000 x 10 </a:t>
            </a:r>
            <a:r>
              <a:rPr lang="en-GB" sz="2400" baseline="30000" smtClean="0"/>
              <a:t>3 </a:t>
            </a:r>
            <a:r>
              <a:rPr lang="en-GB" sz="2400" smtClean="0"/>
              <a:t>m )</a:t>
            </a:r>
            <a:r>
              <a:rPr lang="en-GB" sz="2400" baseline="30000" smtClean="0"/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= 4.0 x 10</a:t>
            </a:r>
            <a:r>
              <a:rPr lang="en-GB" sz="2400" baseline="30000" smtClean="0"/>
              <a:t>14</a:t>
            </a:r>
            <a:r>
              <a:rPr lang="en-GB" sz="2400" smtClean="0"/>
              <a:t> / 1.6 x 10</a:t>
            </a:r>
            <a:r>
              <a:rPr lang="en-GB" sz="2400" baseline="30000" smtClean="0"/>
              <a:t>17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g</a:t>
            </a:r>
            <a:r>
              <a:rPr lang="en-GB" sz="2400" b="1" smtClean="0">
                <a:solidFill>
                  <a:srgbClr val="FF3300"/>
                </a:solidFill>
              </a:rPr>
              <a:t>, at the Moon due to the Earth’s gravity = 0.0025 Nkg</a:t>
            </a:r>
            <a:r>
              <a:rPr lang="en-GB" sz="2400" b="1" baseline="30000" smtClean="0">
                <a:solidFill>
                  <a:srgbClr val="FF33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98463"/>
            <a:ext cx="8510588" cy="59261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The force exerted on the Moon by the Earth, </a:t>
            </a:r>
            <a:r>
              <a:rPr lang="en-GB" sz="2400" b="1" i="1" smtClean="0">
                <a:solidFill>
                  <a:srgbClr val="FF3300"/>
                </a:solidFill>
              </a:rPr>
              <a:t>F = mg</a:t>
            </a:r>
            <a:r>
              <a:rPr lang="en-GB" sz="2400" smtClean="0"/>
              <a:t>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where </a:t>
            </a:r>
            <a:r>
              <a:rPr lang="en-GB" sz="2400" b="1" i="1" smtClean="0">
                <a:solidFill>
                  <a:srgbClr val="FF3300"/>
                </a:solidFill>
              </a:rPr>
              <a:t>m</a:t>
            </a:r>
            <a:r>
              <a:rPr lang="en-GB" sz="2400" smtClean="0"/>
              <a:t> = the mass of the Moon.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This force is a centripetal force which = </a:t>
            </a:r>
            <a:r>
              <a:rPr lang="en-GB" sz="2400" b="1" i="1" smtClean="0">
                <a:solidFill>
                  <a:srgbClr val="FF3300"/>
                </a:solidFill>
              </a:rPr>
              <a:t>mr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cs typeface="Arial" charset="0"/>
              </a:rPr>
              <a:t>And so: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mg = </a:t>
            </a:r>
            <a:r>
              <a:rPr lang="en-GB" sz="2400" b="1" i="1" smtClean="0">
                <a:solidFill>
                  <a:srgbClr val="FF3300"/>
                </a:solidFill>
              </a:rPr>
              <a:t>mr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g = </a:t>
            </a:r>
            <a:r>
              <a:rPr lang="en-GB" sz="2400" b="1" i="1" smtClean="0">
                <a:solidFill>
                  <a:srgbClr val="FF3300"/>
                </a:solidFill>
              </a:rPr>
              <a:t>r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cs typeface="Arial" charset="0"/>
              </a:rPr>
              <a:t>but: 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= 2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/ T</a:t>
            </a:r>
            <a:r>
              <a:rPr lang="en-GB" sz="2400" smtClean="0">
                <a:cs typeface="Arial" charset="0"/>
              </a:rPr>
              <a:t>,  where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T</a:t>
            </a:r>
            <a:r>
              <a:rPr lang="en-GB" sz="2400" smtClean="0">
                <a:cs typeface="Arial" charset="0"/>
              </a:rPr>
              <a:t> = the orbital period of the Moon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cs typeface="Arial" charset="0"/>
              </a:rPr>
              <a:t>And so: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g = r 4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/ T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T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= r 4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/ 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cs typeface="Arial" charset="0"/>
              </a:rPr>
              <a:t>= [(4.0 x 10</a:t>
            </a:r>
            <a:r>
              <a:rPr lang="en-GB" sz="2400" baseline="30000" smtClean="0">
                <a:cs typeface="Arial" charset="0"/>
              </a:rPr>
              <a:t>8</a:t>
            </a:r>
            <a:r>
              <a:rPr lang="en-GB" sz="2400" smtClean="0">
                <a:cs typeface="Arial" charset="0"/>
              </a:rPr>
              <a:t>m) x 4</a:t>
            </a:r>
            <a:r>
              <a:rPr lang="el-GR" sz="2400" smtClean="0">
                <a:cs typeface="Arial" charset="0"/>
              </a:rPr>
              <a:t>π</a:t>
            </a:r>
            <a:r>
              <a:rPr lang="en-GB" sz="2400" baseline="30000" smtClean="0">
                <a:cs typeface="Arial" charset="0"/>
              </a:rPr>
              <a:t>2</a:t>
            </a:r>
            <a:r>
              <a:rPr lang="en-GB" sz="2400" smtClean="0">
                <a:cs typeface="Arial" charset="0"/>
              </a:rPr>
              <a:t>] / (0.0025 Nkg</a:t>
            </a:r>
            <a:r>
              <a:rPr lang="en-GB" sz="2400" baseline="30000" smtClean="0">
                <a:cs typeface="Arial" charset="0"/>
              </a:rPr>
              <a:t>-1</a:t>
            </a:r>
            <a:r>
              <a:rPr lang="en-GB" sz="2400" smtClean="0">
                <a:cs typeface="Arial" charset="0"/>
              </a:rPr>
              <a:t>) = 1.579 x 10</a:t>
            </a:r>
            <a:r>
              <a:rPr lang="en-GB" sz="2400" baseline="30000" smtClean="0">
                <a:cs typeface="Arial" charset="0"/>
              </a:rPr>
              <a:t>10</a:t>
            </a:r>
            <a:r>
              <a:rPr lang="en-GB" sz="2400" smtClean="0">
                <a:cs typeface="Arial" charset="0"/>
              </a:rPr>
              <a:t> / 0.0025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T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400" smtClean="0">
                <a:cs typeface="Arial" charset="0"/>
              </a:rPr>
              <a:t> = 6.317 x 10</a:t>
            </a:r>
            <a:r>
              <a:rPr lang="en-GB" sz="2400" baseline="30000" smtClean="0">
                <a:cs typeface="Arial" charset="0"/>
              </a:rPr>
              <a:t>12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T</a:t>
            </a:r>
            <a:r>
              <a:rPr lang="en-GB" sz="2400" smtClean="0">
                <a:cs typeface="Arial" charset="0"/>
              </a:rPr>
              <a:t> = 2.51 x 10</a:t>
            </a:r>
            <a:r>
              <a:rPr lang="en-GB" sz="2400" baseline="30000" smtClean="0">
                <a:cs typeface="Arial" charset="0"/>
              </a:rPr>
              <a:t>6</a:t>
            </a:r>
            <a:r>
              <a:rPr lang="en-GB" sz="2400" smtClean="0">
                <a:cs typeface="Arial" charset="0"/>
              </a:rPr>
              <a:t> seconds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  <a:cs typeface="Arial" charset="0"/>
              </a:rPr>
              <a:t>Orbital period of the Moon = 29.1 days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b="1" smtClean="0">
              <a:solidFill>
                <a:srgbClr val="FF00FF"/>
              </a:solidFill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rgbClr val="FF00FF"/>
                </a:solidFill>
                <a:cs typeface="Arial" charset="0"/>
              </a:rPr>
              <a:t>NOTE: This result agrees with the observed period of the Moon and therefore supports Newton’s law of gravitation.</a:t>
            </a:r>
            <a:endParaRPr lang="el-GR" sz="2400" b="1" smtClean="0">
              <a:solidFill>
                <a:srgbClr val="FF00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AQA A2 Specification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915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69900" algn="l"/>
                <a:tab pos="825500" algn="l"/>
                <a:tab pos="1130300" algn="l"/>
              </a:tabLst>
            </a:pPr>
            <a:endParaRPr lang="en-US"/>
          </a:p>
        </p:txBody>
      </p:sp>
      <p:graphicFrame>
        <p:nvGraphicFramePr>
          <p:cNvPr id="105541" name="Group 69"/>
          <p:cNvGraphicFramePr>
            <a:graphicFrameLocks noGrp="1"/>
          </p:cNvGraphicFramePr>
          <p:nvPr/>
        </p:nvGraphicFramePr>
        <p:xfrm>
          <a:off x="755650" y="1125538"/>
          <a:ext cx="7848600" cy="5216526"/>
        </p:xfrm>
        <a:graphic>
          <a:graphicData uri="http://schemas.openxmlformats.org/drawingml/2006/table">
            <a:tbl>
              <a:tblPr/>
              <a:tblGrid>
                <a:gridCol w="1362075"/>
                <a:gridCol w="648652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  <a:tab pos="825500" algn="l"/>
                          <a:tab pos="11303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  <a:tab pos="825500" algn="l"/>
                          <a:tab pos="11303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Topics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  <a:tab pos="825500" algn="l"/>
                          <a:tab pos="11303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Newton’s law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Gravity as a universal attractive force acting between all matter.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Force between point masses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= Gm</a:t>
                      </a:r>
                      <a:r>
                        <a:rPr kumimoji="0" lang="en-GB" sz="12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GB" sz="12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r </a:t>
                      </a:r>
                      <a:r>
                        <a:rPr kumimoji="0" lang="en-GB" sz="1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where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 the gravitational constant.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  <a:tab pos="825500" algn="l"/>
                          <a:tab pos="11303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&amp; 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Gravitational field strength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Concept of a force field as a region in which a body experiences a force.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Representation by gravitational field lines.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force per unit mass defined by 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= F / 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Magnitude of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a radial field given by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= GM / r </a:t>
                      </a:r>
                      <a:r>
                        <a:rPr kumimoji="0" lang="en-GB" sz="1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  <a:tab pos="825500" algn="l"/>
                          <a:tab pos="11303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&amp; 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Gravitational potential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Understanding of the definition of gravitational potential, including zero value at infinity, and of gravitational potential difference.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 done in moving mass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given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 W = m Δ V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Magnitude of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a radial field given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= - GM / 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Graphical representations of variations of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related to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= - Δ V / Δ 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  <a:tab pos="825500" algn="l"/>
                          <a:tab pos="11303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&amp; 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Orbits of planets and satellites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Orbital period and speed related to radius of circular orbit.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Energy considerations for an orbiting satellite.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Significance of a geosynchronous orbit.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6" name="Rectangle 68"/>
          <p:cNvSpPr>
            <a:spLocks noChangeArrowheads="1"/>
          </p:cNvSpPr>
          <p:nvPr/>
        </p:nvSpPr>
        <p:spPr bwMode="auto">
          <a:xfrm>
            <a:off x="0" y="594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9" name="Picture 9" descr="p06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0375" y="1354138"/>
            <a:ext cx="4549775" cy="4581525"/>
          </a:xfrm>
          <a:noFill/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Variation of </a:t>
            </a:r>
            <a:r>
              <a:rPr lang="en-GB" b="1" i="1" smtClean="0">
                <a:solidFill>
                  <a:srgbClr val="FF3300"/>
                </a:solidFill>
              </a:rPr>
              <a:t>g</a:t>
            </a:r>
            <a:r>
              <a:rPr lang="en-GB" b="1" smtClean="0"/>
              <a:t> with </a:t>
            </a:r>
            <a:r>
              <a:rPr lang="en-GB" b="1" i="1" smtClean="0">
                <a:solidFill>
                  <a:srgbClr val="FF3300"/>
                </a:solidFill>
              </a:rPr>
              <a:t>r</a:t>
            </a:r>
            <a:endParaRPr lang="en-GB" b="1" smtClean="0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292725" y="1484313"/>
            <a:ext cx="3455988" cy="3457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INSIDE PLANET</a:t>
            </a:r>
          </a:p>
          <a:p>
            <a:pPr eaLnBrk="1" hangingPunct="1">
              <a:buFontTx/>
              <a:buNone/>
            </a:pPr>
            <a:r>
              <a:rPr lang="en-GB" sz="2800" b="1" smtClean="0">
                <a:solidFill>
                  <a:srgbClr val="FF3300"/>
                </a:solidFill>
              </a:rPr>
              <a:t>g  </a:t>
            </a:r>
            <a:r>
              <a:rPr lang="el-GR" sz="2800" b="1" smtClean="0">
                <a:solidFill>
                  <a:srgbClr val="FF3300"/>
                </a:solidFill>
                <a:cs typeface="Arial" charset="0"/>
              </a:rPr>
              <a:t>α</a:t>
            </a: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  r</a:t>
            </a:r>
          </a:p>
          <a:p>
            <a:pPr eaLnBrk="1" hangingPunct="1">
              <a:buFontTx/>
              <a:buNone/>
            </a:pPr>
            <a:endParaRPr lang="en-GB" sz="280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GB" sz="2800" smtClean="0"/>
              <a:t>OUTSIDE PLANET</a:t>
            </a:r>
          </a:p>
          <a:p>
            <a:pPr eaLnBrk="1" hangingPunct="1">
              <a:buFontTx/>
              <a:buNone/>
            </a:pPr>
            <a:r>
              <a:rPr lang="en-GB" sz="2800" b="1" smtClean="0">
                <a:solidFill>
                  <a:srgbClr val="FF3300"/>
                </a:solidFill>
              </a:rPr>
              <a:t>g  </a:t>
            </a:r>
            <a:r>
              <a:rPr lang="el-GR" sz="2800" b="1" smtClean="0">
                <a:solidFill>
                  <a:srgbClr val="FF3300"/>
                </a:solidFill>
                <a:cs typeface="Arial" charset="0"/>
              </a:rPr>
              <a:t>α</a:t>
            </a: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GB" sz="2800" b="1" u="sng" smtClean="0">
                <a:solidFill>
                  <a:srgbClr val="FF3300"/>
                </a:solidFill>
                <a:cs typeface="Arial" charset="0"/>
              </a:rPr>
              <a:t>1</a:t>
            </a:r>
          </a:p>
          <a:p>
            <a:pPr eaLnBrk="1" hangingPunct="1">
              <a:buFontTx/>
              <a:buNone/>
            </a:pP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        r</a:t>
            </a:r>
            <a:r>
              <a:rPr lang="en-GB" sz="2800" b="1" baseline="30000" smtClean="0">
                <a:solidFill>
                  <a:srgbClr val="FF3300"/>
                </a:solidFill>
                <a:cs typeface="Arial" charset="0"/>
              </a:rPr>
              <a:t>2</a:t>
            </a:r>
            <a:endParaRPr lang="el-GR" sz="2800" b="1" baseline="30000" smtClean="0">
              <a:solidFill>
                <a:srgbClr val="FF3300"/>
              </a:solidFill>
              <a:cs typeface="Arial" charset="0"/>
            </a:endParaRPr>
          </a:p>
          <a:p>
            <a:pPr eaLnBrk="1" hangingPunct="1"/>
            <a:endParaRPr lang="el-GR" sz="2800" b="1" smtClean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932363" y="1557338"/>
            <a:ext cx="3313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Gravitational potential (</a:t>
            </a:r>
            <a:r>
              <a:rPr lang="en-GB" b="1" i="1" smtClean="0">
                <a:solidFill>
                  <a:srgbClr val="FF3300"/>
                </a:solidFill>
              </a:rPr>
              <a:t>V </a:t>
            </a:r>
            <a:r>
              <a:rPr lang="en-GB" b="1" smtClean="0"/>
              <a:t>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40725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FF3300"/>
                </a:solidFill>
              </a:rPr>
              <a:t>The gravitational potential of a point within a gravitational field is equal to the work that must be done per kilogram of mass in bringing the mass from infinity to the point.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Notes:</a:t>
            </a: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smtClean="0"/>
              <a:t> The gravitational potential at infinity is </a:t>
            </a:r>
            <a:r>
              <a:rPr lang="en-GB" sz="2400" b="1" smtClean="0">
                <a:solidFill>
                  <a:schemeClr val="accent2"/>
                </a:solidFill>
              </a:rPr>
              <a:t>ZERO</a:t>
            </a:r>
            <a:r>
              <a:rPr lang="en-GB" sz="240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smtClean="0"/>
              <a:t> All other points will have </a:t>
            </a:r>
            <a:r>
              <a:rPr lang="en-GB" sz="2400" b="1" smtClean="0">
                <a:solidFill>
                  <a:schemeClr val="accent2"/>
                </a:solidFill>
              </a:rPr>
              <a:t>negative</a:t>
            </a:r>
            <a:r>
              <a:rPr lang="en-GB" sz="2400" smtClean="0"/>
              <a:t> potential values.</a:t>
            </a: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smtClean="0"/>
              <a:t> Gravitational potential is measured in </a:t>
            </a:r>
            <a:r>
              <a:rPr lang="en-GB" sz="2400" b="1" smtClean="0">
                <a:solidFill>
                  <a:schemeClr val="accent2"/>
                </a:solidFill>
              </a:rPr>
              <a:t>joules per kilogram</a:t>
            </a:r>
            <a:r>
              <a:rPr lang="en-GB" sz="2400" smtClean="0"/>
              <a:t> (J kg</a:t>
            </a:r>
            <a:r>
              <a:rPr lang="en-GB" sz="2400" baseline="30000" smtClean="0"/>
              <a:t>-1</a:t>
            </a:r>
            <a:r>
              <a:rPr lang="en-GB" sz="2400" smtClean="0"/>
              <a:t>).</a:t>
            </a: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en-GB" sz="2400" smtClean="0"/>
              <a:t> Gravitational potential is a </a:t>
            </a:r>
            <a:r>
              <a:rPr lang="en-GB" sz="2400" b="1" smtClean="0">
                <a:solidFill>
                  <a:schemeClr val="accent2"/>
                </a:solidFill>
              </a:rPr>
              <a:t>SCALAR</a:t>
            </a:r>
            <a:r>
              <a:rPr lang="en-GB" sz="2400" smtClean="0"/>
              <a:t> quantity</a:t>
            </a: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3" name="Picture 7" descr="p06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2138" y="2452688"/>
            <a:ext cx="7793037" cy="3860800"/>
          </a:xfrm>
          <a:noFill/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229600" cy="774700"/>
          </a:xfrm>
        </p:spPr>
        <p:txBody>
          <a:bodyPr/>
          <a:lstStyle/>
          <a:p>
            <a:pPr eaLnBrk="1" hangingPunct="1"/>
            <a:r>
              <a:rPr lang="en-GB" sz="4000" b="1" smtClean="0"/>
              <a:t>Variation of </a:t>
            </a:r>
            <a:r>
              <a:rPr lang="en-GB" sz="4000" b="1" smtClean="0">
                <a:solidFill>
                  <a:srgbClr val="FF3300"/>
                </a:solidFill>
              </a:rPr>
              <a:t>V</a:t>
            </a:r>
            <a:r>
              <a:rPr lang="en-GB" sz="4000" b="1" smtClean="0"/>
              <a:t> about the Earth</a:t>
            </a:r>
            <a:endParaRPr lang="en-GB" sz="3200" b="1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78075" y="1050925"/>
            <a:ext cx="4084638" cy="131921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sz="3600" b="1" smtClean="0">
                <a:solidFill>
                  <a:srgbClr val="FF3300"/>
                </a:solidFill>
              </a:rPr>
              <a:t>		</a:t>
            </a:r>
            <a:r>
              <a:rPr lang="en-GB" sz="3600" b="1" i="1" smtClean="0">
                <a:solidFill>
                  <a:schemeClr val="accent2"/>
                </a:solidFill>
              </a:rPr>
              <a:t>V =  - </a:t>
            </a:r>
            <a:r>
              <a:rPr lang="en-GB" sz="3600" b="1" i="1" u="sng" smtClean="0">
                <a:solidFill>
                  <a:schemeClr val="accent2"/>
                </a:solidFill>
              </a:rPr>
              <a:t>G M</a:t>
            </a:r>
          </a:p>
          <a:p>
            <a:pPr marL="533400" indent="-533400" eaLnBrk="1" hangingPunct="1">
              <a:buFontTx/>
              <a:buNone/>
            </a:pPr>
            <a:r>
              <a:rPr lang="en-GB" sz="3600" b="1" i="1" smtClean="0">
                <a:solidFill>
                  <a:schemeClr val="accent2"/>
                </a:solidFill>
              </a:rPr>
              <a:t>	 		    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Gravitational equipotentials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319587" cy="42497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These are surfaces that join up points of equal potential.</a:t>
            </a:r>
          </a:p>
          <a:p>
            <a:pPr marL="533400" lvl="1" indent="-261938" eaLnBrk="1" hangingPunct="1"/>
            <a:r>
              <a:rPr lang="en-GB" sz="2000" smtClean="0"/>
              <a:t>No work is done by gravitational force when a mass is moved along an equipotential surface.</a:t>
            </a:r>
          </a:p>
          <a:p>
            <a:pPr marL="533400" lvl="1" indent="-261938" eaLnBrk="1" hangingPunct="1"/>
            <a:r>
              <a:rPr lang="en-GB" sz="2000" smtClean="0"/>
              <a:t>Equipotentials are always perpendicular to field lines.</a:t>
            </a:r>
          </a:p>
          <a:p>
            <a:pPr marL="533400" lvl="1" indent="-261938" eaLnBrk="1" hangingPunct="1"/>
            <a:r>
              <a:rPr lang="en-GB" sz="2000" smtClean="0">
                <a:cs typeface="Arial" charset="0"/>
              </a:rPr>
              <a:t>Examples include: contour lines on maps, sea level, the floor of a room, the bench top surface.</a:t>
            </a:r>
            <a:endParaRPr lang="el-GR" sz="2000" smtClean="0">
              <a:cs typeface="Arial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4932363" y="1557338"/>
            <a:ext cx="3313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76136" name="Picture 8" descr="p057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37138" y="1457325"/>
            <a:ext cx="3538537" cy="4191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35975" cy="1143000"/>
          </a:xfrm>
        </p:spPr>
        <p:txBody>
          <a:bodyPr/>
          <a:lstStyle/>
          <a:p>
            <a:pPr eaLnBrk="1" hangingPunct="1"/>
            <a:r>
              <a:rPr lang="en-GB" sz="4000" b="1" smtClean="0"/>
              <a:t>Gravitational potential </a:t>
            </a:r>
            <a:br>
              <a:rPr lang="en-GB" sz="4000" b="1" smtClean="0"/>
            </a:br>
            <a:r>
              <a:rPr lang="en-GB" sz="4000" b="1" smtClean="0"/>
              <a:t>difference (</a:t>
            </a:r>
            <a:r>
              <a:rPr lang="el-GR" sz="4000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4000" b="1" i="1" smtClean="0">
                <a:solidFill>
                  <a:srgbClr val="FF3300"/>
                </a:solidFill>
              </a:rPr>
              <a:t>V</a:t>
            </a:r>
            <a:r>
              <a:rPr lang="en-GB" sz="4000" b="1" i="1" smtClean="0"/>
              <a:t> </a:t>
            </a:r>
            <a:r>
              <a:rPr lang="en-GB" sz="4000" b="1" smtClean="0"/>
              <a:t>) and Work (</a:t>
            </a:r>
            <a:r>
              <a:rPr lang="en-GB" sz="4000" b="1" i="1" smtClean="0">
                <a:solidFill>
                  <a:srgbClr val="FF3300"/>
                </a:solidFill>
              </a:rPr>
              <a:t>W</a:t>
            </a:r>
            <a:r>
              <a:rPr lang="en-GB" sz="4000" b="1" smtClean="0"/>
              <a:t>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2224088"/>
            <a:ext cx="8262937" cy="3165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b="1" smtClean="0">
                <a:cs typeface="Arial" charset="0"/>
              </a:rPr>
              <a:t>When a mass, 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m</a:t>
            </a:r>
            <a:r>
              <a:rPr lang="en-GB" b="1" smtClean="0">
                <a:cs typeface="Arial" charset="0"/>
              </a:rPr>
              <a:t> is moved through a gravitational potential difference of </a:t>
            </a:r>
            <a:r>
              <a:rPr lang="el-GR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b="1" smtClean="0">
                <a:cs typeface="Arial" charset="0"/>
              </a:rPr>
              <a:t> the work done </a:t>
            </a:r>
            <a:r>
              <a:rPr lang="el-GR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W</a:t>
            </a:r>
            <a:r>
              <a:rPr lang="en-GB" b="1" smtClean="0">
                <a:cs typeface="Arial" charset="0"/>
              </a:rPr>
              <a:t> is given by:</a:t>
            </a:r>
          </a:p>
          <a:p>
            <a:pPr marL="0" indent="0" eaLnBrk="1" hangingPunct="1">
              <a:buFontTx/>
              <a:buNone/>
            </a:pPr>
            <a:endParaRPr lang="en-GB" b="1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rgbClr val="FF3300"/>
                </a:solidFill>
                <a:cs typeface="Arial" charset="0"/>
              </a:rPr>
              <a:t>		</a:t>
            </a:r>
            <a:r>
              <a:rPr lang="el-GR" sz="4000" b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4000" b="1" smtClean="0">
                <a:solidFill>
                  <a:srgbClr val="FF3300"/>
                </a:solidFill>
                <a:cs typeface="Arial" charset="0"/>
              </a:rPr>
              <a:t>W  =  m x </a:t>
            </a:r>
            <a:r>
              <a:rPr lang="el-GR" sz="4000" b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4000" b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b="1" smtClean="0">
                <a:solidFill>
                  <a:srgbClr val="FF3300"/>
                </a:solidFill>
                <a:cs typeface="Arial" charset="0"/>
              </a:rPr>
              <a:t> </a:t>
            </a:r>
            <a:endParaRPr lang="el-GR" b="1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77225" cy="28876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Calculate the minimum work required to lift an astronaut of mass 80kg from the Earth’s surface to the height of the ISS (300 km).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Earth radius, </a:t>
            </a:r>
            <a:r>
              <a:rPr lang="en-GB" sz="2800" i="1" smtClean="0">
                <a:solidFill>
                  <a:srgbClr val="FF3300"/>
                </a:solidFill>
              </a:rPr>
              <a:t>r</a:t>
            </a:r>
            <a:r>
              <a:rPr lang="en-GB" sz="2800" i="1" smtClean="0"/>
              <a:t> = 6400 km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Earth mass, </a:t>
            </a:r>
            <a:r>
              <a:rPr lang="en-GB" sz="2800" i="1" smtClean="0">
                <a:solidFill>
                  <a:srgbClr val="FF3300"/>
                </a:solidFill>
              </a:rPr>
              <a:t>M</a:t>
            </a:r>
            <a:r>
              <a:rPr lang="en-GB" sz="2800" i="1" smtClean="0"/>
              <a:t> = 6.0 x 10 </a:t>
            </a:r>
            <a:r>
              <a:rPr lang="en-GB" sz="2800" i="1" baseline="30000" smtClean="0"/>
              <a:t>24</a:t>
            </a:r>
            <a:r>
              <a:rPr lang="en-GB" sz="2800" i="1" smtClean="0"/>
              <a:t> kg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>
                <a:solidFill>
                  <a:srgbClr val="FF3300"/>
                </a:solidFill>
              </a:rPr>
              <a:t>G</a:t>
            </a:r>
            <a:r>
              <a:rPr lang="en-GB" sz="2800" i="1" smtClean="0"/>
              <a:t> = </a:t>
            </a:r>
            <a:r>
              <a:rPr lang="en-GB" sz="2800" i="1" smtClean="0">
                <a:cs typeface="Arial" charset="0"/>
              </a:rPr>
              <a:t>6.672 x 10 </a:t>
            </a:r>
            <a:r>
              <a:rPr lang="en-GB" sz="2800" i="1" baseline="30000" smtClean="0">
                <a:cs typeface="Arial" charset="0"/>
              </a:rPr>
              <a:t>-11</a:t>
            </a:r>
            <a:r>
              <a:rPr lang="en-GB" sz="2800" i="1" smtClean="0">
                <a:cs typeface="Arial" charset="0"/>
              </a:rPr>
              <a:t> N m </a:t>
            </a:r>
            <a:r>
              <a:rPr lang="en-GB" sz="2800" i="1" baseline="30000" smtClean="0">
                <a:cs typeface="Arial" charset="0"/>
              </a:rPr>
              <a:t>2</a:t>
            </a:r>
            <a:r>
              <a:rPr lang="en-GB" sz="2800" i="1" smtClean="0">
                <a:cs typeface="Arial" charset="0"/>
              </a:rPr>
              <a:t> kg </a:t>
            </a:r>
            <a:r>
              <a:rPr lang="en-GB" sz="2800" i="1" baseline="30000" smtClean="0">
                <a:cs typeface="Arial" charset="0"/>
              </a:rPr>
              <a:t>- 2</a:t>
            </a:r>
            <a:endParaRPr lang="en-GB" sz="28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4813"/>
            <a:ext cx="8291513" cy="61198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V =  - G M /  r</a:t>
            </a:r>
          </a:p>
          <a:p>
            <a:pPr marL="0" indent="0" eaLnBrk="1" hangingPunct="1">
              <a:buFontTx/>
              <a:buNone/>
            </a:pPr>
            <a:r>
              <a:rPr lang="en-GB" i="1" smtClean="0">
                <a:solidFill>
                  <a:srgbClr val="FF3300"/>
                </a:solidFill>
              </a:rPr>
              <a:t>V</a:t>
            </a:r>
            <a:r>
              <a:rPr lang="en-GB" smtClean="0"/>
              <a:t> at  Earth surface: </a:t>
            </a:r>
            <a:r>
              <a:rPr lang="en-GB" i="1" smtClean="0">
                <a:solidFill>
                  <a:srgbClr val="FF3300"/>
                </a:solidFill>
              </a:rPr>
              <a:t>r</a:t>
            </a:r>
            <a:r>
              <a:rPr lang="en-GB" smtClean="0"/>
              <a:t> = 6.4 x 10 </a:t>
            </a:r>
            <a:r>
              <a:rPr lang="en-GB" baseline="30000" smtClean="0"/>
              <a:t>6</a:t>
            </a:r>
            <a:r>
              <a:rPr lang="en-GB" smtClean="0"/>
              <a:t> m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= - (</a:t>
            </a:r>
            <a:r>
              <a:rPr lang="en-GB" smtClean="0">
                <a:cs typeface="Arial" charset="0"/>
              </a:rPr>
              <a:t>6.672 x 10 </a:t>
            </a:r>
            <a:r>
              <a:rPr lang="en-GB" baseline="30000" smtClean="0">
                <a:cs typeface="Arial" charset="0"/>
              </a:rPr>
              <a:t>-11</a:t>
            </a:r>
            <a:r>
              <a:rPr lang="en-GB" smtClean="0">
                <a:cs typeface="Arial" charset="0"/>
              </a:rPr>
              <a:t>) x (</a:t>
            </a:r>
            <a:r>
              <a:rPr lang="en-GB" smtClean="0"/>
              <a:t>6.0 x 10 </a:t>
            </a:r>
            <a:r>
              <a:rPr lang="en-GB" baseline="30000" smtClean="0"/>
              <a:t>24</a:t>
            </a:r>
            <a:r>
              <a:rPr lang="en-GB" smtClean="0"/>
              <a:t> ) </a:t>
            </a:r>
            <a:r>
              <a:rPr lang="en-GB" smtClean="0">
                <a:cs typeface="Arial" charset="0"/>
              </a:rPr>
              <a:t>/ </a:t>
            </a:r>
            <a:r>
              <a:rPr lang="en-GB" smtClean="0"/>
              <a:t>6.4 x 10 </a:t>
            </a:r>
            <a:r>
              <a:rPr lang="en-GB" baseline="30000" smtClean="0"/>
              <a:t>6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= - 6.26 x 10 </a:t>
            </a:r>
            <a:r>
              <a:rPr lang="en-GB" baseline="30000" smtClean="0"/>
              <a:t>7</a:t>
            </a:r>
            <a:r>
              <a:rPr lang="en-GB" smtClean="0"/>
              <a:t> Jkg </a:t>
            </a:r>
            <a:r>
              <a:rPr lang="en-GB" baseline="30000" smtClean="0"/>
              <a:t>-1</a:t>
            </a:r>
          </a:p>
          <a:p>
            <a:pPr marL="0" indent="0" eaLnBrk="1" hangingPunct="1">
              <a:buFontTx/>
              <a:buNone/>
            </a:pPr>
            <a:r>
              <a:rPr lang="en-GB" i="1" smtClean="0">
                <a:solidFill>
                  <a:srgbClr val="FF3300"/>
                </a:solidFill>
              </a:rPr>
              <a:t>V</a:t>
            </a:r>
            <a:r>
              <a:rPr lang="en-GB" smtClean="0"/>
              <a:t> at  ISS: </a:t>
            </a:r>
            <a:r>
              <a:rPr lang="en-GB" i="1" smtClean="0">
                <a:solidFill>
                  <a:srgbClr val="FF3300"/>
                </a:solidFill>
              </a:rPr>
              <a:t>r</a:t>
            </a:r>
            <a:r>
              <a:rPr lang="en-GB" smtClean="0"/>
              <a:t> = 6.7 x 10 </a:t>
            </a:r>
            <a:r>
              <a:rPr lang="en-GB" baseline="30000" smtClean="0"/>
              <a:t>6</a:t>
            </a:r>
            <a:r>
              <a:rPr lang="en-GB" smtClean="0"/>
              <a:t> m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= - 5.97 x 10 </a:t>
            </a:r>
            <a:r>
              <a:rPr lang="en-GB" baseline="30000" smtClean="0"/>
              <a:t>7</a:t>
            </a:r>
            <a:r>
              <a:rPr lang="en-GB" smtClean="0"/>
              <a:t> Jkg </a:t>
            </a:r>
            <a:r>
              <a:rPr lang="en-GB" baseline="30000" smtClean="0"/>
              <a:t>-1</a:t>
            </a:r>
          </a:p>
          <a:p>
            <a:pPr marL="0" indent="0" eaLnBrk="1" hangingPunct="1">
              <a:buFontTx/>
              <a:buNone/>
            </a:pPr>
            <a:r>
              <a:rPr lang="el-GR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smtClean="0">
                <a:cs typeface="Arial" charset="0"/>
              </a:rPr>
              <a:t> = (6.26 – 5.97) </a:t>
            </a:r>
            <a:r>
              <a:rPr lang="en-GB" smtClean="0"/>
              <a:t>x 10 </a:t>
            </a:r>
            <a:r>
              <a:rPr lang="en-GB" baseline="30000" smtClean="0"/>
              <a:t>7</a:t>
            </a:r>
            <a:r>
              <a:rPr lang="en-GB" smtClean="0"/>
              <a:t> Jkg </a:t>
            </a:r>
            <a:r>
              <a:rPr lang="en-GB" baseline="30000" smtClean="0"/>
              <a:t>-1</a:t>
            </a:r>
            <a:r>
              <a:rPr lang="en-GB" smtClean="0"/>
              <a:t>  </a:t>
            </a:r>
            <a:r>
              <a:rPr lang="en-GB" smtClean="0">
                <a:cs typeface="Arial" charset="0"/>
              </a:rPr>
              <a:t>= 2.9 </a:t>
            </a:r>
            <a:r>
              <a:rPr lang="en-GB" smtClean="0"/>
              <a:t>x 10 </a:t>
            </a:r>
            <a:r>
              <a:rPr lang="en-GB" baseline="30000" smtClean="0"/>
              <a:t>6</a:t>
            </a:r>
            <a:r>
              <a:rPr lang="en-GB" smtClean="0"/>
              <a:t> Jkg </a:t>
            </a:r>
            <a:r>
              <a:rPr lang="en-GB" baseline="30000" smtClean="0"/>
              <a:t>-1</a:t>
            </a:r>
          </a:p>
          <a:p>
            <a:pPr marL="0" indent="0" eaLnBrk="1" hangingPunct="1">
              <a:buFontTx/>
              <a:buNone/>
            </a:pPr>
            <a:endParaRPr lang="en-GB" b="1" i="1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l-GR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W  =  m x </a:t>
            </a:r>
            <a:r>
              <a:rPr lang="el-GR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V</a:t>
            </a:r>
          </a:p>
          <a:p>
            <a:pPr marL="0" indent="0" eaLnBrk="1" hangingPunct="1">
              <a:buFontTx/>
              <a:buNone/>
            </a:pPr>
            <a:r>
              <a:rPr lang="en-GB" smtClean="0">
                <a:cs typeface="Arial" charset="0"/>
              </a:rPr>
              <a:t>= 80 kg x 2.9 </a:t>
            </a:r>
            <a:r>
              <a:rPr lang="en-GB" smtClean="0"/>
              <a:t>x 10 </a:t>
            </a:r>
            <a:r>
              <a:rPr lang="en-GB" baseline="30000" smtClean="0"/>
              <a:t>6</a:t>
            </a:r>
            <a:r>
              <a:rPr lang="en-GB" smtClean="0"/>
              <a:t> Jkg </a:t>
            </a:r>
            <a:r>
              <a:rPr lang="en-GB" baseline="30000" smtClean="0"/>
              <a:t>-1</a:t>
            </a:r>
          </a:p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rgbClr val="FF3300"/>
                </a:solidFill>
                <a:cs typeface="Arial" charset="0"/>
              </a:rPr>
              <a:t>Work = 2.32 x 10 </a:t>
            </a:r>
            <a:r>
              <a:rPr lang="en-GB" b="1" baseline="30000" smtClean="0">
                <a:solidFill>
                  <a:srgbClr val="FF3300"/>
                </a:solidFill>
                <a:cs typeface="Arial" charset="0"/>
              </a:rPr>
              <a:t>8</a:t>
            </a:r>
            <a:r>
              <a:rPr lang="en-GB" b="1" smtClean="0">
                <a:solidFill>
                  <a:srgbClr val="FF3300"/>
                </a:solidFill>
                <a:cs typeface="Arial" charset="0"/>
              </a:rPr>
              <a:t> J  = 232 MJ</a:t>
            </a:r>
            <a:endParaRPr lang="en-GB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0075" cy="762000"/>
          </a:xfrm>
        </p:spPr>
        <p:txBody>
          <a:bodyPr/>
          <a:lstStyle/>
          <a:p>
            <a:pPr eaLnBrk="1" hangingPunct="1"/>
            <a:r>
              <a:rPr lang="en-GB" smtClean="0"/>
              <a:t>Further questions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090613"/>
            <a:ext cx="8248650" cy="34782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i="1" smtClean="0"/>
              <a:t>(a) What work would be needed to remove the astronaut completely from the Earth’s gravitational field?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i="1" smtClean="0"/>
              <a:t>(b) If this work came from a conversion of initial kinetic energy (the astronaut is projected from the Earth’s surface), what would be the astronaut’s initial speed?</a:t>
            </a:r>
            <a:endParaRPr lang="en-GB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6784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i="1" smtClean="0"/>
              <a:t>(a) </a:t>
            </a:r>
            <a:r>
              <a:rPr lang="el-GR" sz="2800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sz="2800" smtClean="0">
                <a:cs typeface="Arial" charset="0"/>
              </a:rPr>
              <a:t> = (6.26 – 0) </a:t>
            </a:r>
            <a:r>
              <a:rPr lang="en-GB" sz="2800" smtClean="0"/>
              <a:t>x 10 </a:t>
            </a:r>
            <a:r>
              <a:rPr lang="en-GB" sz="2800" baseline="30000" smtClean="0"/>
              <a:t>7</a:t>
            </a:r>
            <a:r>
              <a:rPr lang="en-GB" sz="2800" smtClean="0"/>
              <a:t> Jkg</a:t>
            </a:r>
            <a:r>
              <a:rPr lang="en-GB" sz="2800" baseline="30000" smtClean="0"/>
              <a:t>-1</a:t>
            </a:r>
            <a:r>
              <a:rPr lang="en-GB" sz="2800" smtClean="0"/>
              <a:t>  </a:t>
            </a:r>
            <a:r>
              <a:rPr lang="en-GB" sz="2800" smtClean="0">
                <a:cs typeface="Arial" charset="0"/>
              </a:rPr>
              <a:t>= 6.26 </a:t>
            </a:r>
            <a:r>
              <a:rPr lang="en-GB" sz="2800" smtClean="0"/>
              <a:t>x 10 </a:t>
            </a:r>
            <a:r>
              <a:rPr lang="en-GB" sz="2800" baseline="30000" smtClean="0"/>
              <a:t>7</a:t>
            </a:r>
            <a:r>
              <a:rPr lang="en-GB" sz="2800" smtClean="0"/>
              <a:t> Jkg</a:t>
            </a:r>
            <a:r>
              <a:rPr lang="en-GB" sz="2800" baseline="30000" smtClean="0"/>
              <a:t>-1</a:t>
            </a:r>
          </a:p>
          <a:p>
            <a:pPr marL="0" indent="0" eaLnBrk="1" hangingPunct="1">
              <a:buFontTx/>
              <a:buNone/>
            </a:pPr>
            <a:r>
              <a:rPr lang="el-GR" sz="2800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W  =  m x </a:t>
            </a:r>
            <a:r>
              <a:rPr lang="el-GR" sz="2800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V</a:t>
            </a:r>
          </a:p>
          <a:p>
            <a:pPr marL="0" indent="0" eaLnBrk="1" hangingPunct="1">
              <a:buFontTx/>
              <a:buNone/>
            </a:pPr>
            <a:r>
              <a:rPr lang="en-GB" sz="2800" smtClean="0">
                <a:cs typeface="Arial" charset="0"/>
              </a:rPr>
              <a:t>= 80 kg x 6.26 </a:t>
            </a:r>
            <a:r>
              <a:rPr lang="en-GB" sz="2800" smtClean="0"/>
              <a:t>x 10 </a:t>
            </a:r>
            <a:r>
              <a:rPr lang="en-GB" sz="2800" baseline="30000" smtClean="0"/>
              <a:t>7</a:t>
            </a:r>
            <a:r>
              <a:rPr lang="en-GB" sz="2800" smtClean="0"/>
              <a:t> Jkg</a:t>
            </a:r>
            <a:r>
              <a:rPr lang="en-GB" sz="2800" baseline="30000" smtClean="0"/>
              <a:t>-1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Work = 5.01 x 10 </a:t>
            </a:r>
            <a:r>
              <a:rPr lang="en-GB" sz="2800" b="1" baseline="30000" smtClean="0">
                <a:solidFill>
                  <a:srgbClr val="FF3300"/>
                </a:solidFill>
                <a:cs typeface="Arial" charset="0"/>
              </a:rPr>
              <a:t>9</a:t>
            </a: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 J  = 5 010 MJ</a:t>
            </a:r>
          </a:p>
          <a:p>
            <a:pPr marL="0" indent="0" eaLnBrk="1" hangingPunct="1">
              <a:buFontTx/>
              <a:buNone/>
            </a:pPr>
            <a:endParaRPr lang="en-GB" sz="2800" i="1" smtClean="0"/>
          </a:p>
          <a:p>
            <a:pPr marL="0" indent="0" eaLnBrk="1" hangingPunct="1">
              <a:buFontTx/>
              <a:buNone/>
            </a:pPr>
            <a:r>
              <a:rPr lang="en-GB" sz="2800" i="1" smtClean="0"/>
              <a:t>(b) </a:t>
            </a:r>
            <a:r>
              <a:rPr lang="en-US" sz="2800" b="1" i="1" smtClean="0">
                <a:solidFill>
                  <a:srgbClr val="FF3300"/>
                </a:solidFill>
                <a:cs typeface="Arial" charset="0"/>
              </a:rPr>
              <a:t>½ m v </a:t>
            </a:r>
            <a:r>
              <a:rPr lang="en-US" sz="28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US" sz="2800" b="1" i="1" smtClean="0">
                <a:solidFill>
                  <a:srgbClr val="FF3300"/>
                </a:solidFill>
                <a:cs typeface="Arial" charset="0"/>
              </a:rPr>
              <a:t> = </a:t>
            </a:r>
            <a:r>
              <a:rPr lang="el-GR" sz="2800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W</a:t>
            </a:r>
            <a:r>
              <a:rPr lang="en-GB" sz="2800" smtClean="0">
                <a:cs typeface="Arial" charset="0"/>
              </a:rPr>
              <a:t> = 5.01 x 10 </a:t>
            </a:r>
            <a:r>
              <a:rPr lang="en-GB" sz="2800" baseline="30000" smtClean="0">
                <a:cs typeface="Arial" charset="0"/>
              </a:rPr>
              <a:t>9</a:t>
            </a:r>
            <a:r>
              <a:rPr lang="en-GB" sz="2800" smtClean="0">
                <a:cs typeface="Arial" charset="0"/>
              </a:rPr>
              <a:t> J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sz="28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800" smtClean="0">
                <a:cs typeface="Arial" charset="0"/>
              </a:rPr>
              <a:t> = (2 x 5.01 x 10 </a:t>
            </a:r>
            <a:r>
              <a:rPr lang="en-GB" sz="2800" baseline="30000" smtClean="0">
                <a:cs typeface="Arial" charset="0"/>
              </a:rPr>
              <a:t>9</a:t>
            </a:r>
            <a:r>
              <a:rPr lang="en-GB" sz="2800" smtClean="0">
                <a:cs typeface="Arial" charset="0"/>
              </a:rPr>
              <a:t> J) / 80 kg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sz="28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800" smtClean="0">
                <a:cs typeface="Arial" charset="0"/>
              </a:rPr>
              <a:t> = (10.02 x 10 </a:t>
            </a:r>
            <a:r>
              <a:rPr lang="en-GB" sz="2800" baseline="30000" smtClean="0">
                <a:cs typeface="Arial" charset="0"/>
              </a:rPr>
              <a:t>9</a:t>
            </a:r>
            <a:r>
              <a:rPr lang="en-GB" sz="2800" smtClean="0">
                <a:cs typeface="Arial" charset="0"/>
              </a:rPr>
              <a:t> J) / 80 kg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sz="28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800" smtClean="0">
                <a:cs typeface="Arial" charset="0"/>
              </a:rPr>
              <a:t> = 1.25 x 10 </a:t>
            </a:r>
            <a:r>
              <a:rPr lang="en-GB" sz="2800" baseline="30000" smtClean="0">
                <a:cs typeface="Arial" charset="0"/>
              </a:rPr>
              <a:t>8</a:t>
            </a:r>
            <a:endParaRPr lang="en-GB" sz="2800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speed, </a:t>
            </a: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 = 1.12 x 10</a:t>
            </a:r>
            <a:r>
              <a:rPr lang="en-GB" sz="2800" b="1" baseline="30000" smtClean="0">
                <a:solidFill>
                  <a:srgbClr val="FF3300"/>
                </a:solidFill>
                <a:cs typeface="Arial" charset="0"/>
              </a:rPr>
              <a:t>4</a:t>
            </a: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 ms</a:t>
            </a:r>
            <a:r>
              <a:rPr lang="en-GB" sz="2800" b="1" baseline="30000" smtClean="0">
                <a:solidFill>
                  <a:srgbClr val="FF3300"/>
                </a:solidFill>
                <a:cs typeface="Arial" charset="0"/>
              </a:rPr>
              <a:t>-1</a:t>
            </a: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  (11 kms</a:t>
            </a:r>
            <a:r>
              <a:rPr lang="en-GB" sz="2800" b="1" baseline="30000" smtClean="0">
                <a:solidFill>
                  <a:srgbClr val="FF3300"/>
                </a:solidFill>
                <a:cs typeface="Arial" charset="0"/>
              </a:rPr>
              <a:t>-1</a:t>
            </a: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sz="2800" smtClean="0">
                <a:cs typeface="Arial" charset="0"/>
              </a:rPr>
              <a:t>This is called the </a:t>
            </a:r>
            <a:r>
              <a:rPr lang="en-GB" sz="2800" b="1" smtClean="0">
                <a:solidFill>
                  <a:schemeClr val="accent2"/>
                </a:solidFill>
                <a:cs typeface="Arial" charset="0"/>
              </a:rPr>
              <a:t>escape speed</a:t>
            </a:r>
            <a:r>
              <a:rPr lang="en-GB" sz="2800" smtClean="0">
                <a:cs typeface="Arial" charset="0"/>
              </a:rPr>
              <a:t>.</a:t>
            </a:r>
            <a:endParaRPr lang="en-GB" sz="2800" b="1" smtClean="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4075"/>
          </a:xfrm>
        </p:spPr>
        <p:txBody>
          <a:bodyPr/>
          <a:lstStyle/>
          <a:p>
            <a:pPr eaLnBrk="1" hangingPunct="1"/>
            <a:r>
              <a:rPr lang="en-GB" b="1" smtClean="0"/>
              <a:t>Potential gradient </a:t>
            </a:r>
            <a:r>
              <a:rPr lang="en-GB" b="1" smtClean="0">
                <a:solidFill>
                  <a:srgbClr val="FF3300"/>
                </a:solidFill>
              </a:rPr>
              <a:t>(</a:t>
            </a:r>
            <a:r>
              <a:rPr lang="el-GR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V / </a:t>
            </a:r>
            <a:r>
              <a:rPr lang="el-GR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r)</a:t>
            </a:r>
            <a:r>
              <a:rPr lang="en-GB" b="1" smtClean="0">
                <a:cs typeface="Arial" charset="0"/>
              </a:rPr>
              <a:t> </a:t>
            </a:r>
            <a:endParaRPr lang="el-GR" b="1" smtClean="0">
              <a:cs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5272087" cy="46688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b="1" smtClean="0">
                <a:solidFill>
                  <a:schemeClr val="accent2"/>
                </a:solidFill>
              </a:rPr>
              <a:t>This is the change in potential per metre at a point within a gravitational field.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b="1" i="1" smtClean="0">
                <a:solidFill>
                  <a:srgbClr val="FF3300"/>
                </a:solidFill>
                <a:cs typeface="Arial" charset="0"/>
              </a:rPr>
              <a:t>potential gradient   =   	</a:t>
            </a:r>
            <a:r>
              <a:rPr lang="el-GR" sz="2000" b="1" i="1" u="sng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2000" b="1" i="1" u="sng" smtClean="0">
                <a:solidFill>
                  <a:srgbClr val="FF3300"/>
                </a:solidFill>
                <a:cs typeface="Arial" charset="0"/>
              </a:rPr>
              <a:t>V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b="1" i="1" smtClean="0">
                <a:solidFill>
                  <a:srgbClr val="FF3300"/>
                </a:solidFill>
                <a:cs typeface="Arial" charset="0"/>
              </a:rPr>
              <a:t>			</a:t>
            </a:r>
            <a:r>
              <a:rPr lang="el-GR" sz="2000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2000" b="1" i="1" smtClean="0">
                <a:solidFill>
                  <a:srgbClr val="FF3300"/>
                </a:solidFill>
                <a:cs typeface="Arial" charset="0"/>
              </a:rPr>
              <a:t>r</a:t>
            </a:r>
            <a:endParaRPr lang="en-GB" sz="2000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b="1" smtClean="0">
                <a:cs typeface="Arial" charset="0"/>
              </a:rPr>
              <a:t>unit: </a:t>
            </a:r>
            <a:r>
              <a:rPr lang="en-GB" sz="2000" b="1" smtClean="0">
                <a:solidFill>
                  <a:schemeClr val="accent2"/>
                </a:solidFill>
                <a:cs typeface="Arial" charset="0"/>
              </a:rPr>
              <a:t>J kg</a:t>
            </a:r>
            <a:r>
              <a:rPr lang="en-GB" sz="2000" b="1" baseline="30000" smtClean="0">
                <a:solidFill>
                  <a:schemeClr val="accent2"/>
                </a:solidFill>
                <a:cs typeface="Arial" charset="0"/>
              </a:rPr>
              <a:t>-1</a:t>
            </a:r>
            <a:r>
              <a:rPr lang="en-GB" sz="2000" b="1" smtClean="0">
                <a:solidFill>
                  <a:schemeClr val="accent2"/>
                </a:solidFill>
                <a:cs typeface="Arial" charset="0"/>
              </a:rPr>
              <a:t> m</a:t>
            </a:r>
            <a:r>
              <a:rPr lang="en-GB" sz="2000" b="1" baseline="30000" smtClean="0">
                <a:solidFill>
                  <a:schemeClr val="accent2"/>
                </a:solidFill>
                <a:cs typeface="Arial" charset="0"/>
              </a:rPr>
              <a:t>-1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000" smtClean="0">
              <a:solidFill>
                <a:schemeClr val="accent2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>
                <a:cs typeface="Arial" charset="0"/>
              </a:rPr>
              <a:t>Near the earth’s surface the potential gradient = 9.81 J kg</a:t>
            </a:r>
            <a:r>
              <a:rPr lang="en-GB" sz="2000" baseline="30000" smtClean="0">
                <a:cs typeface="Arial" charset="0"/>
              </a:rPr>
              <a:t>-1</a:t>
            </a:r>
            <a:r>
              <a:rPr lang="en-GB" sz="2000" smtClean="0">
                <a:cs typeface="Arial" charset="0"/>
              </a:rPr>
              <a:t> m</a:t>
            </a:r>
            <a:r>
              <a:rPr lang="en-GB" sz="2000" baseline="30000" smtClean="0">
                <a:cs typeface="Arial" charset="0"/>
              </a:rPr>
              <a:t>-1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b="1" i="1" smtClean="0">
                <a:solidFill>
                  <a:srgbClr val="FF3300"/>
                </a:solidFill>
                <a:cs typeface="Arial" charset="0"/>
              </a:rPr>
              <a:t>	g   =   - 	</a:t>
            </a:r>
            <a:r>
              <a:rPr lang="el-GR" sz="2000" b="1" i="1" u="sng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2000" b="1" i="1" u="sng" smtClean="0">
                <a:solidFill>
                  <a:srgbClr val="FF3300"/>
                </a:solidFill>
                <a:cs typeface="Arial" charset="0"/>
              </a:rPr>
              <a:t>V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b="1" i="1" smtClean="0">
                <a:solidFill>
                  <a:srgbClr val="FF3300"/>
                </a:solidFill>
                <a:cs typeface="Arial" charset="0"/>
              </a:rPr>
              <a:t>          		</a:t>
            </a:r>
            <a:r>
              <a:rPr lang="el-GR" sz="2000" b="1" i="1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sz="2000" b="1" i="1" smtClean="0">
                <a:solidFill>
                  <a:srgbClr val="FF3300"/>
                </a:solidFill>
                <a:cs typeface="Arial" charset="0"/>
              </a:rPr>
              <a:t>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000" smtClean="0">
                <a:cs typeface="Arial" charset="0"/>
              </a:rPr>
              <a:t>There is a negative sign because </a:t>
            </a:r>
            <a:r>
              <a:rPr lang="en-GB" sz="2000" i="1" smtClean="0">
                <a:solidFill>
                  <a:srgbClr val="FF3300"/>
                </a:solidFill>
                <a:cs typeface="Arial" charset="0"/>
              </a:rPr>
              <a:t>g</a:t>
            </a:r>
            <a:r>
              <a:rPr lang="en-GB" sz="2000" smtClean="0">
                <a:cs typeface="Arial" charset="0"/>
              </a:rPr>
              <a:t> acts in the opposite direction to the potential gradient.</a:t>
            </a:r>
            <a:endParaRPr lang="el-GR" sz="2000" smtClean="0">
              <a:cs typeface="Arial" charset="0"/>
            </a:endParaRPr>
          </a:p>
        </p:txBody>
      </p:sp>
      <p:pic>
        <p:nvPicPr>
          <p:cNvPr id="233479" name="Picture 7" descr="p057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4375" y="1811338"/>
            <a:ext cx="2997200" cy="2847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Gravitational force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b="1" smtClean="0"/>
              <a:t>This is the </a:t>
            </a:r>
            <a:r>
              <a:rPr lang="en-GB" b="1" smtClean="0">
                <a:solidFill>
                  <a:srgbClr val="FF3300"/>
                </a:solidFill>
              </a:rPr>
              <a:t>ATTRACTIVE</a:t>
            </a:r>
            <a:r>
              <a:rPr lang="en-GB" b="1" smtClean="0"/>
              <a:t> force </a:t>
            </a:r>
          </a:p>
          <a:p>
            <a:pPr marL="0" indent="0" algn="ctr" eaLnBrk="1" hangingPunct="1">
              <a:buFontTx/>
              <a:buNone/>
            </a:pPr>
            <a:r>
              <a:rPr lang="en-GB" b="1" smtClean="0"/>
              <a:t>exerted between objects</a:t>
            </a:r>
          </a:p>
          <a:p>
            <a:pPr marL="0" indent="0" algn="ctr" eaLnBrk="1" hangingPunct="1">
              <a:buFontTx/>
              <a:buNone/>
            </a:pPr>
            <a:r>
              <a:rPr lang="en-GB" b="1" smtClean="0"/>
              <a:t>due to their </a:t>
            </a:r>
            <a:r>
              <a:rPr lang="en-GB" b="1" smtClean="0">
                <a:solidFill>
                  <a:srgbClr val="FF3300"/>
                </a:solidFill>
              </a:rPr>
              <a:t>MASSES</a:t>
            </a:r>
            <a:r>
              <a:rPr lang="en-GB" b="1" smtClean="0"/>
              <a:t>. </a:t>
            </a:r>
          </a:p>
          <a:p>
            <a:pPr marL="0" indent="0" algn="ctr" eaLnBrk="1" hangingPunct="1">
              <a:buFontTx/>
              <a:buNone/>
            </a:pPr>
            <a:endParaRPr lang="en-GB" b="1" smtClean="0"/>
          </a:p>
          <a:p>
            <a:pPr marL="0" indent="0" algn="ctr" eaLnBrk="1" hangingPunct="1"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WEIGHT</a:t>
            </a:r>
            <a:r>
              <a:rPr lang="en-GB" b="1" smtClean="0"/>
              <a:t> is the name given to the gravitational force exerted by a planet or moon on an object.</a:t>
            </a:r>
            <a:endParaRPr lang="en-GB" smtClean="0"/>
          </a:p>
          <a:p>
            <a:pPr marL="0" indent="0"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Gravitational acceleration </a:t>
            </a:r>
            <a:br>
              <a:rPr lang="en-GB" sz="3200" b="1" smtClean="0"/>
            </a:br>
            <a:r>
              <a:rPr lang="en-GB" sz="3200" b="1" smtClean="0"/>
              <a:t>and gravitational field strength</a:t>
            </a:r>
            <a:endParaRPr lang="en-GB" sz="3200" b="1" i="1" smtClean="0">
              <a:solidFill>
                <a:srgbClr val="FF3300"/>
              </a:solidFill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784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The definition of field strength:</a:t>
            </a:r>
            <a:r>
              <a:rPr lang="en-GB" sz="2400" i="1" smtClean="0">
                <a:solidFill>
                  <a:srgbClr val="FF3300"/>
                </a:solidFill>
              </a:rPr>
              <a:t> g = F / m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can be rearranged: </a:t>
            </a:r>
            <a:r>
              <a:rPr lang="en-GB" sz="2400" i="1" smtClean="0">
                <a:solidFill>
                  <a:srgbClr val="FF3300"/>
                </a:solidFill>
              </a:rPr>
              <a:t>F = mg</a:t>
            </a:r>
            <a:endParaRPr lang="en-GB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Newton’s 2nd law: </a:t>
            </a:r>
            <a:r>
              <a:rPr lang="el-GR" sz="2400" i="1" smtClean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GB" sz="2400" i="1" smtClean="0">
                <a:solidFill>
                  <a:srgbClr val="FF3300"/>
                </a:solidFill>
                <a:cs typeface="Arial" charset="0"/>
              </a:rPr>
              <a:t>F = ma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>
                <a:cs typeface="Arial" charset="0"/>
              </a:rPr>
              <a:t>If the only force acting on a mass is gravitational then: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sz="2400" i="1" smtClean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GB" sz="2400" i="1" smtClean="0">
                <a:solidFill>
                  <a:srgbClr val="FF3300"/>
                </a:solidFill>
                <a:cs typeface="Arial" charset="0"/>
              </a:rPr>
              <a:t>F = ma </a:t>
            </a:r>
            <a:r>
              <a:rPr lang="en-GB" sz="2400" i="1" smtClean="0">
                <a:solidFill>
                  <a:srgbClr val="FF3300"/>
                </a:solidFill>
              </a:rPr>
              <a:t>= mg  </a:t>
            </a:r>
            <a:r>
              <a:rPr lang="en-GB" sz="2400" smtClean="0">
                <a:cs typeface="Arial" charset="0"/>
              </a:rPr>
              <a:t>and so:</a:t>
            </a:r>
            <a:r>
              <a:rPr lang="en-GB" sz="2400" i="1" smtClean="0">
                <a:solidFill>
                  <a:srgbClr val="FF3300"/>
                </a:solidFill>
                <a:cs typeface="Arial" charset="0"/>
              </a:rPr>
              <a:t> a </a:t>
            </a:r>
            <a:r>
              <a:rPr lang="en-GB" sz="2400" i="1" smtClean="0">
                <a:solidFill>
                  <a:srgbClr val="FF3300"/>
                </a:solidFill>
              </a:rPr>
              <a:t>= g</a:t>
            </a:r>
            <a:endParaRPr lang="en-GB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>
                <a:cs typeface="Arial" charset="0"/>
              </a:rPr>
              <a:t>Therefore in a condition of free fall (only force gravity) the downward acceleration is numerically equal to the field strength.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smtClean="0">
                <a:cs typeface="Arial" charset="0"/>
              </a:rPr>
              <a:t>Near the Earth’s surface: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>
                <a:cs typeface="Arial" charset="0"/>
              </a:rPr>
              <a:t>Gravitational field strength,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g</a:t>
            </a:r>
            <a:r>
              <a:rPr lang="en-GB" sz="2400" smtClean="0">
                <a:cs typeface="Arial" charset="0"/>
              </a:rPr>
              <a:t> = 9.81 Nkg</a:t>
            </a:r>
            <a:r>
              <a:rPr lang="en-GB" sz="2400" baseline="30000" smtClean="0">
                <a:cs typeface="Arial" charset="0"/>
              </a:rPr>
              <a:t>-1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>
                <a:cs typeface="Arial" charset="0"/>
              </a:rPr>
              <a:t>Gravitational acceleration, (also called ‘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g</a:t>
            </a:r>
            <a:r>
              <a:rPr lang="en-GB" sz="2400" smtClean="0">
                <a:cs typeface="Arial" charset="0"/>
              </a:rPr>
              <a:t>’) = 9.81 ms</a:t>
            </a:r>
            <a:r>
              <a:rPr lang="en-GB" sz="2400" baseline="30000" smtClean="0">
                <a:cs typeface="Arial" charset="0"/>
              </a:rPr>
              <a:t>-2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l-GR" sz="24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Satellite Orbits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708525"/>
          </a:xfrm>
        </p:spPr>
        <p:txBody>
          <a:bodyPr/>
          <a:lstStyle/>
          <a:p>
            <a:pPr eaLnBrk="1" hangingPunct="1"/>
            <a:r>
              <a:rPr lang="en-GB" smtClean="0"/>
              <a:t>A satellite is a smaller mass orbiting a larger one. e.g. The Moon is a satellite of the Earth whereas the Earth is a satellite of the Sun.</a:t>
            </a:r>
          </a:p>
          <a:p>
            <a:pPr eaLnBrk="1" hangingPunct="1"/>
            <a:r>
              <a:rPr lang="en-GB" smtClean="0"/>
              <a:t>In the simplest case the orbit is circular and the centripetal acceleration (</a:t>
            </a:r>
            <a:r>
              <a:rPr lang="en-GB" i="1" smtClean="0">
                <a:solidFill>
                  <a:srgbClr val="FF3300"/>
                </a:solidFill>
              </a:rPr>
              <a:t>v</a:t>
            </a:r>
            <a:r>
              <a:rPr lang="en-GB" i="1" baseline="30000" smtClean="0">
                <a:solidFill>
                  <a:srgbClr val="FF3300"/>
                </a:solidFill>
              </a:rPr>
              <a:t>2</a:t>
            </a:r>
            <a:r>
              <a:rPr lang="en-GB" i="1" smtClean="0">
                <a:solidFill>
                  <a:srgbClr val="FF3300"/>
                </a:solidFill>
              </a:rPr>
              <a:t> / r </a:t>
            </a:r>
            <a:r>
              <a:rPr lang="en-GB" smtClean="0"/>
              <a:t>) of the satellite is numerically equal to the gravitational field strength (</a:t>
            </a:r>
            <a:r>
              <a:rPr lang="en-GB" i="1" smtClean="0">
                <a:solidFill>
                  <a:srgbClr val="FF3300"/>
                </a:solidFill>
              </a:rPr>
              <a:t>GM / r</a:t>
            </a:r>
            <a:r>
              <a:rPr lang="en-GB" i="1" baseline="30000" smtClean="0">
                <a:solidFill>
                  <a:srgbClr val="FF3300"/>
                </a:solidFill>
              </a:rPr>
              <a:t>2</a:t>
            </a:r>
            <a:r>
              <a:rPr lang="en-GB" smtClean="0"/>
              <a:t> ) of the larger mass at the position of the satellite. </a:t>
            </a: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714375" y="5676900"/>
            <a:ext cx="3848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>
                <a:hlinkClick r:id="rId3"/>
              </a:rPr>
              <a:t>Projectile &amp; Satellite Orbits - NTNU</a:t>
            </a:r>
            <a:endParaRPr lang="en-GB">
              <a:hlinkClick r:id="rId4"/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8" descr="p066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188" y="630238"/>
            <a:ext cx="3986212" cy="3208337"/>
          </a:xfrm>
          <a:noFill/>
        </p:spPr>
      </p:pic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1638" y="422275"/>
            <a:ext cx="4260850" cy="55641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800" i="1" u="sng" smtClean="0">
                <a:solidFill>
                  <a:srgbClr val="FF3300"/>
                </a:solidFill>
              </a:rPr>
              <a:t>v </a:t>
            </a:r>
            <a:r>
              <a:rPr lang="en-GB" sz="2800" i="1" baseline="30000" smtClean="0">
                <a:solidFill>
                  <a:srgbClr val="FF3300"/>
                </a:solidFill>
              </a:rPr>
              <a:t>2  </a:t>
            </a:r>
            <a:r>
              <a:rPr lang="en-GB" sz="2800" i="1" smtClean="0">
                <a:solidFill>
                  <a:srgbClr val="FF3300"/>
                </a:solidFill>
              </a:rPr>
              <a:t>=  </a:t>
            </a:r>
            <a:r>
              <a:rPr lang="en-GB" sz="2800" i="1" u="sng" smtClean="0">
                <a:solidFill>
                  <a:srgbClr val="FF3300"/>
                </a:solidFill>
                <a:cs typeface="Arial" charset="0"/>
              </a:rPr>
              <a:t>G M </a:t>
            </a:r>
            <a:endParaRPr lang="en-GB" sz="2800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800" i="1" smtClean="0">
                <a:solidFill>
                  <a:srgbClr val="FF3300"/>
                </a:solidFill>
                <a:cs typeface="Arial" charset="0"/>
              </a:rPr>
              <a:t>r           r</a:t>
            </a:r>
            <a:r>
              <a:rPr lang="en-GB" sz="2800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endParaRPr lang="en-GB" sz="2800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rearranging gives: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v = </a:t>
            </a:r>
            <a:r>
              <a:rPr lang="en-GB" sz="2800" b="1" i="1" smtClean="0">
                <a:solidFill>
                  <a:srgbClr val="FF3300"/>
                </a:solidFill>
                <a:cs typeface="Arial" charset="0"/>
              </a:rPr>
              <a:t>√ (GM / r)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b="1" i="1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>
                <a:solidFill>
                  <a:srgbClr val="FF3300"/>
                </a:solidFill>
                <a:cs typeface="Arial" charset="0"/>
              </a:rPr>
              <a:t>The orbital speed is inversely proportional to the square root of the orbital radius.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cs typeface="Arial" charset="0"/>
              </a:rPr>
              <a:t>For example: Jupiter travels more slowly about the Sun than the Earth.</a:t>
            </a:r>
          </a:p>
        </p:txBody>
      </p:sp>
      <p:sp>
        <p:nvSpPr>
          <p:cNvPr id="33796" name="Text Box 7"/>
          <p:cNvSpPr txBox="1">
            <a:spLocks noChangeArrowheads="1"/>
          </p:cNvSpPr>
          <p:nvPr/>
        </p:nvSpPr>
        <p:spPr bwMode="auto">
          <a:xfrm>
            <a:off x="4724400" y="4619625"/>
            <a:ext cx="38576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>
                <a:hlinkClick r:id="rId4"/>
              </a:rPr>
              <a:t>Kepler Motion</a:t>
            </a:r>
            <a:r>
              <a:rPr lang="en-GB">
                <a:hlinkClick r:id="rId5"/>
              </a:rPr>
              <a:t> </a:t>
            </a:r>
            <a:r>
              <a:rPr lang="en-GB"/>
              <a:t>- NTNU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>
                <a:hlinkClick r:id="rId6"/>
              </a:rPr>
              <a:t>Projectile &amp; Satellite Orbits - NTNU</a:t>
            </a:r>
            <a:endParaRPr lang="en-GB">
              <a:hlinkClick r:id="rId7"/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8362950" cy="5975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Centripetal acceleration also = </a:t>
            </a:r>
            <a:r>
              <a:rPr lang="en-GB" i="1" smtClean="0">
                <a:solidFill>
                  <a:srgbClr val="FF3300"/>
                </a:solidFill>
              </a:rPr>
              <a:t>r </a:t>
            </a:r>
            <a:r>
              <a:rPr lang="el-GR" i="1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i="1" baseline="30000" smtClean="0">
                <a:solidFill>
                  <a:srgbClr val="FF3300"/>
                </a:solidFill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Where the angular speed </a:t>
            </a:r>
            <a:r>
              <a:rPr lang="el-GR" i="1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i="1" smtClean="0">
                <a:solidFill>
                  <a:srgbClr val="FF3300"/>
                </a:solidFill>
                <a:cs typeface="Arial" charset="0"/>
              </a:rPr>
              <a:t> = 2</a:t>
            </a:r>
            <a:r>
              <a:rPr lang="el-GR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i="1" smtClean="0">
                <a:solidFill>
                  <a:srgbClr val="FF3300"/>
                </a:solidFill>
                <a:cs typeface="Arial" charset="0"/>
              </a:rPr>
              <a:t> / 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i="1" smtClean="0">
                <a:solidFill>
                  <a:srgbClr val="FF3300"/>
                </a:solidFill>
                <a:cs typeface="Arial" charset="0"/>
              </a:rPr>
              <a:t>T</a:t>
            </a:r>
            <a:r>
              <a:rPr lang="en-GB" smtClean="0">
                <a:cs typeface="Arial" charset="0"/>
              </a:rPr>
              <a:t> = the period, the time for one complete orbit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cs typeface="Arial" charset="0"/>
              </a:rPr>
              <a:t>Therefore centripetal acceleration = </a:t>
            </a:r>
            <a:r>
              <a:rPr lang="en-GB" i="1" smtClean="0">
                <a:solidFill>
                  <a:srgbClr val="FF3300"/>
                </a:solidFill>
                <a:cs typeface="Arial" charset="0"/>
              </a:rPr>
              <a:t>r 4</a:t>
            </a:r>
            <a:r>
              <a:rPr lang="el-GR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i="1" smtClean="0">
                <a:solidFill>
                  <a:srgbClr val="FF3300"/>
                </a:solidFill>
                <a:cs typeface="Arial" charset="0"/>
              </a:rPr>
              <a:t> / T</a:t>
            </a:r>
            <a:r>
              <a:rPr lang="en-GB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cs typeface="Arial" charset="0"/>
              </a:rPr>
              <a:t>But for an orbit:  </a:t>
            </a:r>
            <a:r>
              <a:rPr lang="en-GB" i="1" u="sng" smtClean="0">
                <a:solidFill>
                  <a:srgbClr val="FF3300"/>
                </a:solidFill>
                <a:cs typeface="Arial" charset="0"/>
              </a:rPr>
              <a:t>4</a:t>
            </a:r>
            <a:r>
              <a:rPr lang="el-GR" i="1" u="sng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i="1" u="sng" baseline="30000" smtClean="0">
                <a:solidFill>
                  <a:srgbClr val="FF3300"/>
                </a:solidFill>
                <a:cs typeface="Arial" charset="0"/>
              </a:rPr>
              <a:t>2 </a:t>
            </a:r>
            <a:r>
              <a:rPr lang="en-GB" i="1" u="sng" smtClean="0">
                <a:solidFill>
                  <a:srgbClr val="FF3300"/>
                </a:solidFill>
                <a:cs typeface="Arial" charset="0"/>
              </a:rPr>
              <a:t>r</a:t>
            </a:r>
            <a:r>
              <a:rPr lang="en-GB" i="1" smtClean="0">
                <a:solidFill>
                  <a:srgbClr val="FF3300"/>
                </a:solidFill>
                <a:cs typeface="Arial" charset="0"/>
              </a:rPr>
              <a:t> = </a:t>
            </a:r>
            <a:r>
              <a:rPr lang="en-GB" i="1" u="sng" smtClean="0">
                <a:solidFill>
                  <a:srgbClr val="FF3300"/>
                </a:solidFill>
                <a:cs typeface="Arial" charset="0"/>
              </a:rPr>
              <a:t>GM</a:t>
            </a:r>
            <a:r>
              <a:rPr lang="en-GB" i="1" smtClean="0">
                <a:solidFill>
                  <a:srgbClr val="FF3300"/>
                </a:solidFill>
                <a:cs typeface="Arial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i="1" smtClean="0">
                <a:solidFill>
                  <a:srgbClr val="FF3300"/>
                </a:solidFill>
                <a:cs typeface="Arial" charset="0"/>
              </a:rPr>
              <a:t>			 T</a:t>
            </a:r>
            <a:r>
              <a:rPr lang="en-GB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i="1" smtClean="0">
                <a:solidFill>
                  <a:srgbClr val="FF3300"/>
                </a:solidFill>
                <a:cs typeface="Arial" charset="0"/>
              </a:rPr>
              <a:t>         r</a:t>
            </a:r>
            <a:r>
              <a:rPr lang="en-GB" i="1" baseline="30000" smtClean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cs typeface="Arial" charset="0"/>
              </a:rPr>
              <a:t>Hence: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T = √ (4</a:t>
            </a:r>
            <a:r>
              <a:rPr lang="el-GR" b="1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 r </a:t>
            </a:r>
            <a:r>
              <a:rPr lang="en-GB" b="1" i="1" baseline="30000" smtClean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GB" b="1" i="1" smtClean="0">
                <a:solidFill>
                  <a:srgbClr val="FF3300"/>
                </a:solidFill>
                <a:cs typeface="Arial" charset="0"/>
              </a:rPr>
              <a:t>/GM)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b="1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smtClean="0">
                <a:solidFill>
                  <a:srgbClr val="FF3300"/>
                </a:solidFill>
                <a:cs typeface="Arial" charset="0"/>
              </a:rPr>
              <a:t>The orbital period is directly proportional to the square root of the orbital radius cubed.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cs typeface="Arial" charset="0"/>
              </a:rPr>
              <a:t>For example: Jupiter takes longer to orbit the Sun than the Earth.</a:t>
            </a:r>
            <a:endParaRPr lang="el-GR" b="1" i="1" smtClean="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 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28813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Calculate (a) the orbital speed and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(b) period of the International Space Station.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Earth radius, </a:t>
            </a:r>
            <a:r>
              <a:rPr lang="en-GB" sz="2800" i="1" smtClean="0">
                <a:solidFill>
                  <a:srgbClr val="FF3300"/>
                </a:solidFill>
              </a:rPr>
              <a:t>R</a:t>
            </a:r>
            <a:r>
              <a:rPr lang="en-GB" sz="2800" i="1" smtClean="0"/>
              <a:t> = </a:t>
            </a:r>
            <a:r>
              <a:rPr lang="en-GB" sz="2800" smtClean="0"/>
              <a:t>6400 km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Orbital height of the ISS, </a:t>
            </a:r>
            <a:r>
              <a:rPr lang="en-GB" sz="2800" i="1" smtClean="0">
                <a:solidFill>
                  <a:srgbClr val="FF3300"/>
                </a:solidFill>
              </a:rPr>
              <a:t>H</a:t>
            </a:r>
            <a:r>
              <a:rPr lang="en-GB" sz="2800" i="1" smtClean="0"/>
              <a:t> = </a:t>
            </a:r>
            <a:r>
              <a:rPr lang="en-GB" sz="2800" smtClean="0"/>
              <a:t>300 km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Earth mass, </a:t>
            </a:r>
            <a:r>
              <a:rPr lang="en-GB" sz="2800" i="1" smtClean="0">
                <a:solidFill>
                  <a:srgbClr val="FF3300"/>
                </a:solidFill>
              </a:rPr>
              <a:t>M</a:t>
            </a:r>
            <a:r>
              <a:rPr lang="en-GB" sz="2800" i="1" smtClean="0"/>
              <a:t> = </a:t>
            </a:r>
            <a:r>
              <a:rPr lang="en-GB" sz="2800" smtClean="0"/>
              <a:t>6.0 x 10 </a:t>
            </a:r>
            <a:r>
              <a:rPr lang="en-GB" sz="2800" baseline="30000" smtClean="0"/>
              <a:t>24</a:t>
            </a:r>
            <a:r>
              <a:rPr lang="en-GB" sz="2800" smtClean="0"/>
              <a:t> kg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>
                <a:solidFill>
                  <a:srgbClr val="FF3300"/>
                </a:solidFill>
              </a:rPr>
              <a:t>G</a:t>
            </a:r>
            <a:r>
              <a:rPr lang="en-GB" sz="2800" i="1" smtClean="0"/>
              <a:t> = </a:t>
            </a:r>
            <a:r>
              <a:rPr lang="en-GB" sz="2800" smtClean="0">
                <a:cs typeface="Arial" charset="0"/>
              </a:rPr>
              <a:t>6.672 x 10 </a:t>
            </a:r>
            <a:r>
              <a:rPr lang="en-GB" sz="2800" baseline="30000" smtClean="0">
                <a:cs typeface="Arial" charset="0"/>
              </a:rPr>
              <a:t>-11</a:t>
            </a:r>
            <a:r>
              <a:rPr lang="en-GB" sz="2800" smtClean="0">
                <a:cs typeface="Arial" charset="0"/>
              </a:rPr>
              <a:t> N m </a:t>
            </a:r>
            <a:r>
              <a:rPr lang="en-GB" sz="2800" baseline="30000" smtClean="0">
                <a:cs typeface="Arial" charset="0"/>
              </a:rPr>
              <a:t>2</a:t>
            </a:r>
            <a:r>
              <a:rPr lang="en-GB" sz="2800" smtClean="0">
                <a:cs typeface="Arial" charset="0"/>
              </a:rPr>
              <a:t> kg </a:t>
            </a:r>
            <a:r>
              <a:rPr lang="en-GB" sz="2800" baseline="30000" smtClean="0">
                <a:cs typeface="Arial" charset="0"/>
              </a:rPr>
              <a:t>- 2</a:t>
            </a: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20713"/>
            <a:ext cx="8291513" cy="550545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sz="2400" b="1" smtClean="0"/>
              <a:t>(a) Orbital speed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v =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√ (GM / r)</a:t>
            </a:r>
          </a:p>
          <a:p>
            <a:pPr marL="533400" indent="-53340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BUT:</a:t>
            </a:r>
            <a:r>
              <a:rPr lang="en-GB" sz="2400" b="1" i="1" smtClean="0">
                <a:solidFill>
                  <a:srgbClr val="FF3300"/>
                </a:solidFill>
              </a:rPr>
              <a:t> r = R + H</a:t>
            </a:r>
            <a:r>
              <a:rPr lang="en-GB" sz="2400" i="1" smtClean="0">
                <a:solidFill>
                  <a:srgbClr val="FF3300"/>
                </a:solidFill>
              </a:rPr>
              <a:t> </a:t>
            </a:r>
            <a:r>
              <a:rPr lang="en-GB" sz="2400" smtClean="0"/>
              <a:t>= (6400 + 300)km = 6700 km = 6.7 x 10</a:t>
            </a:r>
            <a:r>
              <a:rPr lang="en-GB" sz="2400" baseline="30000" smtClean="0"/>
              <a:t>6</a:t>
            </a:r>
            <a:r>
              <a:rPr lang="en-GB" sz="2400" smtClean="0">
                <a:cs typeface="Arial" charset="0"/>
              </a:rPr>
              <a:t> </a:t>
            </a:r>
            <a:r>
              <a:rPr lang="en-GB" sz="2400" smtClean="0"/>
              <a:t>m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en-GB" sz="2400" smtClean="0">
                <a:cs typeface="Arial" charset="0"/>
              </a:rPr>
              <a:t>and so: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v</a:t>
            </a:r>
            <a:r>
              <a:rPr lang="en-GB" sz="2400" smtClean="0">
                <a:cs typeface="Arial" charset="0"/>
              </a:rPr>
              <a:t> = √ (6.672 x 10 </a:t>
            </a:r>
            <a:r>
              <a:rPr lang="en-GB" sz="2400" baseline="30000" smtClean="0">
                <a:cs typeface="Arial" charset="0"/>
              </a:rPr>
              <a:t>-11</a:t>
            </a:r>
            <a:r>
              <a:rPr lang="en-GB" sz="2400" smtClean="0">
                <a:cs typeface="Arial" charset="0"/>
              </a:rPr>
              <a:t> x </a:t>
            </a:r>
            <a:r>
              <a:rPr lang="en-GB" sz="2400" smtClean="0"/>
              <a:t>6.0 x 10 </a:t>
            </a:r>
            <a:r>
              <a:rPr lang="en-GB" sz="2400" baseline="30000" smtClean="0"/>
              <a:t>24</a:t>
            </a:r>
            <a:r>
              <a:rPr lang="en-GB" sz="2400" smtClean="0">
                <a:cs typeface="Arial" charset="0"/>
              </a:rPr>
              <a:t> / </a:t>
            </a:r>
            <a:r>
              <a:rPr lang="en-GB" sz="2400" smtClean="0"/>
              <a:t>6.7 x 10</a:t>
            </a:r>
            <a:r>
              <a:rPr lang="en-GB" sz="2400" baseline="30000" smtClean="0"/>
              <a:t>6</a:t>
            </a:r>
            <a:r>
              <a:rPr lang="en-GB" sz="2400" smtClean="0">
                <a:cs typeface="Arial" charset="0"/>
              </a:rPr>
              <a:t>)</a:t>
            </a:r>
            <a:endParaRPr lang="en-GB" sz="2400" smtClean="0"/>
          </a:p>
          <a:p>
            <a:pPr marL="533400" indent="-533400" eaLnBrk="1" hangingPunct="1">
              <a:buFontTx/>
              <a:buNone/>
            </a:pPr>
            <a:r>
              <a:rPr lang="en-GB" sz="2400" smtClean="0">
                <a:cs typeface="Arial" charset="0"/>
              </a:rPr>
              <a:t>= √ (4.003 x 10 </a:t>
            </a:r>
            <a:r>
              <a:rPr lang="en-GB" sz="2400" baseline="30000" smtClean="0">
                <a:cs typeface="Arial" charset="0"/>
              </a:rPr>
              <a:t>14</a:t>
            </a:r>
            <a:r>
              <a:rPr lang="en-GB" sz="2400" smtClean="0">
                <a:cs typeface="Arial" charset="0"/>
              </a:rPr>
              <a:t> / </a:t>
            </a:r>
            <a:r>
              <a:rPr lang="en-GB" sz="2400" smtClean="0"/>
              <a:t>6.7 x 10</a:t>
            </a:r>
            <a:r>
              <a:rPr lang="en-GB" sz="2400" baseline="30000" smtClean="0"/>
              <a:t>6</a:t>
            </a:r>
            <a:r>
              <a:rPr lang="en-GB" sz="2400" smtClean="0">
                <a:cs typeface="Arial" charset="0"/>
              </a:rPr>
              <a:t>)</a:t>
            </a:r>
            <a:endParaRPr lang="en-GB" sz="2400" smtClean="0"/>
          </a:p>
          <a:p>
            <a:pPr marL="533400" indent="-533400" eaLnBrk="1" hangingPunct="1">
              <a:buFontTx/>
              <a:buNone/>
            </a:pPr>
            <a:r>
              <a:rPr lang="en-GB" sz="2400" smtClean="0">
                <a:cs typeface="Arial" charset="0"/>
              </a:rPr>
              <a:t>= √ (5.975 x 10 </a:t>
            </a:r>
            <a:r>
              <a:rPr lang="en-GB" sz="2400" baseline="30000" smtClean="0">
                <a:cs typeface="Arial" charset="0"/>
              </a:rPr>
              <a:t>7</a:t>
            </a:r>
            <a:r>
              <a:rPr lang="en-GB" sz="2400" smtClean="0">
                <a:cs typeface="Arial" charset="0"/>
              </a:rPr>
              <a:t>)</a:t>
            </a:r>
            <a:endParaRPr lang="en-GB" sz="2400" smtClean="0"/>
          </a:p>
          <a:p>
            <a:pPr marL="533400" indent="-533400" eaLnBrk="1" hangingPunct="1">
              <a:buFontTx/>
              <a:buNone/>
            </a:pP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orbital speed = 7.73 x 10</a:t>
            </a:r>
            <a:r>
              <a:rPr lang="en-GB" sz="2400" b="1" baseline="30000" smtClean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 ms</a:t>
            </a:r>
            <a:r>
              <a:rPr lang="en-GB" sz="2400" b="1" baseline="30000" smtClean="0">
                <a:solidFill>
                  <a:srgbClr val="FF3300"/>
                </a:solidFill>
                <a:cs typeface="Arial" charset="0"/>
              </a:rPr>
              <a:t>-1 </a:t>
            </a: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= 7.73 kms</a:t>
            </a:r>
            <a:r>
              <a:rPr lang="en-GB" sz="2400" b="1" baseline="30000" smtClean="0">
                <a:solidFill>
                  <a:srgbClr val="FF3300"/>
                </a:solidFill>
                <a:cs typeface="Arial" charset="0"/>
              </a:rPr>
              <a:t>-1</a:t>
            </a:r>
          </a:p>
          <a:p>
            <a:pPr marL="533400" indent="-533400" eaLnBrk="1" hangingPunct="1">
              <a:buFontTx/>
              <a:buNone/>
            </a:pPr>
            <a:r>
              <a:rPr lang="en-GB" sz="2400" b="1" smtClean="0"/>
              <a:t>(b) Orbital period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T = √ (4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r 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3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/ GM)</a:t>
            </a:r>
            <a:r>
              <a:rPr lang="en-GB" sz="2400" b="1" i="1" smtClean="0">
                <a:cs typeface="Arial" charset="0"/>
              </a:rPr>
              <a:t> </a:t>
            </a:r>
          </a:p>
          <a:p>
            <a:pPr marL="533400" indent="-533400" eaLnBrk="1" hangingPunct="1">
              <a:spcBef>
                <a:spcPct val="0"/>
              </a:spcBef>
              <a:buFontTx/>
              <a:buNone/>
            </a:pPr>
            <a:r>
              <a:rPr lang="en-GB" sz="2400" smtClean="0">
                <a:cs typeface="Arial" charset="0"/>
              </a:rPr>
              <a:t>= √ (4</a:t>
            </a:r>
            <a:r>
              <a:rPr lang="el-GR" sz="2400" smtClean="0">
                <a:cs typeface="Arial" charset="0"/>
              </a:rPr>
              <a:t>π</a:t>
            </a:r>
            <a:r>
              <a:rPr lang="en-GB" sz="2400" baseline="30000" smtClean="0">
                <a:cs typeface="Arial" charset="0"/>
              </a:rPr>
              <a:t>2</a:t>
            </a:r>
            <a:r>
              <a:rPr lang="en-GB" sz="2400" smtClean="0">
                <a:cs typeface="Arial" charset="0"/>
              </a:rPr>
              <a:t> x (</a:t>
            </a:r>
            <a:r>
              <a:rPr lang="en-GB" sz="2400" smtClean="0"/>
              <a:t>6.7 x 10</a:t>
            </a:r>
            <a:r>
              <a:rPr lang="en-GB" sz="2400" baseline="30000" smtClean="0"/>
              <a:t>6</a:t>
            </a:r>
            <a:r>
              <a:rPr lang="en-GB" sz="2400" smtClean="0">
                <a:cs typeface="Arial" charset="0"/>
              </a:rPr>
              <a:t>)</a:t>
            </a:r>
            <a:r>
              <a:rPr lang="en-GB" sz="2400" baseline="30000" smtClean="0">
                <a:cs typeface="Arial" charset="0"/>
              </a:rPr>
              <a:t>3</a:t>
            </a:r>
            <a:r>
              <a:rPr lang="en-GB" sz="2400" smtClean="0">
                <a:cs typeface="Arial" charset="0"/>
              </a:rPr>
              <a:t> ) / (6.672 x 10 </a:t>
            </a:r>
            <a:r>
              <a:rPr lang="en-GB" sz="2400" baseline="30000" smtClean="0">
                <a:cs typeface="Arial" charset="0"/>
              </a:rPr>
              <a:t>-11</a:t>
            </a:r>
            <a:r>
              <a:rPr lang="en-GB" sz="2400" smtClean="0">
                <a:cs typeface="Arial" charset="0"/>
              </a:rPr>
              <a:t> x </a:t>
            </a:r>
            <a:r>
              <a:rPr lang="en-GB" sz="2400" smtClean="0"/>
              <a:t>6.0 x 10 </a:t>
            </a:r>
            <a:r>
              <a:rPr lang="en-GB" sz="2400" baseline="30000" smtClean="0"/>
              <a:t>24</a:t>
            </a:r>
            <a:r>
              <a:rPr lang="en-GB" sz="2400" smtClean="0">
                <a:cs typeface="Arial" charset="0"/>
              </a:rPr>
              <a:t>) </a:t>
            </a:r>
          </a:p>
          <a:p>
            <a:pPr marL="533400" indent="-533400" eaLnBrk="1" hangingPunct="1">
              <a:buFontTx/>
              <a:buNone/>
            </a:pPr>
            <a:r>
              <a:rPr lang="en-GB" sz="2400" smtClean="0">
                <a:cs typeface="Arial" charset="0"/>
              </a:rPr>
              <a:t>= √ (1.187 x 10 </a:t>
            </a:r>
            <a:r>
              <a:rPr lang="en-GB" sz="2400" baseline="30000" smtClean="0">
                <a:cs typeface="Arial" charset="0"/>
              </a:rPr>
              <a:t>22</a:t>
            </a:r>
            <a:r>
              <a:rPr lang="en-GB" sz="2400" smtClean="0">
                <a:cs typeface="Arial" charset="0"/>
              </a:rPr>
              <a:t> / 4.003 x 10 </a:t>
            </a:r>
            <a:r>
              <a:rPr lang="en-GB" sz="2400" baseline="30000" smtClean="0">
                <a:cs typeface="Arial" charset="0"/>
              </a:rPr>
              <a:t>14</a:t>
            </a:r>
            <a:r>
              <a:rPr lang="en-GB" sz="2400" smtClean="0">
                <a:cs typeface="Arial" charset="0"/>
              </a:rPr>
              <a:t>)</a:t>
            </a:r>
            <a:endParaRPr lang="en-GB" sz="2400" smtClean="0"/>
          </a:p>
          <a:p>
            <a:pPr marL="533400" indent="-533400" eaLnBrk="1" hangingPunct="1">
              <a:buFontTx/>
              <a:buNone/>
            </a:pPr>
            <a:r>
              <a:rPr lang="en-GB" sz="2400" smtClean="0">
                <a:cs typeface="Arial" charset="0"/>
              </a:rPr>
              <a:t>= √ (2.966 x 10 </a:t>
            </a:r>
            <a:r>
              <a:rPr lang="en-GB" sz="2400" baseline="30000" smtClean="0">
                <a:cs typeface="Arial" charset="0"/>
              </a:rPr>
              <a:t>7</a:t>
            </a:r>
            <a:r>
              <a:rPr lang="en-GB" sz="2400" smtClean="0">
                <a:cs typeface="Arial" charset="0"/>
              </a:rPr>
              <a:t>)</a:t>
            </a:r>
            <a:endParaRPr lang="en-GB" sz="2400" smtClean="0"/>
          </a:p>
          <a:p>
            <a:pPr marL="533400" indent="-533400" eaLnBrk="1" hangingPunct="1">
              <a:buFontTx/>
              <a:buNone/>
            </a:pP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orbital period = 5.45 x 10</a:t>
            </a:r>
            <a:r>
              <a:rPr lang="en-GB" sz="2400" b="1" baseline="30000" smtClean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 s = 90.8 minutes = 1h 30 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 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249363"/>
            <a:ext cx="8466137" cy="45005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Calculate the orbital radius of an Earth satellite having an orbital period of 24 hours.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Earth mass, </a:t>
            </a:r>
            <a:r>
              <a:rPr lang="en-GB" sz="2400" i="1" smtClean="0">
                <a:solidFill>
                  <a:srgbClr val="FF3300"/>
                </a:solidFill>
              </a:rPr>
              <a:t>M</a:t>
            </a:r>
            <a:r>
              <a:rPr lang="en-GB" sz="2400" i="1" smtClean="0"/>
              <a:t> = </a:t>
            </a:r>
            <a:r>
              <a:rPr lang="en-GB" sz="2400" smtClean="0"/>
              <a:t>6.0 x 10 </a:t>
            </a:r>
            <a:r>
              <a:rPr lang="en-GB" sz="2400" baseline="30000" smtClean="0"/>
              <a:t>24</a:t>
            </a:r>
            <a:r>
              <a:rPr lang="en-GB" sz="2400" smtClean="0"/>
              <a:t> kg; </a:t>
            </a:r>
            <a:r>
              <a:rPr lang="en-GB" sz="2400" i="1" smtClean="0">
                <a:solidFill>
                  <a:srgbClr val="FF3300"/>
                </a:solidFill>
              </a:rPr>
              <a:t>G</a:t>
            </a:r>
            <a:r>
              <a:rPr lang="en-GB" sz="2400" i="1" smtClean="0"/>
              <a:t> = </a:t>
            </a:r>
            <a:r>
              <a:rPr lang="en-GB" sz="2400" smtClean="0">
                <a:cs typeface="Arial" charset="0"/>
              </a:rPr>
              <a:t>6.672 x 10 </a:t>
            </a:r>
            <a:r>
              <a:rPr lang="en-GB" sz="2400" baseline="30000" smtClean="0">
                <a:cs typeface="Arial" charset="0"/>
              </a:rPr>
              <a:t>-11</a:t>
            </a:r>
            <a:r>
              <a:rPr lang="en-GB" sz="2400" smtClean="0">
                <a:cs typeface="Arial" charset="0"/>
              </a:rPr>
              <a:t> N m </a:t>
            </a:r>
            <a:r>
              <a:rPr lang="en-GB" sz="2400" baseline="30000" smtClean="0">
                <a:cs typeface="Arial" charset="0"/>
              </a:rPr>
              <a:t>2</a:t>
            </a:r>
            <a:r>
              <a:rPr lang="en-GB" sz="2400" smtClean="0">
                <a:cs typeface="Arial" charset="0"/>
              </a:rPr>
              <a:t> kg </a:t>
            </a:r>
            <a:r>
              <a:rPr lang="en-GB" sz="2400" baseline="30000" smtClean="0">
                <a:cs typeface="Arial" charset="0"/>
              </a:rPr>
              <a:t>- 2</a:t>
            </a: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i="1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T = √ (4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r 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3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/ GM)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cs typeface="Arial" charset="0"/>
              </a:rPr>
              <a:t>rearranged becomes: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r 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= T 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 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GM / 4</a:t>
            </a:r>
            <a:r>
              <a:rPr lang="el-GR" sz="2400" b="1" i="1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sz="2400" b="1" i="1" baseline="3000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 </a:t>
            </a:r>
            <a:endParaRPr lang="en-GB" sz="2400" b="1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>
                <a:cs typeface="Arial" charset="0"/>
              </a:rPr>
              <a:t>r </a:t>
            </a:r>
            <a:r>
              <a:rPr lang="en-GB" sz="2400" i="1" baseline="30000" smtClean="0">
                <a:cs typeface="Arial" charset="0"/>
              </a:rPr>
              <a:t>3</a:t>
            </a:r>
            <a:r>
              <a:rPr lang="en-GB" sz="2400" i="1" smtClean="0">
                <a:cs typeface="Arial" charset="0"/>
              </a:rPr>
              <a:t> = </a:t>
            </a:r>
            <a:r>
              <a:rPr lang="en-GB" sz="2400" smtClean="0">
                <a:cs typeface="Arial" charset="0"/>
              </a:rPr>
              <a:t>(24 x 60 x 60)</a:t>
            </a:r>
            <a:r>
              <a:rPr lang="en-GB" sz="2400" baseline="30000" smtClean="0">
                <a:cs typeface="Arial" charset="0"/>
              </a:rPr>
              <a:t>2 </a:t>
            </a:r>
            <a:r>
              <a:rPr lang="en-GB" sz="2400" smtClean="0">
                <a:cs typeface="Arial" charset="0"/>
              </a:rPr>
              <a:t>x (6.672 x 10 </a:t>
            </a:r>
            <a:r>
              <a:rPr lang="en-GB" sz="2400" baseline="30000" smtClean="0">
                <a:cs typeface="Arial" charset="0"/>
              </a:rPr>
              <a:t>-11</a:t>
            </a:r>
            <a:r>
              <a:rPr lang="en-GB" sz="2400" smtClean="0">
                <a:cs typeface="Arial" charset="0"/>
              </a:rPr>
              <a:t> x </a:t>
            </a:r>
            <a:r>
              <a:rPr lang="en-GB" sz="2400" smtClean="0"/>
              <a:t>6.0 x 10 </a:t>
            </a:r>
            <a:r>
              <a:rPr lang="en-GB" sz="2400" baseline="30000" smtClean="0"/>
              <a:t>24</a:t>
            </a:r>
            <a:r>
              <a:rPr lang="en-GB" sz="2400" smtClean="0">
                <a:cs typeface="Arial" charset="0"/>
              </a:rPr>
              <a:t> ) / 4</a:t>
            </a:r>
            <a:r>
              <a:rPr lang="el-GR" sz="2400" smtClean="0">
                <a:cs typeface="Arial" charset="0"/>
              </a:rPr>
              <a:t>π</a:t>
            </a:r>
            <a:r>
              <a:rPr lang="en-GB" sz="2400" baseline="30000" smtClean="0"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>
                <a:cs typeface="Arial" charset="0"/>
              </a:rPr>
              <a:t>r </a:t>
            </a:r>
            <a:r>
              <a:rPr lang="en-GB" sz="2400" i="1" baseline="30000" smtClean="0">
                <a:cs typeface="Arial" charset="0"/>
              </a:rPr>
              <a:t>3</a:t>
            </a:r>
            <a:r>
              <a:rPr lang="en-GB" sz="2400" i="1" smtClean="0">
                <a:cs typeface="Arial" charset="0"/>
              </a:rPr>
              <a:t> = </a:t>
            </a:r>
            <a:r>
              <a:rPr lang="en-GB" sz="2400" smtClean="0">
                <a:cs typeface="Arial" charset="0"/>
              </a:rPr>
              <a:t>(86400)</a:t>
            </a:r>
            <a:r>
              <a:rPr lang="en-GB" sz="2400" baseline="30000" smtClean="0">
                <a:cs typeface="Arial" charset="0"/>
              </a:rPr>
              <a:t>2 </a:t>
            </a:r>
            <a:r>
              <a:rPr lang="en-GB" sz="2400" smtClean="0">
                <a:cs typeface="Arial" charset="0"/>
              </a:rPr>
              <a:t>x (4.003 x 10 </a:t>
            </a:r>
            <a:r>
              <a:rPr lang="en-GB" sz="2400" baseline="30000" smtClean="0">
                <a:cs typeface="Arial" charset="0"/>
              </a:rPr>
              <a:t>14</a:t>
            </a:r>
            <a:r>
              <a:rPr lang="en-GB" sz="2400" smtClean="0">
                <a:cs typeface="Arial" charset="0"/>
              </a:rPr>
              <a:t>) / 4</a:t>
            </a:r>
            <a:r>
              <a:rPr lang="el-GR" sz="2400" smtClean="0">
                <a:cs typeface="Arial" charset="0"/>
              </a:rPr>
              <a:t>π</a:t>
            </a:r>
            <a:r>
              <a:rPr lang="en-GB" sz="2400" baseline="30000" smtClean="0"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>
                <a:cs typeface="Arial" charset="0"/>
              </a:rPr>
              <a:t>r </a:t>
            </a:r>
            <a:r>
              <a:rPr lang="en-GB" sz="2400" i="1" baseline="30000" smtClean="0">
                <a:cs typeface="Arial" charset="0"/>
              </a:rPr>
              <a:t>3</a:t>
            </a:r>
            <a:r>
              <a:rPr lang="en-GB" sz="2400" i="1" smtClean="0">
                <a:cs typeface="Arial" charset="0"/>
              </a:rPr>
              <a:t> = </a:t>
            </a:r>
            <a:r>
              <a:rPr lang="en-GB" sz="2400" smtClean="0">
                <a:cs typeface="Arial" charset="0"/>
              </a:rPr>
              <a:t>(7.465 x 10 </a:t>
            </a:r>
            <a:r>
              <a:rPr lang="en-GB" sz="2400" baseline="30000" smtClean="0">
                <a:cs typeface="Arial" charset="0"/>
              </a:rPr>
              <a:t>9 </a:t>
            </a:r>
            <a:r>
              <a:rPr lang="en-GB" sz="2400" smtClean="0">
                <a:cs typeface="Arial" charset="0"/>
              </a:rPr>
              <a:t>) x (4.003 x 10 </a:t>
            </a:r>
            <a:r>
              <a:rPr lang="en-GB" sz="2400" baseline="30000" smtClean="0">
                <a:cs typeface="Arial" charset="0"/>
              </a:rPr>
              <a:t>14</a:t>
            </a:r>
            <a:r>
              <a:rPr lang="en-GB" sz="2400" smtClean="0">
                <a:cs typeface="Arial" charset="0"/>
              </a:rPr>
              <a:t>) / 4</a:t>
            </a:r>
            <a:r>
              <a:rPr lang="el-GR" sz="2400" smtClean="0">
                <a:cs typeface="Arial" charset="0"/>
              </a:rPr>
              <a:t>π</a:t>
            </a:r>
            <a:r>
              <a:rPr lang="en-GB" sz="2400" baseline="30000" smtClean="0">
                <a:cs typeface="Arial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>
                <a:cs typeface="Arial" charset="0"/>
              </a:rPr>
              <a:t>r </a:t>
            </a:r>
            <a:r>
              <a:rPr lang="en-GB" sz="2400" i="1" baseline="30000" smtClean="0">
                <a:cs typeface="Arial" charset="0"/>
              </a:rPr>
              <a:t>3</a:t>
            </a:r>
            <a:r>
              <a:rPr lang="en-GB" sz="2400" i="1" smtClean="0">
                <a:cs typeface="Arial" charset="0"/>
              </a:rPr>
              <a:t> = </a:t>
            </a:r>
            <a:r>
              <a:rPr lang="en-GB" sz="2400" smtClean="0">
                <a:cs typeface="Arial" charset="0"/>
              </a:rPr>
              <a:t>7.570 x 10 </a:t>
            </a:r>
            <a:r>
              <a:rPr lang="en-GB" sz="2400" baseline="30000" smtClean="0">
                <a:cs typeface="Arial" charset="0"/>
              </a:rPr>
              <a:t>22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  <a:cs typeface="Arial" charset="0"/>
              </a:rPr>
              <a:t>r  = </a:t>
            </a: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4.23 x 10 </a:t>
            </a:r>
            <a:r>
              <a:rPr lang="en-GB" sz="2400" b="1" baseline="30000" smtClean="0">
                <a:solidFill>
                  <a:srgbClr val="FF3300"/>
                </a:solidFill>
                <a:cs typeface="Arial" charset="0"/>
              </a:rPr>
              <a:t>7</a:t>
            </a:r>
            <a:r>
              <a:rPr lang="en-GB" sz="2400" b="1" smtClean="0">
                <a:solidFill>
                  <a:srgbClr val="FF3300"/>
                </a:solidFill>
                <a:cs typeface="Arial" charset="0"/>
              </a:rPr>
              <a:t> m   =  42 300 km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  <a:cs typeface="Arial" charset="0"/>
              </a:rPr>
              <a:t>This is 35 900 km above the Earth’s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Geosynchronous orbit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825" y="1485900"/>
            <a:ext cx="3114675" cy="42894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This is an orbit about the Earth where a satellite remains above a constant point on the Earth’s surface</a:t>
            </a:r>
          </a:p>
          <a:p>
            <a:pPr marL="0" indent="0" eaLnBrk="1" hangingPunct="1">
              <a:buFontTx/>
              <a:buNone/>
            </a:pPr>
            <a:endParaRPr lang="en-GB" sz="2400" b="1" smtClean="0"/>
          </a:p>
          <a:p>
            <a:pPr marL="0" indent="0" eaLnBrk="1" hangingPunct="1">
              <a:buFontTx/>
              <a:buNone/>
            </a:pPr>
            <a:r>
              <a:rPr lang="en-GB" sz="2400" smtClean="0"/>
              <a:t>Use: Satellite TV transmissions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524250" y="1476375"/>
            <a:ext cx="4933950" cy="40306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sz="2400" smtClean="0"/>
              <a:t>Such an orbit will: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sz="2000" smtClean="0"/>
              <a:t>HAVE A PERIOD OF 24 HOURS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sz="2000" smtClean="0"/>
              <a:t>BE OF HEIGHT ABOUT            36 000 KM ABOVE THE EARTH’S SURFACE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sz="2000" smtClean="0"/>
              <a:t>BE CIRCULAR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sz="2000" smtClean="0"/>
              <a:t>BE EQUATORIAL (in the plane of the equator)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sz="2000" smtClean="0"/>
              <a:t>BE IN THE SAME DIRECTION AS THE EARTH’S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96250" cy="933450"/>
          </a:xfrm>
        </p:spPr>
        <p:txBody>
          <a:bodyPr/>
          <a:lstStyle/>
          <a:p>
            <a:pPr eaLnBrk="1" hangingPunct="1"/>
            <a:r>
              <a:rPr lang="en-GB" sz="4000" b="1" smtClean="0"/>
              <a:t>Orbits and energy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162050"/>
            <a:ext cx="3981450" cy="45847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Most orbits are elliptical.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The total energy of the satellite remains constant so that at all times: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KE + PE = a constant</a:t>
            </a:r>
          </a:p>
          <a:p>
            <a:pPr marL="827088" lvl="1" eaLnBrk="1" hangingPunct="1">
              <a:lnSpc>
                <a:spcPct val="90000"/>
              </a:lnSpc>
              <a:buFontTx/>
              <a:buChar char="•"/>
            </a:pPr>
            <a:r>
              <a:rPr lang="en-GB" sz="2000" smtClean="0"/>
              <a:t>at perihelion (closest approach) the KE is max and the PE min resulting in the satellite moving at its highest speed.</a:t>
            </a:r>
          </a:p>
          <a:p>
            <a:pPr marL="827088" lvl="1" eaLnBrk="1" hangingPunct="1">
              <a:lnSpc>
                <a:spcPct val="90000"/>
              </a:lnSpc>
              <a:buFontTx/>
              <a:buChar char="•"/>
            </a:pPr>
            <a:r>
              <a:rPr lang="en-GB" sz="2000" smtClean="0"/>
              <a:t>at aphelion the PE is max and the KE is min - the satellite moves at its lowest speed.</a:t>
            </a:r>
          </a:p>
        </p:txBody>
      </p:sp>
      <p:pic>
        <p:nvPicPr>
          <p:cNvPr id="2191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1276350"/>
            <a:ext cx="46101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4724400" y="4619625"/>
            <a:ext cx="38576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>
                <a:hlinkClick r:id="rId4"/>
              </a:rPr>
              <a:t>Kepler Motion</a:t>
            </a:r>
            <a:r>
              <a:rPr lang="en-GB">
                <a:hlinkClick r:id="rId5"/>
              </a:rPr>
              <a:t> </a:t>
            </a:r>
            <a:r>
              <a:rPr lang="en-GB"/>
              <a:t>- NTNU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>
                <a:hlinkClick r:id="rId6"/>
              </a:rPr>
              <a:t>Projectile &amp; Satellite Orbits - NTNU</a:t>
            </a:r>
            <a:endParaRPr lang="en-GB">
              <a:hlinkClick r:id="rId7"/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Gravitational fields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12875"/>
            <a:ext cx="4038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b="1" smtClean="0"/>
              <a:t>These are regions within which an object experiences gravitational force.</a:t>
            </a:r>
          </a:p>
          <a:p>
            <a:pPr marL="0" indent="0" eaLnBrk="1" hangingPunct="1">
              <a:buFontTx/>
              <a:buNone/>
            </a:pPr>
            <a:endParaRPr lang="en-GB" sz="2400" b="1" smtClean="0"/>
          </a:p>
          <a:p>
            <a:pPr marL="0" indent="0" eaLnBrk="1" hangingPunct="1">
              <a:buFontTx/>
              <a:buNone/>
            </a:pPr>
            <a:r>
              <a:rPr lang="en-GB" sz="2400" b="1" smtClean="0"/>
              <a:t>They can be represented by lines of force.</a:t>
            </a:r>
          </a:p>
          <a:p>
            <a:pPr lvl="1" eaLnBrk="1" hangingPunct="1"/>
            <a:r>
              <a:rPr lang="en-GB" sz="2000" b="1" smtClean="0"/>
              <a:t>Arrows show the direction of the force.</a:t>
            </a:r>
          </a:p>
          <a:p>
            <a:pPr lvl="1" eaLnBrk="1" hangingPunct="1"/>
            <a:r>
              <a:rPr lang="en-GB" sz="2000" b="1" smtClean="0"/>
              <a:t>Line density increases with the strength of the field.</a:t>
            </a:r>
            <a:endParaRPr lang="en-GB" sz="2000" smtClean="0"/>
          </a:p>
        </p:txBody>
      </p:sp>
      <p:pic>
        <p:nvPicPr>
          <p:cNvPr id="128007" name="Picture 7" descr="p05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00575" y="1595438"/>
            <a:ext cx="4138613" cy="4025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8525"/>
          </a:xfrm>
        </p:spPr>
        <p:txBody>
          <a:bodyPr/>
          <a:lstStyle/>
          <a:p>
            <a:pPr eaLnBrk="1" hangingPunct="1"/>
            <a:r>
              <a:rPr lang="en-GB" b="1" smtClean="0"/>
              <a:t>Radial gravitational fields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484313"/>
            <a:ext cx="4038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/>
              <a:t>These exist around point masses.</a:t>
            </a:r>
          </a:p>
          <a:p>
            <a:pPr marL="0" indent="0" eaLnBrk="1" hangingPunct="1">
              <a:buFontTx/>
              <a:buNone/>
            </a:pPr>
            <a:endParaRPr lang="en-GB" sz="2800" b="1" smtClean="0"/>
          </a:p>
          <a:p>
            <a:pPr marL="0" indent="0" eaLnBrk="1" hangingPunct="1">
              <a:buFontTx/>
              <a:buNone/>
            </a:pPr>
            <a:r>
              <a:rPr lang="en-GB" sz="2800" b="1" smtClean="0"/>
              <a:t>The field around a uniform sphere, e.g. a planet is also radial.</a:t>
            </a:r>
            <a:endParaRPr lang="en-GB" sz="2800" smtClean="0"/>
          </a:p>
        </p:txBody>
      </p:sp>
      <p:pic>
        <p:nvPicPr>
          <p:cNvPr id="194567" name="Picture 7" descr="p062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6175" y="1308100"/>
            <a:ext cx="2789238" cy="5133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Field question</a:t>
            </a:r>
            <a:br>
              <a:rPr lang="en-GB" sz="4000" b="1" smtClean="0"/>
            </a:br>
            <a:r>
              <a:rPr lang="en-GB" sz="2400" i="1" smtClean="0"/>
              <a:t>Draw the field pattern expected between </a:t>
            </a:r>
            <a:br>
              <a:rPr lang="en-GB" sz="2400" i="1" smtClean="0"/>
            </a:br>
            <a:r>
              <a:rPr lang="en-GB" sz="2400" i="1" smtClean="0"/>
              <a:t>the Earth and the Moon</a:t>
            </a: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58750" y="1606550"/>
            <a:ext cx="8115300" cy="4559300"/>
            <a:chOff x="100" y="1012"/>
            <a:chExt cx="5112" cy="2872"/>
          </a:xfrm>
        </p:grpSpPr>
        <p:sp>
          <p:nvSpPr>
            <p:cNvPr id="7172" name="Line 7"/>
            <p:cNvSpPr>
              <a:spLocks noChangeShapeType="1"/>
            </p:cNvSpPr>
            <p:nvPr/>
          </p:nvSpPr>
          <p:spPr bwMode="auto">
            <a:xfrm>
              <a:off x="1919" y="2276"/>
              <a:ext cx="17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Line 12"/>
            <p:cNvSpPr>
              <a:spLocks noChangeShapeType="1"/>
            </p:cNvSpPr>
            <p:nvPr/>
          </p:nvSpPr>
          <p:spPr bwMode="auto">
            <a:xfrm flipH="1">
              <a:off x="1236" y="2276"/>
              <a:ext cx="6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14"/>
            <p:cNvSpPr>
              <a:spLocks/>
            </p:cNvSpPr>
            <p:nvPr/>
          </p:nvSpPr>
          <p:spPr bwMode="auto">
            <a:xfrm>
              <a:off x="3761" y="1416"/>
              <a:ext cx="731" cy="1736"/>
            </a:xfrm>
            <a:custGeom>
              <a:avLst/>
              <a:gdLst>
                <a:gd name="T0" fmla="*/ 691 w 731"/>
                <a:gd name="T1" fmla="*/ 0 h 1736"/>
                <a:gd name="T2" fmla="*/ 7 w 731"/>
                <a:gd name="T3" fmla="*/ 856 h 1736"/>
                <a:gd name="T4" fmla="*/ 731 w 731"/>
                <a:gd name="T5" fmla="*/ 1736 h 1736"/>
                <a:gd name="T6" fmla="*/ 0 60000 65536"/>
                <a:gd name="T7" fmla="*/ 0 60000 65536"/>
                <a:gd name="T8" fmla="*/ 0 60000 65536"/>
                <a:gd name="T9" fmla="*/ 0 w 731"/>
                <a:gd name="T10" fmla="*/ 0 h 1736"/>
                <a:gd name="T11" fmla="*/ 731 w 731"/>
                <a:gd name="T12" fmla="*/ 1736 h 1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1" h="1736">
                  <a:moveTo>
                    <a:pt x="691" y="0"/>
                  </a:moveTo>
                  <a:cubicBezTo>
                    <a:pt x="345" y="283"/>
                    <a:pt x="0" y="567"/>
                    <a:pt x="7" y="856"/>
                  </a:cubicBezTo>
                  <a:cubicBezTo>
                    <a:pt x="14" y="1145"/>
                    <a:pt x="372" y="1440"/>
                    <a:pt x="731" y="17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15"/>
            <p:cNvSpPr>
              <a:spLocks/>
            </p:cNvSpPr>
            <p:nvPr/>
          </p:nvSpPr>
          <p:spPr bwMode="auto">
            <a:xfrm>
              <a:off x="1248" y="1132"/>
              <a:ext cx="2892" cy="1088"/>
            </a:xfrm>
            <a:custGeom>
              <a:avLst/>
              <a:gdLst>
                <a:gd name="T0" fmla="*/ 2892 w 2892"/>
                <a:gd name="T1" fmla="*/ 0 h 1088"/>
                <a:gd name="T2" fmla="*/ 1716 w 2892"/>
                <a:gd name="T3" fmla="*/ 744 h 1088"/>
                <a:gd name="T4" fmla="*/ 0 w 2892"/>
                <a:gd name="T5" fmla="*/ 1088 h 1088"/>
                <a:gd name="T6" fmla="*/ 0 60000 65536"/>
                <a:gd name="T7" fmla="*/ 0 60000 65536"/>
                <a:gd name="T8" fmla="*/ 0 60000 65536"/>
                <a:gd name="T9" fmla="*/ 0 w 2892"/>
                <a:gd name="T10" fmla="*/ 0 h 1088"/>
                <a:gd name="T11" fmla="*/ 2892 w 2892"/>
                <a:gd name="T12" fmla="*/ 1088 h 10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2" h="1088">
                  <a:moveTo>
                    <a:pt x="2892" y="0"/>
                  </a:moveTo>
                  <a:cubicBezTo>
                    <a:pt x="2545" y="281"/>
                    <a:pt x="2198" y="563"/>
                    <a:pt x="1716" y="744"/>
                  </a:cubicBezTo>
                  <a:cubicBezTo>
                    <a:pt x="1234" y="925"/>
                    <a:pt x="617" y="1006"/>
                    <a:pt x="0" y="108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16"/>
            <p:cNvSpPr>
              <a:spLocks noChangeShapeType="1"/>
            </p:cNvSpPr>
            <p:nvPr/>
          </p:nvSpPr>
          <p:spPr bwMode="auto">
            <a:xfrm flipH="1">
              <a:off x="1812" y="2128"/>
              <a:ext cx="13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18"/>
            <p:cNvSpPr>
              <a:spLocks/>
            </p:cNvSpPr>
            <p:nvPr/>
          </p:nvSpPr>
          <p:spPr bwMode="auto">
            <a:xfrm>
              <a:off x="1224" y="1052"/>
              <a:ext cx="2104" cy="1100"/>
            </a:xfrm>
            <a:custGeom>
              <a:avLst/>
              <a:gdLst>
                <a:gd name="T0" fmla="*/ 2104 w 2104"/>
                <a:gd name="T1" fmla="*/ 0 h 1100"/>
                <a:gd name="T2" fmla="*/ 1332 w 2104"/>
                <a:gd name="T3" fmla="*/ 676 h 1100"/>
                <a:gd name="T4" fmla="*/ 0 w 2104"/>
                <a:gd name="T5" fmla="*/ 1100 h 1100"/>
                <a:gd name="T6" fmla="*/ 0 60000 65536"/>
                <a:gd name="T7" fmla="*/ 0 60000 65536"/>
                <a:gd name="T8" fmla="*/ 0 60000 65536"/>
                <a:gd name="T9" fmla="*/ 0 w 2104"/>
                <a:gd name="T10" fmla="*/ 0 h 1100"/>
                <a:gd name="T11" fmla="*/ 2104 w 2104"/>
                <a:gd name="T12" fmla="*/ 1100 h 1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4" h="1100">
                  <a:moveTo>
                    <a:pt x="2104" y="0"/>
                  </a:moveTo>
                  <a:cubicBezTo>
                    <a:pt x="1893" y="246"/>
                    <a:pt x="1683" y="493"/>
                    <a:pt x="1332" y="676"/>
                  </a:cubicBezTo>
                  <a:cubicBezTo>
                    <a:pt x="981" y="859"/>
                    <a:pt x="490" y="979"/>
                    <a:pt x="0" y="110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9"/>
            <p:cNvSpPr>
              <a:spLocks noChangeShapeType="1"/>
            </p:cNvSpPr>
            <p:nvPr/>
          </p:nvSpPr>
          <p:spPr bwMode="auto">
            <a:xfrm flipH="1">
              <a:off x="1720" y="1984"/>
              <a:ext cx="160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20"/>
            <p:cNvSpPr>
              <a:spLocks/>
            </p:cNvSpPr>
            <p:nvPr/>
          </p:nvSpPr>
          <p:spPr bwMode="auto">
            <a:xfrm>
              <a:off x="1156" y="1044"/>
              <a:ext cx="1028" cy="1032"/>
            </a:xfrm>
            <a:custGeom>
              <a:avLst/>
              <a:gdLst>
                <a:gd name="T0" fmla="*/ 1028 w 1028"/>
                <a:gd name="T1" fmla="*/ 0 h 1032"/>
                <a:gd name="T2" fmla="*/ 628 w 1028"/>
                <a:gd name="T3" fmla="*/ 552 h 1032"/>
                <a:gd name="T4" fmla="*/ 0 w 1028"/>
                <a:gd name="T5" fmla="*/ 1032 h 1032"/>
                <a:gd name="T6" fmla="*/ 0 60000 65536"/>
                <a:gd name="T7" fmla="*/ 0 60000 65536"/>
                <a:gd name="T8" fmla="*/ 0 60000 65536"/>
                <a:gd name="T9" fmla="*/ 0 w 1028"/>
                <a:gd name="T10" fmla="*/ 0 h 1032"/>
                <a:gd name="T11" fmla="*/ 1028 w 1028"/>
                <a:gd name="T12" fmla="*/ 1032 h 10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8" h="1032">
                  <a:moveTo>
                    <a:pt x="1028" y="0"/>
                  </a:moveTo>
                  <a:cubicBezTo>
                    <a:pt x="913" y="190"/>
                    <a:pt x="799" y="380"/>
                    <a:pt x="628" y="552"/>
                  </a:cubicBezTo>
                  <a:cubicBezTo>
                    <a:pt x="457" y="724"/>
                    <a:pt x="228" y="878"/>
                    <a:pt x="0" y="103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21"/>
            <p:cNvSpPr>
              <a:spLocks noChangeShapeType="1"/>
            </p:cNvSpPr>
            <p:nvPr/>
          </p:nvSpPr>
          <p:spPr bwMode="auto">
            <a:xfrm flipH="1">
              <a:off x="1468" y="1764"/>
              <a:ext cx="1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22"/>
            <p:cNvSpPr>
              <a:spLocks/>
            </p:cNvSpPr>
            <p:nvPr/>
          </p:nvSpPr>
          <p:spPr bwMode="auto">
            <a:xfrm>
              <a:off x="872" y="1012"/>
              <a:ext cx="132" cy="1008"/>
            </a:xfrm>
            <a:custGeom>
              <a:avLst/>
              <a:gdLst>
                <a:gd name="T0" fmla="*/ 0 w 132"/>
                <a:gd name="T1" fmla="*/ 0 h 1008"/>
                <a:gd name="T2" fmla="*/ 104 w 132"/>
                <a:gd name="T3" fmla="*/ 604 h 1008"/>
                <a:gd name="T4" fmla="*/ 132 w 132"/>
                <a:gd name="T5" fmla="*/ 1008 h 1008"/>
                <a:gd name="T6" fmla="*/ 0 60000 65536"/>
                <a:gd name="T7" fmla="*/ 0 60000 65536"/>
                <a:gd name="T8" fmla="*/ 0 60000 65536"/>
                <a:gd name="T9" fmla="*/ 0 w 132"/>
                <a:gd name="T10" fmla="*/ 0 h 1008"/>
                <a:gd name="T11" fmla="*/ 132 w 132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" h="1008">
                  <a:moveTo>
                    <a:pt x="0" y="0"/>
                  </a:moveTo>
                  <a:cubicBezTo>
                    <a:pt x="41" y="218"/>
                    <a:pt x="82" y="436"/>
                    <a:pt x="104" y="604"/>
                  </a:cubicBezTo>
                  <a:cubicBezTo>
                    <a:pt x="126" y="772"/>
                    <a:pt x="128" y="940"/>
                    <a:pt x="132" y="100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23"/>
            <p:cNvSpPr>
              <a:spLocks noChangeShapeType="1"/>
            </p:cNvSpPr>
            <p:nvPr/>
          </p:nvSpPr>
          <p:spPr bwMode="auto">
            <a:xfrm flipH="1">
              <a:off x="992" y="1812"/>
              <a:ext cx="4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24"/>
            <p:cNvSpPr>
              <a:spLocks/>
            </p:cNvSpPr>
            <p:nvPr/>
          </p:nvSpPr>
          <p:spPr bwMode="auto">
            <a:xfrm>
              <a:off x="100" y="1448"/>
              <a:ext cx="732" cy="652"/>
            </a:xfrm>
            <a:custGeom>
              <a:avLst/>
              <a:gdLst>
                <a:gd name="T0" fmla="*/ 0 w 732"/>
                <a:gd name="T1" fmla="*/ 0 h 652"/>
                <a:gd name="T2" fmla="*/ 416 w 732"/>
                <a:gd name="T3" fmla="*/ 336 h 652"/>
                <a:gd name="T4" fmla="*/ 732 w 732"/>
                <a:gd name="T5" fmla="*/ 652 h 652"/>
                <a:gd name="T6" fmla="*/ 0 60000 65536"/>
                <a:gd name="T7" fmla="*/ 0 60000 65536"/>
                <a:gd name="T8" fmla="*/ 0 60000 65536"/>
                <a:gd name="T9" fmla="*/ 0 w 732"/>
                <a:gd name="T10" fmla="*/ 0 h 652"/>
                <a:gd name="T11" fmla="*/ 732 w 732"/>
                <a:gd name="T12" fmla="*/ 652 h 6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2" h="652">
                  <a:moveTo>
                    <a:pt x="0" y="0"/>
                  </a:moveTo>
                  <a:cubicBezTo>
                    <a:pt x="147" y="113"/>
                    <a:pt x="294" y="227"/>
                    <a:pt x="416" y="336"/>
                  </a:cubicBezTo>
                  <a:cubicBezTo>
                    <a:pt x="538" y="445"/>
                    <a:pt x="635" y="548"/>
                    <a:pt x="732" y="65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25"/>
            <p:cNvSpPr>
              <a:spLocks noChangeShapeType="1"/>
            </p:cNvSpPr>
            <p:nvPr/>
          </p:nvSpPr>
          <p:spPr bwMode="auto">
            <a:xfrm>
              <a:off x="604" y="1856"/>
              <a:ext cx="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27"/>
            <p:cNvSpPr>
              <a:spLocks/>
            </p:cNvSpPr>
            <p:nvPr/>
          </p:nvSpPr>
          <p:spPr bwMode="auto">
            <a:xfrm>
              <a:off x="4476" y="1676"/>
              <a:ext cx="496" cy="540"/>
            </a:xfrm>
            <a:custGeom>
              <a:avLst/>
              <a:gdLst>
                <a:gd name="T0" fmla="*/ 496 w 496"/>
                <a:gd name="T1" fmla="*/ 0 h 540"/>
                <a:gd name="T2" fmla="*/ 100 w 496"/>
                <a:gd name="T3" fmla="*/ 252 h 540"/>
                <a:gd name="T4" fmla="*/ 0 w 496"/>
                <a:gd name="T5" fmla="*/ 540 h 540"/>
                <a:gd name="T6" fmla="*/ 0 60000 65536"/>
                <a:gd name="T7" fmla="*/ 0 60000 65536"/>
                <a:gd name="T8" fmla="*/ 0 60000 65536"/>
                <a:gd name="T9" fmla="*/ 0 w 496"/>
                <a:gd name="T10" fmla="*/ 0 h 540"/>
                <a:gd name="T11" fmla="*/ 496 w 496"/>
                <a:gd name="T12" fmla="*/ 540 h 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6" h="540">
                  <a:moveTo>
                    <a:pt x="496" y="0"/>
                  </a:moveTo>
                  <a:cubicBezTo>
                    <a:pt x="339" y="81"/>
                    <a:pt x="183" y="162"/>
                    <a:pt x="100" y="252"/>
                  </a:cubicBezTo>
                  <a:cubicBezTo>
                    <a:pt x="17" y="342"/>
                    <a:pt x="8" y="441"/>
                    <a:pt x="0" y="54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28"/>
            <p:cNvSpPr>
              <a:spLocks noChangeShapeType="1"/>
            </p:cNvSpPr>
            <p:nvPr/>
          </p:nvSpPr>
          <p:spPr bwMode="auto">
            <a:xfrm flipH="1">
              <a:off x="4736" y="1752"/>
              <a:ext cx="92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9"/>
            <p:cNvSpPr>
              <a:spLocks noChangeShapeType="1"/>
            </p:cNvSpPr>
            <p:nvPr/>
          </p:nvSpPr>
          <p:spPr bwMode="auto">
            <a:xfrm>
              <a:off x="3844" y="2276"/>
              <a:ext cx="5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30"/>
            <p:cNvSpPr>
              <a:spLocks noChangeShapeType="1"/>
            </p:cNvSpPr>
            <p:nvPr/>
          </p:nvSpPr>
          <p:spPr bwMode="auto">
            <a:xfrm>
              <a:off x="4064" y="2276"/>
              <a:ext cx="72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4556" y="2280"/>
              <a:ext cx="5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33"/>
            <p:cNvSpPr>
              <a:spLocks noChangeShapeType="1"/>
            </p:cNvSpPr>
            <p:nvPr/>
          </p:nvSpPr>
          <p:spPr bwMode="auto">
            <a:xfrm flipH="1">
              <a:off x="4880" y="2284"/>
              <a:ext cx="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57"/>
            <p:cNvSpPr>
              <a:spLocks/>
            </p:cNvSpPr>
            <p:nvPr/>
          </p:nvSpPr>
          <p:spPr bwMode="auto">
            <a:xfrm>
              <a:off x="4087" y="1470"/>
              <a:ext cx="485" cy="780"/>
            </a:xfrm>
            <a:custGeom>
              <a:avLst/>
              <a:gdLst>
                <a:gd name="T0" fmla="*/ 485 w 485"/>
                <a:gd name="T1" fmla="*/ 0 h 780"/>
                <a:gd name="T2" fmla="*/ 23 w 485"/>
                <a:gd name="T3" fmla="*/ 456 h 780"/>
                <a:gd name="T4" fmla="*/ 347 w 485"/>
                <a:gd name="T5" fmla="*/ 780 h 780"/>
                <a:gd name="T6" fmla="*/ 0 60000 65536"/>
                <a:gd name="T7" fmla="*/ 0 60000 65536"/>
                <a:gd name="T8" fmla="*/ 0 60000 65536"/>
                <a:gd name="T9" fmla="*/ 0 w 485"/>
                <a:gd name="T10" fmla="*/ 0 h 780"/>
                <a:gd name="T11" fmla="*/ 485 w 485"/>
                <a:gd name="T12" fmla="*/ 780 h 7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5" h="780">
                  <a:moveTo>
                    <a:pt x="485" y="0"/>
                  </a:moveTo>
                  <a:cubicBezTo>
                    <a:pt x="265" y="163"/>
                    <a:pt x="46" y="326"/>
                    <a:pt x="23" y="456"/>
                  </a:cubicBezTo>
                  <a:cubicBezTo>
                    <a:pt x="0" y="586"/>
                    <a:pt x="293" y="726"/>
                    <a:pt x="347" y="78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58"/>
            <p:cNvSpPr>
              <a:spLocks noChangeShapeType="1"/>
            </p:cNvSpPr>
            <p:nvPr/>
          </p:nvSpPr>
          <p:spPr bwMode="auto">
            <a:xfrm flipH="1">
              <a:off x="4254" y="1662"/>
              <a:ext cx="66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59"/>
            <p:cNvSpPr>
              <a:spLocks noChangeShapeType="1"/>
            </p:cNvSpPr>
            <p:nvPr/>
          </p:nvSpPr>
          <p:spPr bwMode="auto">
            <a:xfrm flipH="1">
              <a:off x="102" y="2280"/>
              <a:ext cx="6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60"/>
            <p:cNvSpPr>
              <a:spLocks noChangeShapeType="1"/>
            </p:cNvSpPr>
            <p:nvPr/>
          </p:nvSpPr>
          <p:spPr bwMode="auto">
            <a:xfrm>
              <a:off x="268" y="2282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62"/>
            <p:cNvSpPr>
              <a:spLocks/>
            </p:cNvSpPr>
            <p:nvPr/>
          </p:nvSpPr>
          <p:spPr bwMode="auto">
            <a:xfrm>
              <a:off x="116" y="2476"/>
              <a:ext cx="740" cy="464"/>
            </a:xfrm>
            <a:custGeom>
              <a:avLst/>
              <a:gdLst>
                <a:gd name="T0" fmla="*/ 0 w 740"/>
                <a:gd name="T1" fmla="*/ 464 h 464"/>
                <a:gd name="T2" fmla="*/ 476 w 740"/>
                <a:gd name="T3" fmla="*/ 220 h 464"/>
                <a:gd name="T4" fmla="*/ 740 w 740"/>
                <a:gd name="T5" fmla="*/ 0 h 464"/>
                <a:gd name="T6" fmla="*/ 0 60000 65536"/>
                <a:gd name="T7" fmla="*/ 0 60000 65536"/>
                <a:gd name="T8" fmla="*/ 0 60000 65536"/>
                <a:gd name="T9" fmla="*/ 0 w 740"/>
                <a:gd name="T10" fmla="*/ 0 h 464"/>
                <a:gd name="T11" fmla="*/ 740 w 740"/>
                <a:gd name="T12" fmla="*/ 464 h 4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0" h="464">
                  <a:moveTo>
                    <a:pt x="0" y="464"/>
                  </a:moveTo>
                  <a:cubicBezTo>
                    <a:pt x="176" y="380"/>
                    <a:pt x="353" y="297"/>
                    <a:pt x="476" y="220"/>
                  </a:cubicBezTo>
                  <a:cubicBezTo>
                    <a:pt x="599" y="143"/>
                    <a:pt x="669" y="71"/>
                    <a:pt x="74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63"/>
            <p:cNvSpPr>
              <a:spLocks noChangeShapeType="1"/>
            </p:cNvSpPr>
            <p:nvPr/>
          </p:nvSpPr>
          <p:spPr bwMode="auto">
            <a:xfrm flipV="1">
              <a:off x="344" y="2784"/>
              <a:ext cx="88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64"/>
            <p:cNvSpPr>
              <a:spLocks/>
            </p:cNvSpPr>
            <p:nvPr/>
          </p:nvSpPr>
          <p:spPr bwMode="auto">
            <a:xfrm>
              <a:off x="776" y="2520"/>
              <a:ext cx="288" cy="1364"/>
            </a:xfrm>
            <a:custGeom>
              <a:avLst/>
              <a:gdLst>
                <a:gd name="T0" fmla="*/ 0 w 288"/>
                <a:gd name="T1" fmla="*/ 1364 h 1364"/>
                <a:gd name="T2" fmla="*/ 228 w 288"/>
                <a:gd name="T3" fmla="*/ 492 h 1364"/>
                <a:gd name="T4" fmla="*/ 288 w 288"/>
                <a:gd name="T5" fmla="*/ 0 h 1364"/>
                <a:gd name="T6" fmla="*/ 0 60000 65536"/>
                <a:gd name="T7" fmla="*/ 0 60000 65536"/>
                <a:gd name="T8" fmla="*/ 0 60000 65536"/>
                <a:gd name="T9" fmla="*/ 0 w 288"/>
                <a:gd name="T10" fmla="*/ 0 h 1364"/>
                <a:gd name="T11" fmla="*/ 288 w 288"/>
                <a:gd name="T12" fmla="*/ 1364 h 13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364">
                  <a:moveTo>
                    <a:pt x="0" y="1364"/>
                  </a:moveTo>
                  <a:cubicBezTo>
                    <a:pt x="90" y="1041"/>
                    <a:pt x="180" y="719"/>
                    <a:pt x="228" y="492"/>
                  </a:cubicBezTo>
                  <a:cubicBezTo>
                    <a:pt x="276" y="265"/>
                    <a:pt x="282" y="132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65"/>
            <p:cNvSpPr>
              <a:spLocks noChangeShapeType="1"/>
            </p:cNvSpPr>
            <p:nvPr/>
          </p:nvSpPr>
          <p:spPr bwMode="auto">
            <a:xfrm flipV="1">
              <a:off x="852" y="3496"/>
              <a:ext cx="32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Freeform 66"/>
            <p:cNvSpPr>
              <a:spLocks/>
            </p:cNvSpPr>
            <p:nvPr/>
          </p:nvSpPr>
          <p:spPr bwMode="auto">
            <a:xfrm>
              <a:off x="1254" y="2322"/>
              <a:ext cx="3120" cy="1164"/>
            </a:xfrm>
            <a:custGeom>
              <a:avLst/>
              <a:gdLst>
                <a:gd name="T0" fmla="*/ 3120 w 3120"/>
                <a:gd name="T1" fmla="*/ 1164 h 1164"/>
                <a:gd name="T2" fmla="*/ 1464 w 3120"/>
                <a:gd name="T3" fmla="*/ 222 h 1164"/>
                <a:gd name="T4" fmla="*/ 0 w 3120"/>
                <a:gd name="T5" fmla="*/ 0 h 1164"/>
                <a:gd name="T6" fmla="*/ 0 60000 65536"/>
                <a:gd name="T7" fmla="*/ 0 60000 65536"/>
                <a:gd name="T8" fmla="*/ 0 60000 65536"/>
                <a:gd name="T9" fmla="*/ 0 w 3120"/>
                <a:gd name="T10" fmla="*/ 0 h 1164"/>
                <a:gd name="T11" fmla="*/ 3120 w 3120"/>
                <a:gd name="T12" fmla="*/ 1164 h 1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0" h="1164">
                  <a:moveTo>
                    <a:pt x="3120" y="1164"/>
                  </a:moveTo>
                  <a:cubicBezTo>
                    <a:pt x="2552" y="790"/>
                    <a:pt x="1984" y="416"/>
                    <a:pt x="1464" y="222"/>
                  </a:cubicBezTo>
                  <a:cubicBezTo>
                    <a:pt x="944" y="28"/>
                    <a:pt x="472" y="1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67"/>
            <p:cNvSpPr>
              <a:spLocks noChangeShapeType="1"/>
            </p:cNvSpPr>
            <p:nvPr/>
          </p:nvSpPr>
          <p:spPr bwMode="auto">
            <a:xfrm flipH="1" flipV="1">
              <a:off x="1812" y="2346"/>
              <a:ext cx="1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68"/>
            <p:cNvSpPr>
              <a:spLocks/>
            </p:cNvSpPr>
            <p:nvPr/>
          </p:nvSpPr>
          <p:spPr bwMode="auto">
            <a:xfrm>
              <a:off x="1236" y="2352"/>
              <a:ext cx="1962" cy="1452"/>
            </a:xfrm>
            <a:custGeom>
              <a:avLst/>
              <a:gdLst>
                <a:gd name="T0" fmla="*/ 1968 w 1968"/>
                <a:gd name="T1" fmla="*/ 1422 h 1422"/>
                <a:gd name="T2" fmla="*/ 1026 w 1968"/>
                <a:gd name="T3" fmla="*/ 318 h 1422"/>
                <a:gd name="T4" fmla="*/ 0 w 1968"/>
                <a:gd name="T5" fmla="*/ 0 h 1422"/>
                <a:gd name="T6" fmla="*/ 0 60000 65536"/>
                <a:gd name="T7" fmla="*/ 0 60000 65536"/>
                <a:gd name="T8" fmla="*/ 0 60000 65536"/>
                <a:gd name="T9" fmla="*/ 0 w 1968"/>
                <a:gd name="T10" fmla="*/ 0 h 1422"/>
                <a:gd name="T11" fmla="*/ 1968 w 1968"/>
                <a:gd name="T12" fmla="*/ 1422 h 14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8" h="1422">
                  <a:moveTo>
                    <a:pt x="1968" y="1422"/>
                  </a:moveTo>
                  <a:cubicBezTo>
                    <a:pt x="1661" y="988"/>
                    <a:pt x="1354" y="555"/>
                    <a:pt x="1026" y="318"/>
                  </a:cubicBezTo>
                  <a:cubicBezTo>
                    <a:pt x="698" y="81"/>
                    <a:pt x="349" y="40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69"/>
            <p:cNvSpPr>
              <a:spLocks noChangeShapeType="1"/>
            </p:cNvSpPr>
            <p:nvPr/>
          </p:nvSpPr>
          <p:spPr bwMode="auto">
            <a:xfrm flipH="1" flipV="1">
              <a:off x="2862" y="3342"/>
              <a:ext cx="7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71"/>
            <p:cNvSpPr>
              <a:spLocks/>
            </p:cNvSpPr>
            <p:nvPr/>
          </p:nvSpPr>
          <p:spPr bwMode="auto">
            <a:xfrm>
              <a:off x="1206" y="2418"/>
              <a:ext cx="744" cy="1458"/>
            </a:xfrm>
            <a:custGeom>
              <a:avLst/>
              <a:gdLst>
                <a:gd name="T0" fmla="*/ 744 w 744"/>
                <a:gd name="T1" fmla="*/ 1458 h 1458"/>
                <a:gd name="T2" fmla="*/ 480 w 744"/>
                <a:gd name="T3" fmla="*/ 528 h 1458"/>
                <a:gd name="T4" fmla="*/ 0 w 744"/>
                <a:gd name="T5" fmla="*/ 0 h 1458"/>
                <a:gd name="T6" fmla="*/ 0 60000 65536"/>
                <a:gd name="T7" fmla="*/ 0 60000 65536"/>
                <a:gd name="T8" fmla="*/ 0 60000 65536"/>
                <a:gd name="T9" fmla="*/ 0 w 744"/>
                <a:gd name="T10" fmla="*/ 0 h 1458"/>
                <a:gd name="T11" fmla="*/ 744 w 744"/>
                <a:gd name="T12" fmla="*/ 1458 h 1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4" h="1458">
                  <a:moveTo>
                    <a:pt x="744" y="1458"/>
                  </a:moveTo>
                  <a:cubicBezTo>
                    <a:pt x="674" y="1114"/>
                    <a:pt x="604" y="771"/>
                    <a:pt x="480" y="528"/>
                  </a:cubicBezTo>
                  <a:cubicBezTo>
                    <a:pt x="356" y="285"/>
                    <a:pt x="178" y="142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72"/>
            <p:cNvSpPr>
              <a:spLocks noChangeShapeType="1"/>
            </p:cNvSpPr>
            <p:nvPr/>
          </p:nvSpPr>
          <p:spPr bwMode="auto">
            <a:xfrm flipH="1" flipV="1">
              <a:off x="1740" y="3072"/>
              <a:ext cx="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73"/>
            <p:cNvSpPr>
              <a:spLocks/>
            </p:cNvSpPr>
            <p:nvPr/>
          </p:nvSpPr>
          <p:spPr bwMode="auto">
            <a:xfrm>
              <a:off x="4096" y="2310"/>
              <a:ext cx="416" cy="618"/>
            </a:xfrm>
            <a:custGeom>
              <a:avLst/>
              <a:gdLst>
                <a:gd name="T0" fmla="*/ 416 w 416"/>
                <a:gd name="T1" fmla="*/ 618 h 618"/>
                <a:gd name="T2" fmla="*/ 14 w 416"/>
                <a:gd name="T3" fmla="*/ 168 h 618"/>
                <a:gd name="T4" fmla="*/ 332 w 416"/>
                <a:gd name="T5" fmla="*/ 0 h 618"/>
                <a:gd name="T6" fmla="*/ 0 60000 65536"/>
                <a:gd name="T7" fmla="*/ 0 60000 65536"/>
                <a:gd name="T8" fmla="*/ 0 60000 65536"/>
                <a:gd name="T9" fmla="*/ 0 w 416"/>
                <a:gd name="T10" fmla="*/ 0 h 618"/>
                <a:gd name="T11" fmla="*/ 416 w 416"/>
                <a:gd name="T12" fmla="*/ 618 h 6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" h="618">
                  <a:moveTo>
                    <a:pt x="416" y="618"/>
                  </a:moveTo>
                  <a:cubicBezTo>
                    <a:pt x="222" y="444"/>
                    <a:pt x="28" y="271"/>
                    <a:pt x="14" y="168"/>
                  </a:cubicBezTo>
                  <a:cubicBezTo>
                    <a:pt x="0" y="65"/>
                    <a:pt x="166" y="32"/>
                    <a:pt x="33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74"/>
            <p:cNvSpPr>
              <a:spLocks noChangeShapeType="1"/>
            </p:cNvSpPr>
            <p:nvPr/>
          </p:nvSpPr>
          <p:spPr bwMode="auto">
            <a:xfrm flipH="1" flipV="1">
              <a:off x="4344" y="2772"/>
              <a:ext cx="54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75"/>
            <p:cNvSpPr>
              <a:spLocks/>
            </p:cNvSpPr>
            <p:nvPr/>
          </p:nvSpPr>
          <p:spPr bwMode="auto">
            <a:xfrm>
              <a:off x="4429" y="2340"/>
              <a:ext cx="539" cy="498"/>
            </a:xfrm>
            <a:custGeom>
              <a:avLst/>
              <a:gdLst>
                <a:gd name="T0" fmla="*/ 539 w 539"/>
                <a:gd name="T1" fmla="*/ 498 h 498"/>
                <a:gd name="T2" fmla="*/ 83 w 539"/>
                <a:gd name="T3" fmla="*/ 264 h 498"/>
                <a:gd name="T4" fmla="*/ 41 w 539"/>
                <a:gd name="T5" fmla="*/ 0 h 498"/>
                <a:gd name="T6" fmla="*/ 0 60000 65536"/>
                <a:gd name="T7" fmla="*/ 0 60000 65536"/>
                <a:gd name="T8" fmla="*/ 0 60000 65536"/>
                <a:gd name="T9" fmla="*/ 0 w 539"/>
                <a:gd name="T10" fmla="*/ 0 h 498"/>
                <a:gd name="T11" fmla="*/ 539 w 539"/>
                <a:gd name="T12" fmla="*/ 498 h 4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9" h="498">
                  <a:moveTo>
                    <a:pt x="539" y="498"/>
                  </a:moveTo>
                  <a:cubicBezTo>
                    <a:pt x="352" y="422"/>
                    <a:pt x="166" y="347"/>
                    <a:pt x="83" y="264"/>
                  </a:cubicBezTo>
                  <a:cubicBezTo>
                    <a:pt x="0" y="181"/>
                    <a:pt x="20" y="90"/>
                    <a:pt x="41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76"/>
            <p:cNvSpPr>
              <a:spLocks noChangeShapeType="1"/>
            </p:cNvSpPr>
            <p:nvPr/>
          </p:nvSpPr>
          <p:spPr bwMode="auto">
            <a:xfrm flipH="1" flipV="1">
              <a:off x="4836" y="2790"/>
              <a:ext cx="60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Text Box 77"/>
            <p:cNvSpPr txBox="1">
              <a:spLocks noChangeArrowheads="1"/>
            </p:cNvSpPr>
            <p:nvPr/>
          </p:nvSpPr>
          <p:spPr bwMode="auto">
            <a:xfrm>
              <a:off x="3660" y="2160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3300"/>
                  </a:solidFill>
                </a:rPr>
                <a:t>X</a:t>
              </a:r>
            </a:p>
          </p:txBody>
        </p:sp>
        <p:grpSp>
          <p:nvGrpSpPr>
            <p:cNvPr id="7210" name="Group 83"/>
            <p:cNvGrpSpPr>
              <a:grpSpLocks/>
            </p:cNvGrpSpPr>
            <p:nvPr/>
          </p:nvGrpSpPr>
          <p:grpSpPr bwMode="auto">
            <a:xfrm>
              <a:off x="138" y="2024"/>
              <a:ext cx="5074" cy="533"/>
              <a:chOff x="138" y="2024"/>
              <a:chExt cx="5074" cy="533"/>
            </a:xfrm>
          </p:grpSpPr>
          <p:sp>
            <p:nvSpPr>
              <p:cNvPr id="7213" name="Oval 8"/>
              <p:cNvSpPr>
                <a:spLocks noChangeArrowheads="1"/>
              </p:cNvSpPr>
              <p:nvPr/>
            </p:nvSpPr>
            <p:spPr bwMode="auto">
              <a:xfrm>
                <a:off x="4414" y="2213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14" name="Group 11"/>
              <p:cNvGrpSpPr>
                <a:grpSpLocks/>
              </p:cNvGrpSpPr>
              <p:nvPr/>
            </p:nvGrpSpPr>
            <p:grpSpPr bwMode="auto">
              <a:xfrm>
                <a:off x="748" y="2024"/>
                <a:ext cx="499" cy="499"/>
                <a:chOff x="748" y="2024"/>
                <a:chExt cx="499" cy="499"/>
              </a:xfrm>
            </p:grpSpPr>
            <p:sp>
              <p:nvSpPr>
                <p:cNvPr id="7217" name="Oval 6"/>
                <p:cNvSpPr>
                  <a:spLocks noChangeArrowheads="1"/>
                </p:cNvSpPr>
                <p:nvPr/>
              </p:nvSpPr>
              <p:spPr bwMode="auto">
                <a:xfrm>
                  <a:off x="748" y="2024"/>
                  <a:ext cx="499" cy="499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8" name="AutoShape 9"/>
                <p:cNvSpPr>
                  <a:spLocks noChangeArrowheads="1"/>
                </p:cNvSpPr>
                <p:nvPr/>
              </p:nvSpPr>
              <p:spPr bwMode="auto">
                <a:xfrm>
                  <a:off x="836" y="2088"/>
                  <a:ext cx="144" cy="156"/>
                </a:xfrm>
                <a:custGeom>
                  <a:avLst/>
                  <a:gdLst>
                    <a:gd name="T0" fmla="*/ 126 w 21600"/>
                    <a:gd name="T1" fmla="*/ 78 h 21600"/>
                    <a:gd name="T2" fmla="*/ 72 w 21600"/>
                    <a:gd name="T3" fmla="*/ 156 h 21600"/>
                    <a:gd name="T4" fmla="*/ 18 w 21600"/>
                    <a:gd name="T5" fmla="*/ 78 h 21600"/>
                    <a:gd name="T6" fmla="*/ 72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69 h 21600"/>
                    <a:gd name="T14" fmla="*/ 17100 w 21600"/>
                    <a:gd name="T15" fmla="*/ 17169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9" name="AutoShape 10"/>
                <p:cNvSpPr>
                  <a:spLocks noChangeArrowheads="1"/>
                </p:cNvSpPr>
                <p:nvPr/>
              </p:nvSpPr>
              <p:spPr bwMode="auto">
                <a:xfrm flipH="1" flipV="1">
                  <a:off x="968" y="2276"/>
                  <a:ext cx="112" cy="168"/>
                </a:xfrm>
                <a:prstGeom prst="rtTriangl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15" name="Text Box 78"/>
              <p:cNvSpPr txBox="1">
                <a:spLocks noChangeArrowheads="1"/>
              </p:cNvSpPr>
              <p:nvPr/>
            </p:nvSpPr>
            <p:spPr bwMode="auto">
              <a:xfrm>
                <a:off x="138" y="2316"/>
                <a:ext cx="6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EARTH</a:t>
                </a:r>
              </a:p>
            </p:txBody>
          </p:sp>
          <p:sp>
            <p:nvSpPr>
              <p:cNvPr id="7216" name="Text Box 79"/>
              <p:cNvSpPr txBox="1">
                <a:spLocks noChangeArrowheads="1"/>
              </p:cNvSpPr>
              <p:nvPr/>
            </p:nvSpPr>
            <p:spPr bwMode="auto">
              <a:xfrm>
                <a:off x="4522" y="2326"/>
                <a:ext cx="6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MOON</a:t>
                </a:r>
              </a:p>
            </p:txBody>
          </p:sp>
        </p:grpSp>
        <p:sp>
          <p:nvSpPr>
            <p:cNvPr id="7211" name="Text Box 80"/>
            <p:cNvSpPr txBox="1">
              <a:spLocks noChangeArrowheads="1"/>
            </p:cNvSpPr>
            <p:nvPr/>
          </p:nvSpPr>
          <p:spPr bwMode="auto">
            <a:xfrm>
              <a:off x="2464" y="1984"/>
              <a:ext cx="9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3300"/>
                  </a:solidFill>
                </a:rPr>
                <a:t>neutral point</a:t>
              </a:r>
            </a:p>
          </p:txBody>
        </p:sp>
        <p:sp>
          <p:nvSpPr>
            <p:cNvPr id="7212" name="Line 81"/>
            <p:cNvSpPr>
              <a:spLocks noChangeShapeType="1"/>
            </p:cNvSpPr>
            <p:nvPr/>
          </p:nvSpPr>
          <p:spPr bwMode="auto">
            <a:xfrm>
              <a:off x="3390" y="2118"/>
              <a:ext cx="282" cy="9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1850"/>
          </a:xfrm>
        </p:spPr>
        <p:txBody>
          <a:bodyPr/>
          <a:lstStyle/>
          <a:p>
            <a:pPr eaLnBrk="1" hangingPunct="1"/>
            <a:r>
              <a:rPr lang="en-GB" b="1" smtClean="0"/>
              <a:t>Gravitational field strength (</a:t>
            </a:r>
            <a:r>
              <a:rPr lang="en-GB" b="1" i="1" smtClean="0">
                <a:solidFill>
                  <a:srgbClr val="FF3300"/>
                </a:solidFill>
              </a:rPr>
              <a:t>g</a:t>
            </a:r>
            <a:r>
              <a:rPr lang="en-GB" b="1" smtClean="0"/>
              <a:t>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1275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>
                <a:solidFill>
                  <a:schemeClr val="accent2"/>
                </a:solidFill>
              </a:rPr>
              <a:t>This is equal to the force that acts on a very small unit test mass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b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Definition:</a:t>
            </a:r>
            <a:r>
              <a:rPr lang="en-GB" sz="2800" b="1" i="1" smtClean="0">
                <a:solidFill>
                  <a:srgbClr val="FF3300"/>
                </a:solidFill>
              </a:rPr>
              <a:t> 	g</a:t>
            </a:r>
            <a:r>
              <a:rPr lang="en-GB" sz="2800" b="1" smtClean="0">
                <a:solidFill>
                  <a:srgbClr val="FF3300"/>
                </a:solidFill>
              </a:rPr>
              <a:t>  =  </a:t>
            </a:r>
            <a:r>
              <a:rPr lang="en-GB" sz="2800" b="1" u="sng" smtClean="0">
                <a:solidFill>
                  <a:srgbClr val="FF3300"/>
                </a:solidFill>
              </a:rPr>
              <a:t>force </a:t>
            </a:r>
            <a:r>
              <a:rPr lang="en-GB" sz="2800" b="1" smtClean="0">
                <a:solidFill>
                  <a:srgbClr val="FF3300"/>
                </a:solidFill>
              </a:rPr>
              <a:t>		</a:t>
            </a:r>
            <a:r>
              <a:rPr lang="en-GB" sz="2800" b="1" i="1" smtClean="0">
                <a:solidFill>
                  <a:srgbClr val="FF3300"/>
                </a:solidFill>
              </a:rPr>
              <a:t>g  =   </a:t>
            </a:r>
            <a:r>
              <a:rPr lang="en-GB" sz="2800" b="1" i="1" u="sng" smtClean="0">
                <a:solidFill>
                  <a:srgbClr val="FF3300"/>
                </a:solidFill>
              </a:rPr>
              <a:t>F</a:t>
            </a:r>
            <a:r>
              <a:rPr lang="en-GB" sz="2800" b="1" i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>
                <a:solidFill>
                  <a:srgbClr val="FF3300"/>
                </a:solidFill>
              </a:rPr>
              <a:t>			        mass</a:t>
            </a:r>
            <a:r>
              <a:rPr lang="en-GB" sz="2800" b="1" i="1" smtClean="0">
                <a:solidFill>
                  <a:srgbClr val="FF3300"/>
                </a:solidFill>
              </a:rPr>
              <a:t>		 	m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unit of </a:t>
            </a:r>
            <a:r>
              <a:rPr lang="en-GB" sz="2800" b="1" i="1" smtClean="0">
                <a:solidFill>
                  <a:srgbClr val="FF3300"/>
                </a:solidFill>
              </a:rPr>
              <a:t>g</a:t>
            </a:r>
            <a:r>
              <a:rPr lang="en-GB" sz="2800" b="1" smtClean="0"/>
              <a:t>:  N kg </a:t>
            </a:r>
            <a:r>
              <a:rPr lang="en-GB" sz="2800" b="1" baseline="30000" smtClean="0"/>
              <a:t>-1</a:t>
            </a: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VECTOR: Direction the same as the force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Earth, sea level average: </a:t>
            </a:r>
            <a:r>
              <a:rPr lang="en-GB" sz="2800" i="1" smtClean="0">
                <a:solidFill>
                  <a:srgbClr val="FF3300"/>
                </a:solidFill>
              </a:rPr>
              <a:t>g</a:t>
            </a:r>
            <a:r>
              <a:rPr lang="en-GB" sz="2800" smtClean="0">
                <a:solidFill>
                  <a:srgbClr val="FF3300"/>
                </a:solidFill>
              </a:rPr>
              <a:t> </a:t>
            </a:r>
            <a:r>
              <a:rPr lang="en-GB" sz="2800" smtClean="0"/>
              <a:t>= 9.81 N kg</a:t>
            </a:r>
            <a:r>
              <a:rPr lang="en-GB" sz="2800" baseline="30000" smtClean="0"/>
              <a:t>-1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Moon, surface average: </a:t>
            </a:r>
            <a:r>
              <a:rPr lang="en-GB" sz="2800" i="1" smtClean="0">
                <a:solidFill>
                  <a:srgbClr val="FF3300"/>
                </a:solidFill>
              </a:rPr>
              <a:t>g</a:t>
            </a:r>
            <a:r>
              <a:rPr lang="en-GB" sz="2800" smtClean="0"/>
              <a:t> = 1.6 N kg</a:t>
            </a:r>
            <a:r>
              <a:rPr lang="en-GB" sz="2800" baseline="30000" smtClean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Answers:</a:t>
            </a:r>
          </a:p>
        </p:txBody>
      </p:sp>
      <p:graphicFrame>
        <p:nvGraphicFramePr>
          <p:cNvPr id="110645" name="Group 5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7386"/>
        </p:xfrm>
        <a:graphic>
          <a:graphicData uri="http://schemas.openxmlformats.org/drawingml/2006/table">
            <a:tbl>
              <a:tblPr/>
              <a:tblGrid>
                <a:gridCol w="2890838"/>
                <a:gridCol w="1944687"/>
                <a:gridCol w="1511300"/>
                <a:gridCol w="1882775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 /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 / Nkg</a:t>
                      </a:r>
                      <a:r>
                        <a:rPr kumimoji="0" lang="en-GB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Moon 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1.6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102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Jupiter cloud 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0.491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Moon 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80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646" name="Text Box 54"/>
          <p:cNvSpPr txBox="1">
            <a:spLocks noChangeArrowheads="1"/>
          </p:cNvSpPr>
          <p:nvPr/>
        </p:nvSpPr>
        <p:spPr bwMode="auto">
          <a:xfrm>
            <a:off x="3200400" y="512763"/>
            <a:ext cx="280987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/>
              <a:t>Complete:</a:t>
            </a:r>
          </a:p>
        </p:txBody>
      </p:sp>
      <p:sp>
        <p:nvSpPr>
          <p:cNvPr id="110647" name="Rectangle 55"/>
          <p:cNvSpPr>
            <a:spLocks noChangeArrowheads="1"/>
          </p:cNvSpPr>
          <p:nvPr/>
        </p:nvSpPr>
        <p:spPr bwMode="auto">
          <a:xfrm>
            <a:off x="3846513" y="2197100"/>
            <a:ext cx="9255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48" name="Rectangle 56"/>
          <p:cNvSpPr>
            <a:spLocks noChangeArrowheads="1"/>
          </p:cNvSpPr>
          <p:nvPr/>
        </p:nvSpPr>
        <p:spPr bwMode="auto">
          <a:xfrm>
            <a:off x="3895725" y="2803525"/>
            <a:ext cx="925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49" name="Rectangle 57"/>
          <p:cNvSpPr>
            <a:spLocks noChangeArrowheads="1"/>
          </p:cNvSpPr>
          <p:nvPr/>
        </p:nvSpPr>
        <p:spPr bwMode="auto">
          <a:xfrm>
            <a:off x="5500688" y="3349625"/>
            <a:ext cx="11144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0" name="Rectangle 58"/>
          <p:cNvSpPr>
            <a:spLocks noChangeArrowheads="1"/>
          </p:cNvSpPr>
          <p:nvPr/>
        </p:nvSpPr>
        <p:spPr bwMode="auto">
          <a:xfrm>
            <a:off x="7251700" y="3929063"/>
            <a:ext cx="925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1" name="Rectangle 59"/>
          <p:cNvSpPr>
            <a:spLocks noChangeArrowheads="1"/>
          </p:cNvSpPr>
          <p:nvPr/>
        </p:nvSpPr>
        <p:spPr bwMode="auto">
          <a:xfrm>
            <a:off x="3771900" y="4475163"/>
            <a:ext cx="10493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2" name="Rectangle 60"/>
          <p:cNvSpPr>
            <a:spLocks noChangeArrowheads="1"/>
          </p:cNvSpPr>
          <p:nvPr/>
        </p:nvSpPr>
        <p:spPr bwMode="auto">
          <a:xfrm>
            <a:off x="3860800" y="5011738"/>
            <a:ext cx="925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3" name="Rectangle 61"/>
          <p:cNvSpPr>
            <a:spLocks noChangeArrowheads="1"/>
          </p:cNvSpPr>
          <p:nvPr/>
        </p:nvSpPr>
        <p:spPr bwMode="auto">
          <a:xfrm>
            <a:off x="7262813" y="5011738"/>
            <a:ext cx="9255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4" name="Rectangle 62"/>
          <p:cNvSpPr>
            <a:spLocks noChangeArrowheads="1"/>
          </p:cNvSpPr>
          <p:nvPr/>
        </p:nvSpPr>
        <p:spPr bwMode="auto">
          <a:xfrm>
            <a:off x="5567363" y="5580063"/>
            <a:ext cx="9255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5" name="Rectangle 63"/>
          <p:cNvSpPr>
            <a:spLocks noChangeArrowheads="1"/>
          </p:cNvSpPr>
          <p:nvPr/>
        </p:nvSpPr>
        <p:spPr bwMode="auto">
          <a:xfrm>
            <a:off x="7307263" y="5568950"/>
            <a:ext cx="9255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6" grpId="0" animBg="1"/>
      <p:bldP spid="110647" grpId="0" animBg="1"/>
      <p:bldP spid="110648" grpId="0" animBg="1"/>
      <p:bldP spid="110649" grpId="0" animBg="1"/>
      <p:bldP spid="110650" grpId="0" animBg="1"/>
      <p:bldP spid="110651" grpId="0" animBg="1"/>
      <p:bldP spid="110652" grpId="0" animBg="1"/>
      <p:bldP spid="110653" grpId="0" animBg="1"/>
      <p:bldP spid="110654" grpId="0" animBg="1"/>
      <p:bldP spid="1106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Newton’s law of gravitation (1687)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2814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chemeClr val="accent2"/>
                </a:solidFill>
              </a:rPr>
              <a:t>Every particle of matter in the universe attracts every other particle with a force that is: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/>
              <a:t>1.  directly proportional to the product of   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/>
              <a:t>     their masses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/>
              <a:t>2.  inversely proportional to the square of   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/>
              <a:t>     their distance apart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2257</Words>
  <Application>Microsoft Office PowerPoint</Application>
  <PresentationFormat>On-screen Show (4:3)</PresentationFormat>
  <Paragraphs>392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4.2 Fields  Gravitation</vt:lpstr>
      <vt:lpstr>AQA A2 Specification</vt:lpstr>
      <vt:lpstr>Gravitational force</vt:lpstr>
      <vt:lpstr>Gravitational fields</vt:lpstr>
      <vt:lpstr>Radial gravitational fields</vt:lpstr>
      <vt:lpstr>Field question Draw the field pattern expected between  the Earth and the Moon</vt:lpstr>
      <vt:lpstr>Gravitational field strength (g)</vt:lpstr>
      <vt:lpstr>Answers:</vt:lpstr>
      <vt:lpstr>Newton’s law of gravitation (1687)</vt:lpstr>
      <vt:lpstr>Slide 10</vt:lpstr>
      <vt:lpstr>Slide 11</vt:lpstr>
      <vt:lpstr>Question</vt:lpstr>
      <vt:lpstr>Slide 13</vt:lpstr>
      <vt:lpstr>Radial field relationship between g and G</vt:lpstr>
      <vt:lpstr>Question  </vt:lpstr>
      <vt:lpstr>Question  </vt:lpstr>
      <vt:lpstr>Slide 17</vt:lpstr>
      <vt:lpstr>The orbit of the Moon  </vt:lpstr>
      <vt:lpstr>Slide 19</vt:lpstr>
      <vt:lpstr>Variation of g with r</vt:lpstr>
      <vt:lpstr>Gravitational potential (V )</vt:lpstr>
      <vt:lpstr>Variation of V about the Earth</vt:lpstr>
      <vt:lpstr>Gravitational equipotentials</vt:lpstr>
      <vt:lpstr>Gravitational potential  difference (ΔV ) and Work (W)</vt:lpstr>
      <vt:lpstr>Question</vt:lpstr>
      <vt:lpstr>Slide 26</vt:lpstr>
      <vt:lpstr>Further questions</vt:lpstr>
      <vt:lpstr>Slide 28</vt:lpstr>
      <vt:lpstr>Potential gradient (ΔV / Δr) </vt:lpstr>
      <vt:lpstr>Gravitational acceleration  and gravitational field strength</vt:lpstr>
      <vt:lpstr>Satellite Orbits</vt:lpstr>
      <vt:lpstr>Slide 32</vt:lpstr>
      <vt:lpstr>Slide 33</vt:lpstr>
      <vt:lpstr>Question  </vt:lpstr>
      <vt:lpstr>Slide 35</vt:lpstr>
      <vt:lpstr>Question  </vt:lpstr>
      <vt:lpstr>Geosynchronous orbit</vt:lpstr>
      <vt:lpstr>Orbits and energy</vt:lpstr>
    </vt:vector>
  </TitlesOfParts>
  <Company>St Georges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dbrick</cp:lastModifiedBy>
  <cp:revision>78</cp:revision>
  <dcterms:created xsi:type="dcterms:W3CDTF">2008-08-15T17:24:00Z</dcterms:created>
  <dcterms:modified xsi:type="dcterms:W3CDTF">2013-04-22T14:01:19Z</dcterms:modified>
</cp:coreProperties>
</file>