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4" r:id="rId3"/>
    <p:sldId id="275" r:id="rId4"/>
    <p:sldId id="285" r:id="rId5"/>
    <p:sldId id="286" r:id="rId6"/>
    <p:sldId id="287" r:id="rId7"/>
    <p:sldId id="288" r:id="rId8"/>
    <p:sldId id="289" r:id="rId9"/>
    <p:sldId id="276" r:id="rId10"/>
    <p:sldId id="277" r:id="rId11"/>
    <p:sldId id="278" r:id="rId12"/>
    <p:sldId id="290" r:id="rId13"/>
    <p:sldId id="279" r:id="rId14"/>
    <p:sldId id="257" r:id="rId15"/>
    <p:sldId id="263" r:id="rId16"/>
    <p:sldId id="258" r:id="rId17"/>
    <p:sldId id="259" r:id="rId18"/>
    <p:sldId id="260" r:id="rId19"/>
    <p:sldId id="261" r:id="rId20"/>
    <p:sldId id="262" r:id="rId21"/>
    <p:sldId id="264" r:id="rId22"/>
    <p:sldId id="265" r:id="rId23"/>
    <p:sldId id="266" r:id="rId24"/>
    <p:sldId id="291" r:id="rId25"/>
    <p:sldId id="300" r:id="rId26"/>
    <p:sldId id="280" r:id="rId27"/>
    <p:sldId id="269" r:id="rId28"/>
    <p:sldId id="270" r:id="rId29"/>
    <p:sldId id="271" r:id="rId30"/>
    <p:sldId id="272" r:id="rId31"/>
    <p:sldId id="273" r:id="rId32"/>
    <p:sldId id="281" r:id="rId33"/>
    <p:sldId id="282" r:id="rId34"/>
    <p:sldId id="283" r:id="rId35"/>
    <p:sldId id="284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26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66" d="100"/>
          <a:sy n="66" d="100"/>
        </p:scale>
        <p:origin x="-1014" y="-21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 12 Notes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20CA9-4293-406F-A5E0-7E66A6957C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 12 Notes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4EE58E-5D03-48DD-AE3C-09E65B711A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D0F62-D872-4428-9A08-879BD81FF31E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FA60-5239-4BFD-8D84-341DE1EC527B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B227E-AA5E-4801-95FA-3898CC5D48DA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1FE9A-C4FD-455D-8E18-20FF0623279B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8B057-6FF1-4B19-88CA-6FFD43282817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2D82F-B1EC-4157-A493-374E60D40F04}" type="slidenum">
              <a:rPr lang="en-US"/>
              <a:pPr/>
              <a:t>14</a:t>
            </a:fld>
            <a:endParaRPr lang="en-US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55971-5A2B-4C67-AB3F-3FF1E1D3F97B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6F9AA-59F3-46AD-8033-D6A0D3A279FF}" type="slidenum">
              <a:rPr lang="en-US"/>
              <a:pPr/>
              <a:t>16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D4764-3429-4857-AA4A-510BE846CC58}" type="slidenum">
              <a:rPr lang="en-US"/>
              <a:pPr/>
              <a:t>17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D83DF-36D3-4403-AD0C-AFE80F47D0CD}" type="slidenum">
              <a:rPr lang="en-US"/>
              <a:pPr/>
              <a:t>18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CFD2-6D4D-411E-8E54-B13AADD1670D}" type="slidenum">
              <a:rPr lang="en-US"/>
              <a:pPr/>
              <a:t>19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5DC01-533B-43E5-9BF8-A55285B34B77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80F6B-42C6-4F7A-9EB6-54CB1E61DCCB}" type="slidenum">
              <a:rPr lang="en-US"/>
              <a:pPr/>
              <a:t>20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FBCC1-68B5-4EF8-941D-225629D0D070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512FD-6440-422D-8E56-9FAA26E001B3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090F5-CD38-4C4A-ABFF-E8065F3B959A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54C4B-DB0C-4AE8-9091-F29B37C25569}" type="slidenum">
              <a:rPr lang="en-US"/>
              <a:pPr/>
              <a:t>24</a:t>
            </a:fld>
            <a:endParaRPr lang="en-US"/>
          </a:p>
        </p:txBody>
      </p:sp>
      <p:sp>
        <p:nvSpPr>
          <p:cNvPr id="83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53984-6248-4D42-8197-BFC84DE0E545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3A575-94FB-4784-A75F-C7E8C148133C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D18AC-4E31-4237-90A3-68AFB839DBB3}" type="slidenum">
              <a:rPr lang="en-US"/>
              <a:pPr/>
              <a:t>28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C1884-91BE-449A-9EBA-D499B1EA66FC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767E8-11CC-403A-A4F9-297FF665B1A9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0BAA8-B17B-4D0E-99C5-E344E49D819B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43FDB-9B50-4505-A75E-6B3609A42E96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5607D-19EC-4B6E-94BC-39572686CEF2}" type="slidenum">
              <a:rPr lang="en-US"/>
              <a:pPr/>
              <a:t>32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A9056-21E8-4A35-8EAC-B8D486939C99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0A92F-9A7E-4DCD-8975-67B626F1EC67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895A5-FDFD-4349-A45F-9A41790409FC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ACDBC-9B86-4D0A-9A1F-313F043DC620}" type="slidenum">
              <a:rPr lang="en-US"/>
              <a:pPr/>
              <a:t>36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34877-BF5B-4B08-85CD-F6584E1F8CC9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68849-6A1C-4170-92B6-51EA62789F43}" type="slidenum">
              <a:rPr lang="en-US"/>
              <a:pPr/>
              <a:t>38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1038F-FF5A-47BD-A4D4-C0FDB2B118C5}" type="slidenum">
              <a:rPr lang="en-US"/>
              <a:pPr/>
              <a:t>39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D18DA-8875-4B6F-BDEA-158EB6646D3D}" type="slidenum">
              <a:rPr lang="en-US"/>
              <a:pPr/>
              <a:t>40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F76C5-B3BC-409E-8D84-ECEC3091A04A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25EDA-E74A-43E4-B6AA-FE4582FE4FCF}" type="slidenum">
              <a:rPr lang="en-US"/>
              <a:pPr/>
              <a:t>41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1B7F-3C5F-4BE2-B08E-6F780DA59B0E}" type="slidenum">
              <a:rPr lang="en-US"/>
              <a:pPr/>
              <a:t>42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5882D-ABE1-4260-A6E7-D13EE7BEE523}" type="slidenum">
              <a:rPr lang="en-US"/>
              <a:pPr/>
              <a:t>43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84A5-DB7F-4E7B-9B51-7DD78DB1C232}" type="slidenum">
              <a:rPr lang="en-US"/>
              <a:pPr/>
              <a:t>44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C7B24-870E-477C-86DD-17B1C7FCC8F4}" type="slidenum">
              <a:rPr lang="en-US"/>
              <a:pPr/>
              <a:t>5</a:t>
            </a:fld>
            <a:endParaRPr lang="en-US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159C2-39C1-4965-B870-875375286E10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959DE-D106-4278-AAEA-1EB9C48DC8F2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857CF-F32D-47E9-81E6-E2DD64F10C7E}" type="slidenum">
              <a:rPr lang="en-US"/>
              <a:pPr/>
              <a:t>8</a:t>
            </a:fld>
            <a:endParaRPr lang="en-US"/>
          </a:p>
        </p:txBody>
      </p:sp>
      <p:sp>
        <p:nvSpPr>
          <p:cNvPr id="80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12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D7C84-AE0F-461D-9F87-B7E93E2C0176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7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ECBF73-FE55-48F9-BBB2-496DE678D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F6C85-70E7-4512-9358-EEEF27851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30C6D-3052-42A5-8864-0C4DDD338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7E2-7E99-436A-8B30-5F901F2DF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324E-7409-4FE2-82E4-FFE06F461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BBAB-E038-4A18-A471-D1D172A34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16C12-6EAD-46B7-A680-0776CCB58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991B5-B855-49FE-895A-2CDF55D2C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56996-A8FA-4515-A18E-58179C791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B5D56-DCF5-4F06-8355-08F02A76A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2170-9CDC-4D22-9517-D4D86966D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2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1733F8FF-5875-4B12-A756-5A1C9760C61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ver dir="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1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1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1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5.wm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857500" y="1676400"/>
            <a:ext cx="3429000" cy="136683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6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Gravitation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Tycho’s data was successfully interpreted by the German mathematician and scientist </a:t>
            </a:r>
            <a:r>
              <a:rPr lang="en-US" b="1" i="1">
                <a:solidFill>
                  <a:schemeClr val="folHlink"/>
                </a:solidFill>
              </a:rPr>
              <a:t>Johannes Kepler</a:t>
            </a:r>
            <a:r>
              <a:rPr lang="en-US"/>
              <a:t> in the early 1600’s.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Tycho and Kepler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Kepler’s Laws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Kepler</a:t>
            </a:r>
            <a:r>
              <a:rPr lang="en-US"/>
              <a:t> determined that the orbits of the planets were not perfect circles, but </a:t>
            </a:r>
            <a:r>
              <a:rPr lang="en-US" b="1" i="1">
                <a:solidFill>
                  <a:schemeClr val="folHlink"/>
                </a:solidFill>
              </a:rPr>
              <a:t>ellipses</a:t>
            </a:r>
            <a:r>
              <a:rPr lang="en-US"/>
              <a:t>, with the Sun at one focus.</a:t>
            </a:r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789238" y="3581400"/>
            <a:ext cx="3613150" cy="2438400"/>
            <a:chOff x="1728" y="2496"/>
            <a:chExt cx="2276" cy="1536"/>
          </a:xfrm>
        </p:grpSpPr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728" y="2640"/>
              <a:ext cx="2256" cy="13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2160" y="321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3552" y="273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064" y="2976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Sun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3408" y="249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Planet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Kepler’s Second Law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Kepler</a:t>
            </a:r>
            <a:r>
              <a:rPr lang="en-US"/>
              <a:t> determined that a planet moves </a:t>
            </a:r>
            <a:r>
              <a:rPr lang="en-US">
                <a:solidFill>
                  <a:schemeClr val="folHlink"/>
                </a:solidFill>
              </a:rPr>
              <a:t>faster when near</a:t>
            </a:r>
            <a:r>
              <a:rPr lang="en-US"/>
              <a:t> the Sun, and </a:t>
            </a:r>
            <a:r>
              <a:rPr lang="en-US">
                <a:solidFill>
                  <a:schemeClr val="folHlink"/>
                </a:solidFill>
              </a:rPr>
              <a:t>slower when far</a:t>
            </a:r>
            <a:r>
              <a:rPr lang="en-US"/>
              <a:t> from the Sun.</a:t>
            </a:r>
          </a:p>
        </p:txBody>
      </p:sp>
      <p:grpSp>
        <p:nvGrpSpPr>
          <p:cNvPr id="79876" name="Group 1028"/>
          <p:cNvGrpSpPr>
            <a:grpSpLocks/>
          </p:cNvGrpSpPr>
          <p:nvPr/>
        </p:nvGrpSpPr>
        <p:grpSpPr bwMode="auto">
          <a:xfrm>
            <a:off x="2789238" y="3581400"/>
            <a:ext cx="3613150" cy="2438400"/>
            <a:chOff x="1728" y="2496"/>
            <a:chExt cx="2276" cy="1536"/>
          </a:xfrm>
        </p:grpSpPr>
        <p:sp>
          <p:nvSpPr>
            <p:cNvPr id="79877" name="Oval 1029"/>
            <p:cNvSpPr>
              <a:spLocks noChangeArrowheads="1"/>
            </p:cNvSpPr>
            <p:nvPr/>
          </p:nvSpPr>
          <p:spPr bwMode="auto">
            <a:xfrm>
              <a:off x="1728" y="2640"/>
              <a:ext cx="2256" cy="13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8" name="Oval 1030"/>
            <p:cNvSpPr>
              <a:spLocks noChangeArrowheads="1"/>
            </p:cNvSpPr>
            <p:nvPr/>
          </p:nvSpPr>
          <p:spPr bwMode="auto">
            <a:xfrm>
              <a:off x="2160" y="321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9" name="Oval 1031"/>
            <p:cNvSpPr>
              <a:spLocks noChangeArrowheads="1"/>
            </p:cNvSpPr>
            <p:nvPr/>
          </p:nvSpPr>
          <p:spPr bwMode="auto">
            <a:xfrm>
              <a:off x="3552" y="273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0" name="Text Box 1032"/>
            <p:cNvSpPr txBox="1">
              <a:spLocks noChangeArrowheads="1"/>
            </p:cNvSpPr>
            <p:nvPr/>
          </p:nvSpPr>
          <p:spPr bwMode="auto">
            <a:xfrm>
              <a:off x="2064" y="2976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Sun</a:t>
              </a:r>
            </a:p>
          </p:txBody>
        </p:sp>
        <p:sp>
          <p:nvSpPr>
            <p:cNvPr id="79881" name="Text Box 1033"/>
            <p:cNvSpPr txBox="1">
              <a:spLocks noChangeArrowheads="1"/>
            </p:cNvSpPr>
            <p:nvPr/>
          </p:nvSpPr>
          <p:spPr bwMode="auto">
            <a:xfrm>
              <a:off x="3408" y="249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Planet</a:t>
              </a:r>
            </a:p>
          </p:txBody>
        </p:sp>
      </p:grpSp>
      <p:sp>
        <p:nvSpPr>
          <p:cNvPr id="79882" name="Text Box 1034"/>
          <p:cNvSpPr txBox="1">
            <a:spLocks noChangeArrowheads="1"/>
          </p:cNvSpPr>
          <p:nvPr/>
        </p:nvSpPr>
        <p:spPr bwMode="auto">
          <a:xfrm>
            <a:off x="1431925" y="4479925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Faster</a:t>
            </a:r>
          </a:p>
        </p:txBody>
      </p:sp>
      <p:sp>
        <p:nvSpPr>
          <p:cNvPr id="79883" name="Line 1035"/>
          <p:cNvSpPr>
            <a:spLocks noChangeShapeType="1"/>
          </p:cNvSpPr>
          <p:nvPr/>
        </p:nvSpPr>
        <p:spPr bwMode="auto">
          <a:xfrm>
            <a:off x="2362200" y="4724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1036"/>
          <p:cNvSpPr>
            <a:spLocks noChangeShapeType="1"/>
          </p:cNvSpPr>
          <p:nvPr/>
        </p:nvSpPr>
        <p:spPr bwMode="auto">
          <a:xfrm flipH="1" flipV="1">
            <a:off x="2667000" y="472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Line 1037"/>
          <p:cNvSpPr>
            <a:spLocks noChangeShapeType="1"/>
          </p:cNvSpPr>
          <p:nvPr/>
        </p:nvSpPr>
        <p:spPr bwMode="auto">
          <a:xfrm flipH="1">
            <a:off x="2667000" y="4800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Text Box 1038"/>
          <p:cNvSpPr txBox="1">
            <a:spLocks noChangeArrowheads="1"/>
          </p:cNvSpPr>
          <p:nvPr/>
        </p:nvSpPr>
        <p:spPr bwMode="auto">
          <a:xfrm>
            <a:off x="6613525" y="4327525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Slower</a:t>
            </a:r>
          </a:p>
        </p:txBody>
      </p:sp>
      <p:sp>
        <p:nvSpPr>
          <p:cNvPr id="79887" name="Line 1039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Line 1040"/>
          <p:cNvSpPr>
            <a:spLocks noChangeShapeType="1"/>
          </p:cNvSpPr>
          <p:nvPr/>
        </p:nvSpPr>
        <p:spPr bwMode="auto">
          <a:xfrm>
            <a:off x="6400800" y="4800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041"/>
          <p:cNvSpPr>
            <a:spLocks noChangeShapeType="1"/>
          </p:cNvSpPr>
          <p:nvPr/>
        </p:nvSpPr>
        <p:spPr bwMode="auto">
          <a:xfrm flipV="1">
            <a:off x="64008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Kepler’s Laws provided a complete </a:t>
            </a:r>
            <a:r>
              <a:rPr lang="en-US" b="1" i="1">
                <a:solidFill>
                  <a:schemeClr val="folHlink"/>
                </a:solidFill>
              </a:rPr>
              <a:t>kinematical </a:t>
            </a:r>
            <a:r>
              <a:rPr lang="en-US"/>
              <a:t>description of planetary motion (including the motion of planetary satellites, like the Moon) - but </a:t>
            </a:r>
            <a:r>
              <a:rPr lang="en-US" sz="4800" b="1" i="1">
                <a:solidFill>
                  <a:schemeClr val="accent1"/>
                </a:solidFill>
              </a:rPr>
              <a:t>why</a:t>
            </a:r>
            <a:r>
              <a:rPr lang="en-US"/>
              <a:t> did the planets move like that?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Apple &amp; the Moon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Isaac Newton realized that the motion of a falling apple and the motion of the Moon were both actually the </a:t>
            </a:r>
            <a:r>
              <a:rPr lang="en-US" b="1" i="1">
                <a:solidFill>
                  <a:schemeClr val="folHlink"/>
                </a:solidFill>
              </a:rPr>
              <a:t>same motion</a:t>
            </a:r>
            <a:r>
              <a:rPr lang="en-US"/>
              <a:t>, caused by the </a:t>
            </a:r>
            <a:r>
              <a:rPr lang="en-US" b="1" i="1">
                <a:solidFill>
                  <a:schemeClr val="folHlink"/>
                </a:solidFill>
              </a:rPr>
              <a:t>same force</a:t>
            </a:r>
            <a:r>
              <a:rPr lang="en-US"/>
              <a:t> - the </a:t>
            </a:r>
            <a:r>
              <a:rPr lang="en-US" b="1" i="1">
                <a:solidFill>
                  <a:schemeClr val="folHlink"/>
                </a:solidFill>
              </a:rPr>
              <a:t>gravitational force</a:t>
            </a:r>
            <a:r>
              <a:rPr lang="en-US"/>
              <a:t>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287838"/>
            <a:ext cx="1906588" cy="2036762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254500"/>
            <a:ext cx="1371600" cy="20701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Universal Gravitation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Newton’s idea was that gravity was a </a:t>
            </a:r>
            <a:r>
              <a:rPr lang="en-US" b="1" i="1">
                <a:solidFill>
                  <a:schemeClr val="folHlink"/>
                </a:solidFill>
              </a:rPr>
              <a:t>universal</a:t>
            </a:r>
            <a:r>
              <a:rPr lang="en-US"/>
              <a:t> force acting between </a:t>
            </a:r>
            <a:r>
              <a:rPr lang="en-US" b="1" i="1">
                <a:solidFill>
                  <a:schemeClr val="folHlink"/>
                </a:solidFill>
              </a:rPr>
              <a:t>any two objects</a:t>
            </a:r>
            <a:r>
              <a:rPr lang="en-US"/>
              <a:t>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267200"/>
            <a:ext cx="725488" cy="685800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782888"/>
            <a:ext cx="1244600" cy="1290637"/>
          </a:xfrm>
          <a:prstGeom prst="rect">
            <a:avLst/>
          </a:prstGeom>
          <a:noFill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495800"/>
            <a:ext cx="855663" cy="914400"/>
          </a:xfrm>
          <a:prstGeom prst="rect">
            <a:avLst/>
          </a:prstGeom>
          <a:noFill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375275"/>
            <a:ext cx="1371600" cy="1150938"/>
          </a:xfrm>
          <a:prstGeom prst="rect">
            <a:avLst/>
          </a:prstGeom>
          <a:noFill/>
        </p:spPr>
      </p:pic>
      <p:cxnSp>
        <p:nvCxnSpPr>
          <p:cNvPr id="10248" name="AutoShape 8"/>
          <p:cNvCxnSpPr>
            <a:cxnSpLocks noChangeShapeType="1"/>
            <a:endCxn id="0" idx="1"/>
          </p:cNvCxnSpPr>
          <p:nvPr/>
        </p:nvCxnSpPr>
        <p:spPr bwMode="auto">
          <a:xfrm>
            <a:off x="5334000" y="3810000"/>
            <a:ext cx="1219200" cy="1143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249" name="AutoShape 9"/>
          <p:cNvCxnSpPr>
            <a:cxnSpLocks noChangeShapeType="1"/>
            <a:stCxn id="0" idx="1"/>
          </p:cNvCxnSpPr>
          <p:nvPr/>
        </p:nvCxnSpPr>
        <p:spPr bwMode="auto">
          <a:xfrm flipH="1">
            <a:off x="2801938" y="3429000"/>
            <a:ext cx="1389062" cy="1219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250" name="AutoShape 10"/>
          <p:cNvCxnSpPr>
            <a:cxnSpLocks noChangeShapeType="1"/>
          </p:cNvCxnSpPr>
          <p:nvPr/>
        </p:nvCxnSpPr>
        <p:spPr bwMode="auto">
          <a:xfrm>
            <a:off x="4876800" y="4038600"/>
            <a:ext cx="0" cy="1336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251" name="AutoShape 11"/>
          <p:cNvCxnSpPr>
            <a:cxnSpLocks noChangeShapeType="1"/>
            <a:stCxn id="0" idx="3"/>
          </p:cNvCxnSpPr>
          <p:nvPr/>
        </p:nvCxnSpPr>
        <p:spPr bwMode="auto">
          <a:xfrm>
            <a:off x="2859088" y="4610100"/>
            <a:ext cx="1027112" cy="1257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252" name="AutoShape 12"/>
          <p:cNvCxnSpPr>
            <a:cxnSpLocks noChangeShapeType="1"/>
            <a:stCxn id="0" idx="1"/>
            <a:endCxn id="0" idx="3"/>
          </p:cNvCxnSpPr>
          <p:nvPr/>
        </p:nvCxnSpPr>
        <p:spPr bwMode="auto">
          <a:xfrm flipH="1">
            <a:off x="5410200" y="4953000"/>
            <a:ext cx="1143000" cy="9985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254" name="AutoShape 14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2859088" y="4610100"/>
            <a:ext cx="3694112" cy="342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At the Earth’s Surface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 knew that the </a:t>
            </a:r>
            <a:r>
              <a:rPr lang="en-US" b="1" i="1">
                <a:solidFill>
                  <a:schemeClr val="folHlink"/>
                </a:solidFill>
              </a:rPr>
              <a:t>gravitational force</a:t>
            </a:r>
            <a:r>
              <a:rPr lang="en-US"/>
              <a:t> on the apple equals the apple’s </a:t>
            </a:r>
            <a:r>
              <a:rPr lang="en-US" b="1" i="1">
                <a:solidFill>
                  <a:schemeClr val="folHlink"/>
                </a:solidFill>
              </a:rPr>
              <a:t>weight, mg, </a:t>
            </a:r>
            <a:r>
              <a:rPr lang="en-US"/>
              <a:t>where g = 9.8 m/s</a:t>
            </a:r>
            <a:r>
              <a:rPr lang="en-US" baseline="30000"/>
              <a:t>2</a:t>
            </a:r>
            <a:r>
              <a:rPr lang="en-US"/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1854200" cy="1981200"/>
          </a:xfrm>
          <a:prstGeom prst="rect">
            <a:avLst/>
          </a:prstGeom>
          <a:noFill/>
        </p:spPr>
      </p:pic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486400" y="4800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562600" y="5257800"/>
            <a:ext cx="202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W = mg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Weight of the Moon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 reasoned that the centripetal force on the moon was also supplied by the Earth’s gravitational force.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37338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9530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810000" y="4724400"/>
            <a:ext cx="304800" cy="304800"/>
          </a:xfrm>
          <a:prstGeom prst="ellipse">
            <a:avLst/>
          </a:prstGeom>
          <a:solidFill>
            <a:srgbClr val="8FB8F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267200" y="4876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18125" y="4189413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F</a:t>
            </a:r>
            <a:r>
              <a:rPr lang="en-US" sz="3600" baseline="-25000"/>
              <a:t>c</a:t>
            </a:r>
            <a:r>
              <a:rPr lang="en-US" sz="3600"/>
              <a:t> = mg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861050" y="3930650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?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648200"/>
            <a:ext cx="363538" cy="381000"/>
          </a:xfrm>
          <a:prstGeom prst="rect">
            <a:avLst/>
          </a:prstGeom>
          <a:noFill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572000"/>
            <a:ext cx="5143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Weight of the Moon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Newton’s calculations showed that the centripetal force needed for the Moon’s motion was about 1/3600</a:t>
            </a:r>
            <a:r>
              <a:rPr lang="en-US" baseline="30000"/>
              <a:t>th</a:t>
            </a:r>
            <a:r>
              <a:rPr lang="en-US"/>
              <a:t> of Mg, however, where M is the mass of the Moon.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1000"/>
            <a:ext cx="1958975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Weight of the Moon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 knew, though, that the Moon was about </a:t>
            </a:r>
            <a:r>
              <a:rPr lang="en-US" b="1" i="1">
                <a:solidFill>
                  <a:schemeClr val="folHlink"/>
                </a:solidFill>
              </a:rPr>
              <a:t>60 times farther</a:t>
            </a:r>
            <a:r>
              <a:rPr lang="en-US"/>
              <a:t> from the center of the Earth than the apple.</a:t>
            </a:r>
          </a:p>
          <a:p>
            <a:r>
              <a:rPr lang="en-US"/>
              <a:t>And 60</a:t>
            </a:r>
            <a:r>
              <a:rPr lang="en-US" baseline="30000"/>
              <a:t>2</a:t>
            </a:r>
            <a:r>
              <a:rPr lang="en-US"/>
              <a:t> = 3600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Early Astronomy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far as we know, humans have always been interested in the motions of objects in the sky.</a:t>
            </a:r>
          </a:p>
          <a:p>
            <a:r>
              <a:rPr lang="en-US"/>
              <a:t>Not only did early humans navigate by means of the sky, but the motions of objects in the sky predicted the changing of the seasons, etc.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Universal Gravitation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this, Newton reasoned that the strength of the gravitational force is </a:t>
            </a:r>
            <a:r>
              <a:rPr lang="en-US" b="1" i="1">
                <a:solidFill>
                  <a:schemeClr val="folHlink"/>
                </a:solidFill>
              </a:rPr>
              <a:t>not constant</a:t>
            </a:r>
            <a:r>
              <a:rPr lang="en-US"/>
              <a:t>, in fact, the magnitude of the force is </a:t>
            </a:r>
            <a:r>
              <a:rPr lang="en-US" b="1" i="1">
                <a:solidFill>
                  <a:schemeClr val="folHlink"/>
                </a:solidFill>
              </a:rPr>
              <a:t>inversely proportional to the square of the distance</a:t>
            </a:r>
            <a:r>
              <a:rPr lang="en-US"/>
              <a:t> between the objects.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Universal Gravitation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 concluded that the gravitational force is:</a:t>
            </a:r>
          </a:p>
          <a:p>
            <a:pPr lvl="1"/>
            <a:r>
              <a:rPr lang="en-US" b="1" i="1">
                <a:solidFill>
                  <a:schemeClr val="folHlink"/>
                </a:solidFill>
              </a:rPr>
              <a:t>Directly proportional</a:t>
            </a:r>
            <a:r>
              <a:rPr lang="en-US"/>
              <a:t> to the </a:t>
            </a:r>
            <a:r>
              <a:rPr lang="en-US" b="1" i="1">
                <a:solidFill>
                  <a:schemeClr val="folHlink"/>
                </a:solidFill>
              </a:rPr>
              <a:t>masses</a:t>
            </a:r>
            <a:r>
              <a:rPr lang="en-US"/>
              <a:t> of </a:t>
            </a:r>
            <a:r>
              <a:rPr lang="en-US" b="1" i="1">
                <a:solidFill>
                  <a:schemeClr val="folHlink"/>
                </a:solidFill>
              </a:rPr>
              <a:t>both</a:t>
            </a:r>
            <a:r>
              <a:rPr lang="en-US"/>
              <a:t> objects.</a:t>
            </a:r>
          </a:p>
          <a:p>
            <a:pPr lvl="1"/>
            <a:r>
              <a:rPr lang="en-US" b="1" i="1">
                <a:solidFill>
                  <a:schemeClr val="folHlink"/>
                </a:solidFill>
              </a:rPr>
              <a:t>Inversely proportional</a:t>
            </a:r>
            <a:r>
              <a:rPr lang="en-US"/>
              <a:t> to the </a:t>
            </a:r>
            <a:r>
              <a:rPr lang="en-US" b="1" i="1">
                <a:solidFill>
                  <a:schemeClr val="folHlink"/>
                </a:solidFill>
              </a:rPr>
              <a:t>distance</a:t>
            </a:r>
            <a:r>
              <a:rPr lang="en-US"/>
              <a:t> between the objects.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Law of Universal Gravitation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symbols, </a:t>
            </a:r>
            <a:r>
              <a:rPr lang="en-US" b="1" i="1">
                <a:solidFill>
                  <a:schemeClr val="folHlink"/>
                </a:solidFill>
              </a:rPr>
              <a:t>Newton’s Law of Universal Gravitation</a:t>
            </a:r>
            <a:r>
              <a:rPr lang="en-US"/>
              <a:t> is: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F</a:t>
            </a:r>
            <a:r>
              <a:rPr lang="en-US" baseline="-25000"/>
              <a:t>grav</a:t>
            </a:r>
            <a:r>
              <a:rPr lang="en-US"/>
              <a:t> = G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Where G is a constant of proportionality.</a:t>
            </a:r>
          </a:p>
          <a:p>
            <a:pPr lvl="1">
              <a:lnSpc>
                <a:spcPct val="90000"/>
              </a:lnSpc>
            </a:pPr>
            <a:r>
              <a:rPr lang="en-US"/>
              <a:t>G = 6.67 x 10</a:t>
            </a:r>
            <a:r>
              <a:rPr lang="en-US" baseline="30000"/>
              <a:t>-11</a:t>
            </a:r>
            <a:r>
              <a:rPr lang="en-US"/>
              <a:t> N m</a:t>
            </a:r>
            <a:r>
              <a:rPr lang="en-US" baseline="30000"/>
              <a:t>2</a:t>
            </a:r>
            <a:r>
              <a:rPr lang="en-US"/>
              <a:t>/kg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30480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Mm</a:t>
            </a:r>
            <a:endParaRPr lang="en-US" sz="36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29000" y="3581400"/>
            <a:ext cx="554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r </a:t>
            </a:r>
            <a:r>
              <a:rPr lang="en-US" sz="3200" baseline="30000"/>
              <a:t>2</a:t>
            </a:r>
            <a:endParaRPr lang="en-US" sz="3200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3528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Inverse Square Law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Newton’s Law of Universal Gravitation is often called an </a:t>
            </a:r>
            <a:r>
              <a:rPr lang="en-US" b="1" i="1">
                <a:solidFill>
                  <a:schemeClr val="folHlink"/>
                </a:solidFill>
              </a:rPr>
              <a:t>inverse square law</a:t>
            </a:r>
            <a:r>
              <a:rPr lang="en-US"/>
              <a:t>, since the force is inversely proportional to the square of the distance.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An Inverse-Square Force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2953" name="Picture 9" descr="Fgrav_grap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86106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Experimental Evidence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Law of Universal Gravitation allowed </a:t>
            </a:r>
            <a:r>
              <a:rPr lang="en-US">
                <a:solidFill>
                  <a:schemeClr val="folHlink"/>
                </a:solidFill>
              </a:rPr>
              <a:t>extremely accurate predictions</a:t>
            </a:r>
            <a:r>
              <a:rPr lang="en-US"/>
              <a:t> of planetary orbits.</a:t>
            </a:r>
          </a:p>
          <a:p>
            <a:r>
              <a:rPr lang="en-US">
                <a:solidFill>
                  <a:schemeClr val="folHlink"/>
                </a:solidFill>
              </a:rPr>
              <a:t>Cavendish</a:t>
            </a:r>
            <a:r>
              <a:rPr lang="en-US"/>
              <a:t> measured gravitational </a:t>
            </a:r>
            <a:r>
              <a:rPr lang="en-US">
                <a:solidFill>
                  <a:schemeClr val="folHlink"/>
                </a:solidFill>
              </a:rPr>
              <a:t>forces between human-scale objects</a:t>
            </a:r>
            <a:r>
              <a:rPr lang="en-US"/>
              <a:t> before 1800.  His experiments were later simplified and improved by von Jolly.</a:t>
            </a:r>
          </a:p>
        </p:txBody>
      </p:sp>
    </p:spTree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Action at a Distance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Newton’s time, there was much discussion about HOW gravity worked - how does the Sun, for instance, reach across empty space, with no actual contact at all, to exert a force on the Earth?</a:t>
            </a:r>
          </a:p>
          <a:p>
            <a:r>
              <a:rPr lang="en-US"/>
              <a:t>This spooky notion was called “</a:t>
            </a:r>
            <a:r>
              <a:rPr lang="en-US">
                <a:solidFill>
                  <a:schemeClr val="folHlink"/>
                </a:solidFill>
              </a:rPr>
              <a:t>action at a distance.</a:t>
            </a:r>
            <a:r>
              <a:rPr lang="en-US"/>
              <a:t>”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Gravitational Field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During the 19th century, the notion of the “</a:t>
            </a:r>
            <a:r>
              <a:rPr lang="en-US" b="1" i="1">
                <a:solidFill>
                  <a:schemeClr val="folHlink"/>
                </a:solidFill>
              </a:rPr>
              <a:t>field</a:t>
            </a:r>
            <a:r>
              <a:rPr lang="en-US"/>
              <a:t>” entered physics (via Michael Faraday). </a:t>
            </a:r>
          </a:p>
          <a:p>
            <a:r>
              <a:rPr lang="en-US"/>
              <a:t>Objects with mass create an </a:t>
            </a:r>
            <a:r>
              <a:rPr lang="en-US" b="1" i="1">
                <a:solidFill>
                  <a:schemeClr val="folHlink"/>
                </a:solidFill>
              </a:rPr>
              <a:t>invisible disturbance in the space around them</a:t>
            </a:r>
            <a:r>
              <a:rPr lang="en-US"/>
              <a:t> that is felt by other massive objects - this is a </a:t>
            </a:r>
            <a:r>
              <a:rPr lang="en-US" b="1" i="1">
                <a:solidFill>
                  <a:schemeClr val="folHlink"/>
                </a:solidFill>
              </a:rPr>
              <a:t>gravitational field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Gravitational Field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since the Sun is very massive, it creates an intense gravitational field around it, and the </a:t>
            </a:r>
            <a:r>
              <a:rPr lang="en-US" b="1" i="1">
                <a:solidFill>
                  <a:schemeClr val="folHlink"/>
                </a:solidFill>
              </a:rPr>
              <a:t>Earth responds to the field</a:t>
            </a:r>
            <a:r>
              <a:rPr lang="en-US"/>
              <a:t>. No more “action at a distance.”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Field Strength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measure the strength of the gravitational field at any point, measure the gravitational force, F,  exerted on any “test mass”, m.</a:t>
            </a:r>
          </a:p>
          <a:p>
            <a:r>
              <a:rPr lang="en-US" b="1" i="1">
                <a:solidFill>
                  <a:schemeClr val="folHlink"/>
                </a:solidFill>
              </a:rPr>
              <a:t>Gravitational Field Strength, g = F/m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Early Astronomy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were many early attempts both to describe and explain the motions of stars and planets in the sky.  </a:t>
            </a:r>
          </a:p>
          <a:p>
            <a:r>
              <a:rPr lang="en-US"/>
              <a:t>All were unsatisfactory, for one reason or another.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Field Strength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Near the surface of the Earth, g = F/m = 9.8 N/kg = 9.8 m/s</a:t>
            </a:r>
            <a:r>
              <a:rPr lang="en-US" baseline="30000"/>
              <a:t>2</a:t>
            </a:r>
            <a:r>
              <a:rPr lang="en-US"/>
              <a:t>.</a:t>
            </a:r>
            <a:endParaRPr lang="en-US" baseline="30000"/>
          </a:p>
          <a:p>
            <a:r>
              <a:rPr lang="en-US"/>
              <a:t>In general, </a:t>
            </a:r>
            <a:r>
              <a:rPr lang="en-US" b="1" i="1">
                <a:solidFill>
                  <a:schemeClr val="folHlink"/>
                </a:solidFill>
              </a:rPr>
              <a:t>g = GM/r</a:t>
            </a:r>
            <a:r>
              <a:rPr lang="en-US" b="1" i="1" baseline="30000">
                <a:solidFill>
                  <a:schemeClr val="folHlink"/>
                </a:solidFill>
              </a:rPr>
              <a:t>2</a:t>
            </a:r>
            <a:r>
              <a:rPr lang="en-US"/>
              <a:t>, where M is the mass of the object creating the field, r is the distance from the object’s center, and G = 6.67 x10</a:t>
            </a:r>
            <a:r>
              <a:rPr lang="en-US" baseline="30000"/>
              <a:t>-11</a:t>
            </a:r>
            <a:r>
              <a:rPr lang="en-US"/>
              <a:t> Nm</a:t>
            </a:r>
            <a:r>
              <a:rPr lang="en-US" baseline="30000"/>
              <a:t>2</a:t>
            </a:r>
            <a:r>
              <a:rPr lang="en-US"/>
              <a:t>/kg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Force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g is the strength of the gravitational field at some point, then the gravitational force on an object of mass m at that point is </a:t>
            </a:r>
            <a:r>
              <a:rPr lang="en-US" b="1" i="1">
                <a:solidFill>
                  <a:schemeClr val="folHlink"/>
                </a:solidFill>
              </a:rPr>
              <a:t>F</a:t>
            </a:r>
            <a:r>
              <a:rPr lang="en-US" b="1" i="1" baseline="-25000">
                <a:solidFill>
                  <a:schemeClr val="folHlink"/>
                </a:solidFill>
              </a:rPr>
              <a:t>grav </a:t>
            </a:r>
            <a:r>
              <a:rPr lang="en-US" b="1" i="1">
                <a:solidFill>
                  <a:schemeClr val="folHlink"/>
                </a:solidFill>
              </a:rPr>
              <a:t>= mg.</a:t>
            </a:r>
          </a:p>
          <a:p>
            <a:r>
              <a:rPr lang="en-US"/>
              <a:t>If g is the gravitational field strength at some point (in N/kg), then the free fall acceleration at that point is also g (in m/s</a:t>
            </a:r>
            <a:r>
              <a:rPr lang="en-US" baseline="30000"/>
              <a:t>2</a:t>
            </a:r>
            <a:r>
              <a:rPr lang="en-US"/>
              <a:t>).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Field Inside a Planet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are located a distance r from the center of a planet:</a:t>
            </a:r>
          </a:p>
          <a:p>
            <a:pPr lvl="1"/>
            <a:r>
              <a:rPr lang="en-US"/>
              <a:t> all of the planet’s mass </a:t>
            </a:r>
            <a:r>
              <a:rPr lang="en-US">
                <a:solidFill>
                  <a:schemeClr val="folHlink"/>
                </a:solidFill>
              </a:rPr>
              <a:t>inside</a:t>
            </a:r>
            <a:r>
              <a:rPr lang="en-US"/>
              <a:t> a sphere of radius r </a:t>
            </a:r>
            <a:r>
              <a:rPr lang="en-US">
                <a:solidFill>
                  <a:schemeClr val="folHlink"/>
                </a:solidFill>
              </a:rPr>
              <a:t>pulls you </a:t>
            </a:r>
            <a:r>
              <a:rPr lang="en-US" i="1">
                <a:solidFill>
                  <a:schemeClr val="folHlink"/>
                </a:solidFill>
              </a:rPr>
              <a:t>toward the center</a:t>
            </a:r>
            <a:r>
              <a:rPr lang="en-US">
                <a:solidFill>
                  <a:schemeClr val="folHlink"/>
                </a:solidFill>
              </a:rPr>
              <a:t> of the planet</a:t>
            </a:r>
            <a:r>
              <a:rPr lang="en-US"/>
              <a:t>.</a:t>
            </a:r>
          </a:p>
          <a:p>
            <a:pPr lvl="1"/>
            <a:r>
              <a:rPr lang="en-US"/>
              <a:t>All of the planet’s mass </a:t>
            </a:r>
            <a:r>
              <a:rPr lang="en-US">
                <a:solidFill>
                  <a:schemeClr val="folHlink"/>
                </a:solidFill>
              </a:rPr>
              <a:t>outside</a:t>
            </a:r>
            <a:r>
              <a:rPr lang="en-US"/>
              <a:t> a sphere of radius r exerts </a:t>
            </a:r>
            <a:r>
              <a:rPr lang="en-US" b="1" i="1" u="sng">
                <a:solidFill>
                  <a:schemeClr val="folHlink"/>
                </a:solidFill>
              </a:rPr>
              <a:t>no</a:t>
            </a:r>
            <a:r>
              <a:rPr lang="en-US">
                <a:solidFill>
                  <a:schemeClr val="folHlink"/>
                </a:solidFill>
              </a:rPr>
              <a:t> net gravitational force</a:t>
            </a:r>
            <a:r>
              <a:rPr lang="en-US"/>
              <a:t> on you.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Field Inside a Planet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</a:t>
            </a:r>
            <a:r>
              <a:rPr lang="en-US">
                <a:solidFill>
                  <a:schemeClr val="folHlink"/>
                </a:solidFill>
              </a:rPr>
              <a:t> blue-shaded</a:t>
            </a:r>
            <a:r>
              <a:rPr lang="en-US"/>
              <a:t> part</a:t>
            </a:r>
            <a:br>
              <a:rPr lang="en-US"/>
            </a:br>
            <a:r>
              <a:rPr lang="en-US"/>
              <a:t>of the planet pulls you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toward point C</a:t>
            </a:r>
            <a:r>
              <a:rPr lang="en-US"/>
              <a:t>.</a:t>
            </a:r>
          </a:p>
          <a:p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grey-shaded</a:t>
            </a:r>
            <a:r>
              <a:rPr lang="en-US"/>
              <a:t> part</a:t>
            </a:r>
            <a:br>
              <a:rPr lang="en-US"/>
            </a:br>
            <a:r>
              <a:rPr lang="en-US"/>
              <a:t>of the planet </a:t>
            </a:r>
            <a:r>
              <a:rPr lang="en-US">
                <a:solidFill>
                  <a:schemeClr val="folHlink"/>
                </a:solidFill>
              </a:rPr>
              <a:t>does 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not pull you</a:t>
            </a:r>
            <a:r>
              <a:rPr lang="en-US"/>
              <a:t> at all.</a:t>
            </a:r>
          </a:p>
          <a:p>
            <a:pPr>
              <a:buFont typeface="Wingdings" pitchFamily="1" charset="2"/>
              <a:buNone/>
            </a:pPr>
            <a:endParaRPr lang="en-US"/>
          </a:p>
        </p:txBody>
      </p:sp>
      <p:pic>
        <p:nvPicPr>
          <p:cNvPr id="38917" name="Picture 5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050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Gravitational Field Inside a Planet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Half way to the center</a:t>
            </a:r>
            <a:r>
              <a:rPr lang="en-US"/>
              <a:t> of the planet, g has </a:t>
            </a:r>
            <a:r>
              <a:rPr lang="en-US">
                <a:solidFill>
                  <a:schemeClr val="folHlink"/>
                </a:solidFill>
              </a:rPr>
              <a:t>one-half of its surface value</a:t>
            </a:r>
            <a:r>
              <a:rPr lang="en-US"/>
              <a:t>.</a:t>
            </a:r>
          </a:p>
          <a:p>
            <a:r>
              <a:rPr lang="en-US">
                <a:solidFill>
                  <a:schemeClr val="folHlink"/>
                </a:solidFill>
              </a:rPr>
              <a:t>At the center</a:t>
            </a:r>
            <a:r>
              <a:rPr lang="en-US"/>
              <a:t> of the planet, </a:t>
            </a:r>
            <a:r>
              <a:rPr lang="en-US">
                <a:solidFill>
                  <a:schemeClr val="folHlink"/>
                </a:solidFill>
              </a:rPr>
              <a:t>g = 0 N/kg</a:t>
            </a:r>
            <a:r>
              <a:rPr lang="en-US"/>
              <a:t>.</a:t>
            </a:r>
          </a:p>
        </p:txBody>
      </p:sp>
      <p:pic>
        <p:nvPicPr>
          <p:cNvPr id="39942" name="Picture 6" descr="g_inside_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59088"/>
            <a:ext cx="6311900" cy="39989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Black Holes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a very massive star gets old and runs out of fusionable material, gravitational forces may cause it to collapse to a mathematical point - a </a:t>
            </a:r>
            <a:r>
              <a:rPr lang="en-US">
                <a:solidFill>
                  <a:schemeClr val="folHlink"/>
                </a:solidFill>
              </a:rPr>
              <a:t>singularity</a:t>
            </a:r>
            <a:r>
              <a:rPr lang="en-US"/>
              <a:t>.  All normal matter is crushed out of existence.  This is a </a:t>
            </a:r>
            <a:r>
              <a:rPr lang="en-US">
                <a:solidFill>
                  <a:schemeClr val="folHlink"/>
                </a:solidFill>
              </a:rPr>
              <a:t>black hole</a:t>
            </a:r>
            <a:r>
              <a:rPr lang="en-US"/>
              <a:t>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Black Hole Gravitational Force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4996" name="Picture 4" descr="blackhole_grav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371600"/>
            <a:ext cx="8077200" cy="51101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Black Hole Gravitational Force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black hole’s gravity is the </a:t>
            </a:r>
            <a:r>
              <a:rPr lang="en-US">
                <a:solidFill>
                  <a:schemeClr val="folHlink"/>
                </a:solidFill>
              </a:rPr>
              <a:t>same as the original star’s</a:t>
            </a:r>
            <a:r>
              <a:rPr lang="en-US"/>
              <a:t> at distances greater than the star’s original radius.</a:t>
            </a:r>
          </a:p>
          <a:p>
            <a:pPr>
              <a:lnSpc>
                <a:spcPct val="90000"/>
              </a:lnSpc>
            </a:pPr>
            <a:r>
              <a:rPr lang="en-US"/>
              <a:t>Black hole’s </a:t>
            </a:r>
            <a:r>
              <a:rPr lang="en-US" sz="4000">
                <a:solidFill>
                  <a:schemeClr val="folHlink"/>
                </a:solidFill>
              </a:rPr>
              <a:t>don’t</a:t>
            </a:r>
            <a:r>
              <a:rPr lang="en-US"/>
              <a:t> magically “suck things in.”</a:t>
            </a:r>
          </a:p>
          <a:p>
            <a:pPr>
              <a:lnSpc>
                <a:spcPct val="90000"/>
              </a:lnSpc>
            </a:pPr>
            <a:r>
              <a:rPr lang="en-US"/>
              <a:t>The black hole’s gravity is intense because you can get really, really close to it!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Earth’s Tides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2 high tides and 2 low tides per day.</a:t>
            </a:r>
          </a:p>
          <a:p>
            <a:r>
              <a:rPr lang="en-US"/>
              <a:t>The tides follow the Moon.</a:t>
            </a:r>
          </a:p>
        </p:txBody>
      </p:sp>
      <p:pic>
        <p:nvPicPr>
          <p:cNvPr id="89092" name="Picture 4" descr="tide_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657600"/>
            <a:ext cx="5410200" cy="26257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</a:t>
            </a:r>
            <a:r>
              <a:rPr lang="en-US" i="1" u="sng"/>
              <a:t>Two</a:t>
            </a:r>
            <a:r>
              <a:rPr lang="en-US"/>
              <a:t> Tides?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Tides are caused by the </a:t>
            </a:r>
            <a:r>
              <a:rPr lang="en-US" sz="2800">
                <a:solidFill>
                  <a:schemeClr val="folHlink"/>
                </a:solidFill>
              </a:rPr>
              <a:t>stretching</a:t>
            </a:r>
            <a:r>
              <a:rPr lang="en-US" sz="2800"/>
              <a:t> of a planet.</a:t>
            </a:r>
          </a:p>
          <a:p>
            <a:r>
              <a:rPr lang="en-US" sz="2800"/>
              <a:t>Stretching is caused by a </a:t>
            </a:r>
            <a:r>
              <a:rPr lang="en-US" sz="2800">
                <a:solidFill>
                  <a:schemeClr val="folHlink"/>
                </a:solidFill>
              </a:rPr>
              <a:t>difference in forces</a:t>
            </a:r>
            <a:r>
              <a:rPr lang="en-US" sz="2800"/>
              <a:t> on the two sides of an object.</a:t>
            </a:r>
          </a:p>
          <a:p>
            <a:r>
              <a:rPr lang="en-US" sz="2800"/>
              <a:t>Since </a:t>
            </a:r>
            <a:r>
              <a:rPr lang="en-US" sz="2800">
                <a:solidFill>
                  <a:schemeClr val="folHlink"/>
                </a:solidFill>
              </a:rPr>
              <a:t>gravitational force depends on distance</a:t>
            </a:r>
            <a:r>
              <a:rPr lang="en-US" sz="2800"/>
              <a:t>, there is more gravitational force on the side of Earth closest to the Moon and less gravitational force on the side of Earth farther from the Moon.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Earth-Centered Universe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953000"/>
          </a:xfrm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folHlink"/>
                </a:solidFill>
              </a:rPr>
              <a:t>geocentric</a:t>
            </a:r>
            <a:r>
              <a:rPr lang="en-US"/>
              <a:t> (Earth-centered) solar system is often credited to </a:t>
            </a:r>
            <a:r>
              <a:rPr lang="en-US">
                <a:solidFill>
                  <a:schemeClr val="folHlink"/>
                </a:solidFill>
              </a:rPr>
              <a:t>Ptolemy</a:t>
            </a:r>
            <a:r>
              <a:rPr lang="en-US"/>
              <a:t>, an Alexandrian Greek, although the idea is very old.</a:t>
            </a:r>
          </a:p>
        </p:txBody>
      </p:sp>
      <p:pic>
        <p:nvPicPr>
          <p:cNvPr id="44036" name="Picture 1028" descr="Heraclides_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276600"/>
            <a:ext cx="4572000" cy="2890838"/>
          </a:xfrm>
          <a:prstGeom prst="rect">
            <a:avLst/>
          </a:prstGeom>
          <a:noFill/>
        </p:spPr>
      </p:pic>
      <p:sp>
        <p:nvSpPr>
          <p:cNvPr id="44037" name="Text Box 1029"/>
          <p:cNvSpPr txBox="1">
            <a:spLocks noChangeArrowheads="1"/>
          </p:cNvSpPr>
          <p:nvPr/>
        </p:nvSpPr>
        <p:spPr bwMode="auto">
          <a:xfrm>
            <a:off x="3962400" y="63246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Image from: http://abyss.uoregon.edu/~js/ast123/lectures/lec02.html</a:t>
            </a: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</a:t>
            </a:r>
            <a:r>
              <a:rPr lang="en-US" i="1" u="sng"/>
              <a:t>Two</a:t>
            </a:r>
            <a:r>
              <a:rPr lang="en-US"/>
              <a:t> Tides?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that </a:t>
            </a:r>
          </a:p>
        </p:txBody>
      </p:sp>
      <p:pic>
        <p:nvPicPr>
          <p:cNvPr id="91140" name="Picture 4" descr="tidefo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05188"/>
            <a:ext cx="4854575" cy="1982787"/>
          </a:xfrm>
          <a:prstGeom prst="rect">
            <a:avLst/>
          </a:prstGeom>
          <a:noFill/>
        </p:spPr>
      </p:pic>
      <p:pic>
        <p:nvPicPr>
          <p:cNvPr id="91142" name="Picture 6" descr="fgrav_eq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28800"/>
            <a:ext cx="2882900" cy="11350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the </a:t>
            </a:r>
            <a:r>
              <a:rPr lang="en-US" i="1" u="sng"/>
              <a:t>Moon</a:t>
            </a:r>
            <a:r>
              <a:rPr lang="en-US"/>
              <a:t>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Sun’s gravitational pull on Earth is </a:t>
            </a:r>
            <a:r>
              <a:rPr lang="en-US">
                <a:solidFill>
                  <a:schemeClr val="folHlink"/>
                </a:solidFill>
              </a:rPr>
              <a:t>much larger</a:t>
            </a:r>
            <a:r>
              <a:rPr lang="en-US"/>
              <a:t> than the Moon’s gravitational pull on Earth.  So why do the tides follow the Moon and not the Sun?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the </a:t>
            </a:r>
            <a:r>
              <a:rPr lang="en-US" i="1" u="sng"/>
              <a:t>Moon</a:t>
            </a:r>
            <a:r>
              <a:rPr lang="en-US"/>
              <a:t>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Since the Sun is </a:t>
            </a:r>
            <a:r>
              <a:rPr lang="en-US">
                <a:solidFill>
                  <a:schemeClr val="folHlink"/>
                </a:solidFill>
              </a:rPr>
              <a:t>much farther</a:t>
            </a:r>
            <a:r>
              <a:rPr lang="en-US"/>
              <a:t> from Earth than the Moon, the difference in distance across Earth is much less significant for the Sun than the Moon, therefore the </a:t>
            </a:r>
            <a:r>
              <a:rPr lang="en-US">
                <a:solidFill>
                  <a:schemeClr val="folHlink"/>
                </a:solidFill>
              </a:rPr>
              <a:t>difference in gravitational force on the two sides of Earth is less for the Sun</a:t>
            </a:r>
            <a:r>
              <a:rPr lang="en-US"/>
              <a:t> than for the Moon (even though the Sun’s force on Earth is more).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the </a:t>
            </a:r>
            <a:r>
              <a:rPr lang="en-US" i="1" u="sng"/>
              <a:t>Moon</a:t>
            </a:r>
            <a:r>
              <a:rPr lang="en-US"/>
              <a:t>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Sun</a:t>
            </a:r>
            <a:r>
              <a:rPr lang="en-US"/>
              <a:t> does have a </a:t>
            </a:r>
            <a:r>
              <a:rPr lang="en-US">
                <a:solidFill>
                  <a:schemeClr val="folHlink"/>
                </a:solidFill>
              </a:rPr>
              <a:t>small effect</a:t>
            </a:r>
            <a:r>
              <a:rPr lang="en-US"/>
              <a:t> on Earth’s tides, but the major effect is due to the Moon.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429000" y="231933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End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Ptolemy’s Solar System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Ptolemy’s solar system could be made to fit the observational data pretty well, but only by becoming </a:t>
            </a:r>
            <a:r>
              <a:rPr lang="en-US" b="1" i="1">
                <a:solidFill>
                  <a:schemeClr val="folHlink"/>
                </a:solidFill>
              </a:rPr>
              <a:t>very</a:t>
            </a:r>
            <a:r>
              <a:rPr lang="en-US"/>
              <a:t> complicated.</a:t>
            </a:r>
          </a:p>
          <a:p>
            <a:pPr lvl="1">
              <a:buFont typeface="Wingdings" pitchFamily="1" charset="2"/>
              <a:buNone/>
            </a:pPr>
            <a:endParaRPr lang="en-US"/>
          </a:p>
        </p:txBody>
      </p:sp>
      <p:pic>
        <p:nvPicPr>
          <p:cNvPr id="72708" name="Picture 4" descr="epicycle_defe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276600"/>
            <a:ext cx="4495800" cy="2936875"/>
          </a:xfrm>
          <a:prstGeom prst="rect">
            <a:avLst/>
          </a:prstGeom>
          <a:noFill/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86200" y="63246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Image from: http://abyss.uoregon.edu/~js/ast123/lectures/lec02.html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Copernicus’ Solar System</a:t>
            </a: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Polish cleric </a:t>
            </a:r>
            <a:r>
              <a:rPr lang="en-US">
                <a:solidFill>
                  <a:schemeClr val="folHlink"/>
                </a:solidFill>
              </a:rPr>
              <a:t>Copernicus</a:t>
            </a:r>
            <a:r>
              <a:rPr lang="en-US"/>
              <a:t> proposed a </a:t>
            </a:r>
            <a:r>
              <a:rPr lang="en-US">
                <a:solidFill>
                  <a:schemeClr val="folHlink"/>
                </a:solidFill>
              </a:rPr>
              <a:t>heliocentric</a:t>
            </a:r>
            <a:r>
              <a:rPr lang="en-US"/>
              <a:t> (Sun centered) solar system in the 1500’s.</a:t>
            </a:r>
          </a:p>
          <a:p>
            <a:pPr>
              <a:buFont typeface="Wingdings" pitchFamily="1" charset="2"/>
              <a:buNone/>
            </a:pPr>
            <a:endParaRPr lang="en-US"/>
          </a:p>
        </p:txBody>
      </p:sp>
      <p:pic>
        <p:nvPicPr>
          <p:cNvPr id="73732" name="Picture 1028" descr="Aristarchus_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352800"/>
            <a:ext cx="4648200" cy="3086100"/>
          </a:xfrm>
          <a:prstGeom prst="rect">
            <a:avLst/>
          </a:prstGeom>
          <a:noFill/>
        </p:spPr>
      </p:pic>
      <p:sp>
        <p:nvSpPr>
          <p:cNvPr id="73733" name="Text Box 1029"/>
          <p:cNvSpPr txBox="1">
            <a:spLocks noChangeArrowheads="1"/>
          </p:cNvSpPr>
          <p:nvPr/>
        </p:nvSpPr>
        <p:spPr bwMode="auto">
          <a:xfrm>
            <a:off x="3832225" y="6553200"/>
            <a:ext cx="5311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Image from: http://abyss.uoregon.edu/~js/ast123/lectures/lec02.html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Objections to Copernicus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8077200" cy="4800600"/>
          </a:xfrm>
        </p:spPr>
        <p:txBody>
          <a:bodyPr/>
          <a:lstStyle/>
          <a:p>
            <a:r>
              <a:rPr lang="en-US"/>
              <a:t>How could Earth be moving at enormous speeds when we don’t feel it?</a:t>
            </a:r>
          </a:p>
          <a:p>
            <a:pPr lvl="1"/>
            <a:r>
              <a:rPr lang="en-US"/>
              <a:t>(Copernicus didn’t know about </a:t>
            </a:r>
            <a:r>
              <a:rPr lang="en-US" i="1">
                <a:solidFill>
                  <a:schemeClr val="folHlink"/>
                </a:solidFill>
              </a:rPr>
              <a:t>inertia</a:t>
            </a:r>
            <a:r>
              <a:rPr lang="en-US"/>
              <a:t>.)</a:t>
            </a:r>
          </a:p>
          <a:p>
            <a:r>
              <a:rPr lang="en-US"/>
              <a:t>Why can’t we detect Earth’s motion against the background stars (stellar parallax)?</a:t>
            </a:r>
          </a:p>
          <a:p>
            <a:r>
              <a:rPr lang="en-US"/>
              <a:t>Copernicus’ model did </a:t>
            </a:r>
            <a:r>
              <a:rPr lang="en-US" sz="5400">
                <a:solidFill>
                  <a:schemeClr val="folHlink"/>
                </a:solidFill>
              </a:rPr>
              <a:t>not</a:t>
            </a:r>
            <a:r>
              <a:rPr lang="en-US"/>
              <a:t> fit the observational data very well.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Galileo &amp; Copernicus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Galileo</a:t>
            </a:r>
            <a:r>
              <a:rPr lang="en-US" sz="2800"/>
              <a:t> became convinced that Copernicus was correct </a:t>
            </a:r>
            <a:r>
              <a:rPr lang="en-US" sz="2800">
                <a:solidFill>
                  <a:schemeClr val="folHlink"/>
                </a:solidFill>
              </a:rPr>
              <a:t>by observations</a:t>
            </a:r>
            <a:r>
              <a:rPr lang="en-US" sz="2800"/>
              <a:t> of the Sun, Venus, and the moons of Jupiter using the newly-invented telescope.</a:t>
            </a:r>
          </a:p>
          <a:p>
            <a:r>
              <a:rPr lang="en-US" sz="2800"/>
              <a:t>Perhaps Galileo was motivated to understand </a:t>
            </a:r>
            <a:r>
              <a:rPr lang="en-US" sz="2800">
                <a:solidFill>
                  <a:schemeClr val="folHlink"/>
                </a:solidFill>
              </a:rPr>
              <a:t>inertia</a:t>
            </a:r>
            <a:r>
              <a:rPr lang="en-US" sz="2800"/>
              <a:t> by his desire to understand and defend Copernicus’ ideas.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Tycho and Kepler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late 1500’s, a Danish nobleman named </a:t>
            </a:r>
            <a:r>
              <a:rPr lang="en-US" b="1" i="1">
                <a:solidFill>
                  <a:schemeClr val="folHlink"/>
                </a:solidFill>
              </a:rPr>
              <a:t>Tycho Brahe</a:t>
            </a:r>
            <a:r>
              <a:rPr lang="en-US"/>
              <a:t> set out to make the </a:t>
            </a:r>
            <a:r>
              <a:rPr lang="en-US" b="1" i="1">
                <a:solidFill>
                  <a:schemeClr val="folHlink"/>
                </a:solidFill>
              </a:rPr>
              <a:t>most accurate measurements</a:t>
            </a:r>
            <a:r>
              <a:rPr lang="en-US"/>
              <a:t> of planetary motions to date, in order to validate his own ideas of planetary motion.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2001:Templates:Presentations:Designs:Factory</Template>
  <TotalTime>1849</TotalTime>
  <Words>1655</Words>
  <Application>Microsoft Office PowerPoint</Application>
  <PresentationFormat>On-screen Show (4:3)</PresentationFormat>
  <Paragraphs>215</Paragraphs>
  <Slides>44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Factory</vt:lpstr>
      <vt:lpstr> </vt:lpstr>
      <vt:lpstr>Early Astronomy</vt:lpstr>
      <vt:lpstr>Early Astronomy</vt:lpstr>
      <vt:lpstr>The Earth-Centered Universe</vt:lpstr>
      <vt:lpstr>Ptolemy’s Solar System</vt:lpstr>
      <vt:lpstr>Copernicus’ Solar System</vt:lpstr>
      <vt:lpstr>Objections to Copernicus</vt:lpstr>
      <vt:lpstr>Galileo &amp; Copernicus</vt:lpstr>
      <vt:lpstr>Tycho and Kepler</vt:lpstr>
      <vt:lpstr>Tycho and Kepler</vt:lpstr>
      <vt:lpstr>Kepler’s Laws</vt:lpstr>
      <vt:lpstr>Kepler’s Second Law</vt:lpstr>
      <vt:lpstr>Why?</vt:lpstr>
      <vt:lpstr>The Apple &amp; the Moon</vt:lpstr>
      <vt:lpstr>Universal Gravitation</vt:lpstr>
      <vt:lpstr>At the Earth’s Surface</vt:lpstr>
      <vt:lpstr>Weight of the Moon</vt:lpstr>
      <vt:lpstr>Weight of the Moon</vt:lpstr>
      <vt:lpstr>Weight of the Moon</vt:lpstr>
      <vt:lpstr>Universal Gravitation</vt:lpstr>
      <vt:lpstr>Universal Gravitation</vt:lpstr>
      <vt:lpstr>Law of Universal Gravitation</vt:lpstr>
      <vt:lpstr>Inverse Square Law</vt:lpstr>
      <vt:lpstr>An Inverse-Square Force</vt:lpstr>
      <vt:lpstr>Experimental Evidence</vt:lpstr>
      <vt:lpstr>Action at a Distance</vt:lpstr>
      <vt:lpstr>The Gravitational Field</vt:lpstr>
      <vt:lpstr>The Gravitational Field</vt:lpstr>
      <vt:lpstr>Gravitational Field Strength</vt:lpstr>
      <vt:lpstr>Gravitational Field Strength</vt:lpstr>
      <vt:lpstr>Gravitational Force</vt:lpstr>
      <vt:lpstr>Gravitational Field Inside a Planet</vt:lpstr>
      <vt:lpstr>Gravitational Field Inside a Planet</vt:lpstr>
      <vt:lpstr>Gravitational Field Inside a Planet</vt:lpstr>
      <vt:lpstr>Black Holes</vt:lpstr>
      <vt:lpstr>Black Hole Gravitational Force</vt:lpstr>
      <vt:lpstr>Black Hole Gravitational Force</vt:lpstr>
      <vt:lpstr>Earth’s Tides</vt:lpstr>
      <vt:lpstr>Why Two Tides?</vt:lpstr>
      <vt:lpstr>Why Two Tides?</vt:lpstr>
      <vt:lpstr>Why the Moon?</vt:lpstr>
      <vt:lpstr>Why the Moon?</vt:lpstr>
      <vt:lpstr>Why the Moon?</vt:lpstr>
      <vt:lpstr>The End</vt:lpstr>
    </vt:vector>
  </TitlesOfParts>
  <Company>Batesville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 </dc:title>
  <dc:creator>Media Center</dc:creator>
  <cp:keywords/>
  <cp:lastModifiedBy>dbrick</cp:lastModifiedBy>
  <cp:revision>71</cp:revision>
  <cp:lastPrinted>2002-01-31T07:45:58Z</cp:lastPrinted>
  <dcterms:created xsi:type="dcterms:W3CDTF">2002-01-25T09:59:40Z</dcterms:created>
  <dcterms:modified xsi:type="dcterms:W3CDTF">2013-04-01T13:57:56Z</dcterms:modified>
</cp:coreProperties>
</file>