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2"/>
  </p:handoutMasterIdLst>
  <p:sldIdLst>
    <p:sldId id="257" r:id="rId2"/>
    <p:sldId id="258" r:id="rId3"/>
    <p:sldId id="278" r:id="rId4"/>
    <p:sldId id="27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30BAF-8DFA-4E02-A879-9A2447E3B49C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78FB2-679F-4C30-B0A6-980578795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4E7EB4-B5CA-4842-89D4-CC05B73275CF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783E74-319E-48DF-AB08-8EF0D0FC9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cientist.com/data/images/archive/1639/1639010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pactednurse.com/pics2/bizarroworld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72390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Understand the math behind the force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Newtonian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reliable and simple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fails on the “Grand” scale of the galaxy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Einstein’s Theory of Relativity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Relates gravity to “fabric”  of space and time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Complex math – not needed for daily experience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Today – still exploring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String theory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Dark Energy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25605" name="Picture 5" descr="ei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7700" y="4038600"/>
            <a:ext cx="1725613" cy="2209800"/>
          </a:xfrm>
          <a:prstGeom prst="rect">
            <a:avLst/>
          </a:prstGeom>
          <a:noFill/>
        </p:spPr>
      </p:pic>
      <p:pic>
        <p:nvPicPr>
          <p:cNvPr id="25607" name="Picture 7" descr="New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990600"/>
            <a:ext cx="1819275" cy="271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law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speed will be greater when near the sun</a:t>
            </a:r>
          </a:p>
          <a:p>
            <a:pPr>
              <a:lnSpc>
                <a:spcPct val="90000"/>
              </a:lnSpc>
            </a:pPr>
            <a:r>
              <a:rPr lang="en-US" dirty="0"/>
              <a:t>As it moves away, gravity slows it down</a:t>
            </a:r>
          </a:p>
          <a:p>
            <a:pPr>
              <a:lnSpc>
                <a:spcPct val="90000"/>
              </a:lnSpc>
            </a:pPr>
            <a:r>
              <a:rPr lang="en-US" dirty="0"/>
              <a:t>Idea is used to “sling-shot” rockets and probes through space</a:t>
            </a:r>
          </a:p>
        </p:txBody>
      </p:sp>
      <p:pic>
        <p:nvPicPr>
          <p:cNvPr id="36871" name="Picture 7" descr="voyagerorbi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400550" cy="304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Planetary Motion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Third law</a:t>
            </a:r>
            <a:r>
              <a:rPr lang="en-US" dirty="0"/>
              <a:t> – The ratio of the average distance from the Sun cubed to the period squared is the same constant value for all planets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r</a:t>
            </a:r>
            <a:r>
              <a:rPr lang="en-US" dirty="0">
                <a:cs typeface="Arial" charset="0"/>
              </a:rPr>
              <a:t>³/T² =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r – distance to Sun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T – time to travel around the Sun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C – Solar Constant*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*</a:t>
            </a:r>
            <a:r>
              <a:rPr lang="en-US" sz="2400" dirty="0"/>
              <a:t>Different constants for sun, earth, other planets or stars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2ORBIT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47750"/>
            <a:ext cx="3810000" cy="47625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Satellite Orbits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/>
              <a:t>Projectiles – Sail in a parabola until it hits the earth</a:t>
            </a:r>
          </a:p>
          <a:p>
            <a:r>
              <a:rPr lang="en-US" dirty="0"/>
              <a:t>Fire it faster – go farther </a:t>
            </a:r>
          </a:p>
          <a:p>
            <a:r>
              <a:rPr lang="en-US" dirty="0"/>
              <a:t>Finally – the earth would “fall away” </a:t>
            </a:r>
          </a:p>
        </p:txBody>
      </p:sp>
      <p:pic>
        <p:nvPicPr>
          <p:cNvPr id="39941" name="Picture 5" descr="STS-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67150"/>
            <a:ext cx="5743575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Velocities</a:t>
            </a:r>
          </a:p>
        </p:txBody>
      </p:sp>
      <p:pic>
        <p:nvPicPr>
          <p:cNvPr id="40968" name="Picture 8" descr="Satellite_Orb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0775" y="1819275"/>
            <a:ext cx="436245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Orbital </a:t>
            </a:r>
            <a:r>
              <a:rPr lang="en-US" dirty="0"/>
              <a:t>speed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centripetal force equals gravitational force – the object stays in orbit</a:t>
            </a:r>
          </a:p>
          <a:p>
            <a:r>
              <a:rPr lang="en-US" dirty="0"/>
              <a:t> </a:t>
            </a:r>
            <a:r>
              <a:rPr lang="en-US" dirty="0" err="1"/>
              <a:t>GmM</a:t>
            </a:r>
            <a:r>
              <a:rPr lang="en-US" dirty="0"/>
              <a:t>/r</a:t>
            </a:r>
            <a:r>
              <a:rPr lang="en-US" dirty="0">
                <a:cs typeface="Arial" charset="0"/>
              </a:rPr>
              <a:t>² = mv²</a:t>
            </a:r>
            <a:r>
              <a:rPr lang="en-US" sz="1600" dirty="0">
                <a:cs typeface="Arial" charset="0"/>
              </a:rPr>
              <a:t>o</a:t>
            </a:r>
            <a:r>
              <a:rPr lang="en-US" dirty="0">
                <a:cs typeface="Arial" charset="0"/>
              </a:rPr>
              <a:t>/r</a:t>
            </a:r>
          </a:p>
          <a:p>
            <a:r>
              <a:rPr lang="en-US" dirty="0">
                <a:cs typeface="Arial" charset="0"/>
              </a:rPr>
              <a:t>Simplified </a:t>
            </a:r>
          </a:p>
          <a:p>
            <a:pPr lvl="1"/>
            <a:r>
              <a:rPr lang="en-US" dirty="0" err="1">
                <a:cs typeface="Arial" charset="0"/>
              </a:rPr>
              <a:t>v</a:t>
            </a:r>
            <a:r>
              <a:rPr lang="en-US" sz="1000" dirty="0" err="1">
                <a:cs typeface="Arial" charset="0"/>
              </a:rPr>
              <a:t>o</a:t>
            </a:r>
            <a:r>
              <a:rPr lang="en-US" dirty="0">
                <a:cs typeface="Arial" charset="0"/>
              </a:rPr>
              <a:t> = √GM/r</a:t>
            </a:r>
          </a:p>
          <a:p>
            <a:pPr lvl="1"/>
            <a:r>
              <a:rPr lang="en-US" dirty="0">
                <a:cs typeface="Arial" charset="0"/>
              </a:rPr>
              <a:t>Circular orbital speed</a:t>
            </a:r>
          </a:p>
        </p:txBody>
      </p:sp>
      <p:pic>
        <p:nvPicPr>
          <p:cNvPr id="43013" name="Picture 5" descr="orbites_dock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124200"/>
            <a:ext cx="302895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speed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333500"/>
            <a:ext cx="714375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keplerthir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810000" cy="4762500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Orbitals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4709160"/>
          </a:xfrm>
        </p:spPr>
        <p:txBody>
          <a:bodyPr/>
          <a:lstStyle/>
          <a:p>
            <a:r>
              <a:rPr lang="en-US" dirty="0"/>
              <a:t>If the velocity is more or less than the circular orbital</a:t>
            </a:r>
          </a:p>
          <a:p>
            <a:pPr lvl="1"/>
            <a:r>
              <a:rPr lang="en-US" dirty="0"/>
              <a:t>Circle </a:t>
            </a:r>
            <a:r>
              <a:rPr lang="en-US" dirty="0" smtClean="0"/>
              <a:t>: </a:t>
            </a:r>
            <a:r>
              <a:rPr lang="en-US" dirty="0"/>
              <a:t>speed v = </a:t>
            </a:r>
            <a:r>
              <a:rPr lang="en-US" dirty="0" err="1"/>
              <a:t>v</a:t>
            </a:r>
            <a:r>
              <a:rPr lang="en-US" sz="1200" dirty="0" err="1"/>
              <a:t>o</a:t>
            </a:r>
            <a:r>
              <a:rPr lang="en-US" dirty="0"/>
              <a:t>  </a:t>
            </a:r>
            <a:endParaRPr lang="en-US" dirty="0">
              <a:cs typeface="Arial" charset="0"/>
            </a:endParaRPr>
          </a:p>
          <a:p>
            <a:pPr lvl="1"/>
            <a:r>
              <a:rPr lang="en-US" dirty="0"/>
              <a:t>Elliptical </a:t>
            </a:r>
            <a:r>
              <a:rPr lang="en-US" dirty="0" smtClean="0"/>
              <a:t>: </a:t>
            </a:r>
            <a:r>
              <a:rPr lang="en-US" dirty="0"/>
              <a:t>speed v &lt; </a:t>
            </a:r>
            <a:r>
              <a:rPr lang="en-US" dirty="0" err="1"/>
              <a:t>v</a:t>
            </a:r>
            <a:r>
              <a:rPr lang="en-US" sz="900" dirty="0" err="1"/>
              <a:t>o</a:t>
            </a:r>
            <a:r>
              <a:rPr lang="en-US" sz="2400" dirty="0"/>
              <a:t> </a:t>
            </a:r>
          </a:p>
          <a:p>
            <a:pPr lvl="1"/>
            <a:r>
              <a:rPr lang="en-US" dirty="0"/>
              <a:t>Large elliptical </a:t>
            </a:r>
            <a:r>
              <a:rPr lang="en-US" dirty="0" smtClean="0"/>
              <a:t>:  </a:t>
            </a:r>
          </a:p>
          <a:p>
            <a:pPr lvl="1">
              <a:buNone/>
            </a:pPr>
            <a:r>
              <a:rPr lang="en-US" dirty="0" smtClean="0"/>
              <a:t>      speed </a:t>
            </a:r>
            <a:r>
              <a:rPr lang="en-US" dirty="0"/>
              <a:t>v &gt; </a:t>
            </a:r>
            <a:r>
              <a:rPr lang="en-US" dirty="0" err="1"/>
              <a:t>v</a:t>
            </a:r>
            <a:r>
              <a:rPr lang="en-US" sz="1200" dirty="0" err="1"/>
              <a:t>o</a:t>
            </a:r>
            <a:r>
              <a:rPr lang="en-US" sz="3200" dirty="0"/>
              <a:t> and </a:t>
            </a:r>
            <a:r>
              <a:rPr lang="en-US" dirty="0"/>
              <a:t>&lt; </a:t>
            </a:r>
            <a:r>
              <a:rPr lang="en-US" dirty="0">
                <a:cs typeface="Arial" charset="0"/>
              </a:rPr>
              <a:t>√2v</a:t>
            </a:r>
            <a:r>
              <a:rPr lang="en-US" sz="1000" dirty="0">
                <a:cs typeface="Arial" charset="0"/>
              </a:rPr>
              <a:t>o</a:t>
            </a:r>
          </a:p>
          <a:p>
            <a:pPr lvl="1"/>
            <a:r>
              <a:rPr lang="en-US" dirty="0">
                <a:cs typeface="Arial" charset="0"/>
              </a:rPr>
              <a:t>Parabola </a:t>
            </a:r>
            <a:r>
              <a:rPr lang="en-US" dirty="0" smtClean="0">
                <a:cs typeface="Arial" charset="0"/>
              </a:rPr>
              <a:t>:</a:t>
            </a:r>
            <a:r>
              <a:rPr lang="en-US" dirty="0" smtClean="0"/>
              <a:t>v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dirty="0">
                <a:cs typeface="Arial" charset="0"/>
              </a:rPr>
              <a:t>√2v</a:t>
            </a:r>
            <a:r>
              <a:rPr lang="en-US" sz="1000" dirty="0">
                <a:cs typeface="Arial" charset="0"/>
              </a:rPr>
              <a:t>o</a:t>
            </a:r>
          </a:p>
          <a:p>
            <a:pPr lvl="1"/>
            <a:r>
              <a:rPr lang="en-US" dirty="0">
                <a:cs typeface="Arial" charset="0"/>
              </a:rPr>
              <a:t>Hyperbola </a:t>
            </a:r>
            <a:r>
              <a:rPr lang="en-US" dirty="0" smtClean="0">
                <a:cs typeface="Arial" charset="0"/>
              </a:rPr>
              <a:t>: </a:t>
            </a:r>
            <a:r>
              <a:rPr lang="en-US" dirty="0"/>
              <a:t>v</a:t>
            </a:r>
            <a:r>
              <a:rPr lang="en-US" sz="3200" dirty="0"/>
              <a:t> &gt; </a:t>
            </a:r>
            <a:r>
              <a:rPr lang="en-US" dirty="0">
                <a:cs typeface="Arial" charset="0"/>
              </a:rPr>
              <a:t>√2v</a:t>
            </a:r>
            <a:r>
              <a:rPr lang="en-US" sz="1000" dirty="0">
                <a:cs typeface="Arial" charset="0"/>
              </a:rPr>
              <a:t>o</a:t>
            </a:r>
            <a:endParaRPr lang="en-US" dirty="0">
              <a:cs typeface="Arial" charset="0"/>
            </a:endParaRPr>
          </a:p>
          <a:p>
            <a:pPr lvl="1"/>
            <a:endParaRPr lang="en-US" dirty="0">
              <a:cs typeface="Arial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Effectively Weightless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in free-fall, you have no weight</a:t>
            </a:r>
          </a:p>
          <a:p>
            <a:r>
              <a:rPr lang="en-US"/>
              <a:t>If you stand on a scale in a free falling elevator</a:t>
            </a:r>
          </a:p>
          <a:p>
            <a:pPr lvl="1"/>
            <a:r>
              <a:rPr lang="en-US"/>
              <a:t>The scale would drop to zero</a:t>
            </a:r>
          </a:p>
          <a:p>
            <a:pPr lvl="1"/>
            <a:r>
              <a:rPr lang="en-US"/>
              <a:t>No normal force pushing back-up</a:t>
            </a:r>
          </a:p>
          <a:p>
            <a:pPr lvl="1"/>
            <a:r>
              <a:rPr lang="en-US"/>
              <a:t>Only gravity is acting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45061" name="Picture 5" descr="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343400"/>
            <a:ext cx="3448050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ap_hawking_f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477000" cy="487045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Vomit Comit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Law of Universal Gravitation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Gravity force is related to masses of two bodies and the distance</a:t>
            </a:r>
          </a:p>
          <a:p>
            <a:pPr lvl="1"/>
            <a:r>
              <a:rPr lang="en-US" dirty="0"/>
              <a:t>F</a:t>
            </a:r>
            <a:r>
              <a:rPr lang="en-US" sz="1600" dirty="0"/>
              <a:t>G</a:t>
            </a:r>
            <a:r>
              <a:rPr lang="en-US" dirty="0"/>
              <a:t> </a:t>
            </a:r>
            <a:r>
              <a:rPr lang="el-GR" sz="3600" dirty="0">
                <a:latin typeface="Kunstler Script" pitchFamily="66" charset="0"/>
                <a:cs typeface="Arial" charset="0"/>
              </a:rPr>
              <a:t>α</a:t>
            </a:r>
            <a:r>
              <a:rPr lang="en-US" dirty="0">
                <a:latin typeface="Forte" pitchFamily="66" charset="0"/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mM</a:t>
            </a:r>
            <a:r>
              <a:rPr lang="en-US" dirty="0">
                <a:cs typeface="Arial" charset="0"/>
              </a:rPr>
              <a:t>/r²</a:t>
            </a:r>
            <a:r>
              <a:rPr lang="en-US" dirty="0">
                <a:latin typeface="Forte" pitchFamily="66" charset="0"/>
                <a:cs typeface="Arial" charset="0"/>
              </a:rPr>
              <a:t>  </a:t>
            </a:r>
          </a:p>
          <a:p>
            <a:pPr lvl="1"/>
            <a:r>
              <a:rPr lang="en-US" dirty="0">
                <a:cs typeface="Arial" charset="0"/>
              </a:rPr>
              <a:t>Center-to-Center attraction between all forms of matter</a:t>
            </a:r>
          </a:p>
          <a:p>
            <a:pPr>
              <a:buFont typeface="Wingdings" pitchFamily="2" charset="2"/>
              <a:buNone/>
            </a:pPr>
            <a:endParaRPr lang="el-GR" dirty="0">
              <a:cs typeface="Arial" charset="0"/>
            </a:endParaRPr>
          </a:p>
        </p:txBody>
      </p:sp>
      <p:pic>
        <p:nvPicPr>
          <p:cNvPr id="26629" name="Picture 5" descr="orbite_infin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006850"/>
            <a:ext cx="4133850" cy="285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Gravitational Field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r>
              <a:rPr lang="en-US"/>
              <a:t>When an object experiences forces over a continuous range of locations</a:t>
            </a:r>
          </a:p>
          <a:p>
            <a:r>
              <a:rPr lang="en-US"/>
              <a:t>Graviton – hypothetical massless carrier of gravitational interaction</a:t>
            </a:r>
          </a:p>
          <a:p>
            <a:r>
              <a:rPr lang="en-US"/>
              <a:t>Gravity – elusive study in physics</a:t>
            </a:r>
          </a:p>
        </p:txBody>
      </p:sp>
      <p:pic>
        <p:nvPicPr>
          <p:cNvPr id="46085" name="Picture 5" descr="Bougu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65538"/>
            <a:ext cx="5029200" cy="2989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3505200" cy="54102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Henry Cavendish’s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experiment determined the proportionality constant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G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in 1798.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31242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9220" name="Picture 5" descr="16390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5" y="152400"/>
            <a:ext cx="56864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762000" y="6348413"/>
            <a:ext cx="6405563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hlinkClick r:id="rId3"/>
              </a:rPr>
              <a:t>http://www.newscientist.com/data/images/archive/1639/16390101.jpg</a:t>
            </a:r>
            <a:endParaRPr lang="en-US" sz="160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The Value of G.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5400" dirty="0" smtClean="0"/>
              <a:t>G= 6.67 x 10</a:t>
            </a:r>
            <a:r>
              <a:rPr lang="en-US" sz="5400" baseline="30000" dirty="0" smtClean="0"/>
              <a:t>-11 </a:t>
            </a:r>
            <a:r>
              <a:rPr lang="en-US" sz="5400" dirty="0" smtClean="0"/>
              <a:t>N m</a:t>
            </a:r>
            <a:r>
              <a:rPr lang="en-US" sz="5400" baseline="30000" dirty="0" smtClean="0"/>
              <a:t>2</a:t>
            </a:r>
            <a:r>
              <a:rPr lang="en-US" sz="5400" dirty="0" smtClean="0"/>
              <a:t> / kg</a:t>
            </a:r>
            <a:r>
              <a:rPr lang="en-US" sz="5400" baseline="30000" dirty="0" smtClean="0"/>
              <a:t>2</a:t>
            </a:r>
            <a:endParaRPr lang="en-US" sz="5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G is so small…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really noticed when one of the masses is REALLY BIG</a:t>
            </a:r>
          </a:p>
          <a:p>
            <a:r>
              <a:rPr lang="en-US" dirty="0"/>
              <a:t>Unlimited range</a:t>
            </a:r>
          </a:p>
          <a:p>
            <a:r>
              <a:rPr lang="en-US" dirty="0"/>
              <a:t>Purely attractive – not weakened by repulsion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Cool Conclusions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Cavendish wanted to find the density of earth when he did his “G” experiment</a:t>
            </a:r>
          </a:p>
          <a:p>
            <a:pPr lvl="1">
              <a:buNone/>
            </a:pPr>
            <a:r>
              <a:rPr lang="en-US" dirty="0"/>
              <a:t> g</a:t>
            </a:r>
            <a:r>
              <a:rPr lang="en-US" sz="1400" dirty="0"/>
              <a:t>(surface)</a:t>
            </a:r>
            <a:r>
              <a:rPr lang="en-US" dirty="0"/>
              <a:t> = GM/R</a:t>
            </a:r>
            <a:r>
              <a:rPr lang="en-US" dirty="0">
                <a:cs typeface="Arial" charset="0"/>
              </a:rPr>
              <a:t>² (solve for M </a:t>
            </a:r>
            <a:r>
              <a:rPr lang="en-US" dirty="0">
                <a:cs typeface="Arial" charset="0"/>
                <a:sym typeface="Wingdings" pitchFamily="2" charset="2"/>
              </a:rPr>
              <a:t> D=M/V)</a:t>
            </a: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Newton (although he didn’t have Cavendish’s experiment) made a guess at density to come up with “g” for earth</a:t>
            </a:r>
          </a:p>
        </p:txBody>
      </p:sp>
      <p:pic>
        <p:nvPicPr>
          <p:cNvPr id="31749" name="Picture 5" descr="0612112210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7244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Imperfect Earth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Not a uniform sphere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Hills and valleys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Bulge at the North (pear-shaped)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spin of earth “throws” the center out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Moon interferes</a:t>
            </a:r>
          </a:p>
          <a:p>
            <a:pPr>
              <a:lnSpc>
                <a:spcPct val="90000"/>
              </a:lnSpc>
            </a:pPr>
            <a:r>
              <a:rPr lang="en-US" dirty="0"/>
              <a:t>Gravity is not constant everywhere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2773" name="Picture 5" descr="bizarroworl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0" y="1905000"/>
            <a:ext cx="30892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Planetary Motion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First Law</a:t>
            </a:r>
            <a:r>
              <a:rPr lang="en-US" dirty="0"/>
              <a:t>– The planets move in elliptical orbits with the Sun at one focus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orbits are NEARLY   circular, but an oval makes a difference</a:t>
            </a:r>
          </a:p>
        </p:txBody>
      </p:sp>
      <p:pic>
        <p:nvPicPr>
          <p:cNvPr id="34821" name="Picture 5" descr="EllKepler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900" y="1143000"/>
            <a:ext cx="4991100" cy="499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Planetary Motion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Second Law-</a:t>
            </a:r>
            <a:r>
              <a:rPr lang="en-US" dirty="0"/>
              <a:t> As a planet orbits the Sun it moves in such a way that a line drawn from the Sun to the planet sweeps out equal areas in equal time intervals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5845" name="Picture 5" descr="EllKepler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510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Gravity</vt:lpstr>
      <vt:lpstr>Law of Universal Gravitation</vt:lpstr>
      <vt:lpstr>Henry Cavendish’s experiment determined the proportionality constant  G  in 1798.</vt:lpstr>
      <vt:lpstr>The Value of G. </vt:lpstr>
      <vt:lpstr>But G is so small…</vt:lpstr>
      <vt:lpstr>Cool Conclusions</vt:lpstr>
      <vt:lpstr>Imperfect Earth</vt:lpstr>
      <vt:lpstr>Laws of Planetary Motion</vt:lpstr>
      <vt:lpstr>Laws of Planetary Motion</vt:lpstr>
      <vt:lpstr>Second law</vt:lpstr>
      <vt:lpstr>Laws of Planetary Motion</vt:lpstr>
      <vt:lpstr>Third law</vt:lpstr>
      <vt:lpstr>Satellite Orbits</vt:lpstr>
      <vt:lpstr>Different Velocities</vt:lpstr>
      <vt:lpstr>Recall: Orbital speed</vt:lpstr>
      <vt:lpstr>Slide 16</vt:lpstr>
      <vt:lpstr>Varying Orbitals</vt:lpstr>
      <vt:lpstr>Effectively Weightless</vt:lpstr>
      <vt:lpstr>Vomit Comit</vt:lpstr>
      <vt:lpstr>Gravitational Field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>user</dc:creator>
  <cp:lastModifiedBy>dbrick</cp:lastModifiedBy>
  <cp:revision>12</cp:revision>
  <dcterms:created xsi:type="dcterms:W3CDTF">2012-03-21T02:33:48Z</dcterms:created>
  <dcterms:modified xsi:type="dcterms:W3CDTF">2013-04-22T13:54:48Z</dcterms:modified>
</cp:coreProperties>
</file>