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31" r:id="rId2"/>
    <p:sldId id="311" r:id="rId3"/>
    <p:sldId id="314" r:id="rId4"/>
    <p:sldId id="315" r:id="rId5"/>
    <p:sldId id="321" r:id="rId6"/>
    <p:sldId id="324" r:id="rId7"/>
    <p:sldId id="325" r:id="rId8"/>
    <p:sldId id="327" r:id="rId9"/>
    <p:sldId id="342" r:id="rId10"/>
    <p:sldId id="332" r:id="rId11"/>
    <p:sldId id="329" r:id="rId12"/>
    <p:sldId id="330" r:id="rId13"/>
    <p:sldId id="258" r:id="rId14"/>
    <p:sldId id="274" r:id="rId15"/>
    <p:sldId id="275" r:id="rId16"/>
    <p:sldId id="276" r:id="rId17"/>
    <p:sldId id="277" r:id="rId18"/>
    <p:sldId id="278" r:id="rId19"/>
    <p:sldId id="279" r:id="rId20"/>
    <p:sldId id="260" r:id="rId21"/>
    <p:sldId id="280" r:id="rId22"/>
    <p:sldId id="281" r:id="rId23"/>
    <p:sldId id="282" r:id="rId24"/>
    <p:sldId id="333" r:id="rId25"/>
    <p:sldId id="261" r:id="rId26"/>
    <p:sldId id="262" r:id="rId27"/>
    <p:sldId id="263" r:id="rId28"/>
    <p:sldId id="283" r:id="rId29"/>
    <p:sldId id="338" r:id="rId30"/>
    <p:sldId id="341" r:id="rId31"/>
    <p:sldId id="344" r:id="rId32"/>
    <p:sldId id="345" r:id="rId33"/>
    <p:sldId id="346" r:id="rId34"/>
    <p:sldId id="264" r:id="rId35"/>
    <p:sldId id="284" r:id="rId36"/>
    <p:sldId id="285" r:id="rId37"/>
    <p:sldId id="265" r:id="rId38"/>
    <p:sldId id="334" r:id="rId39"/>
    <p:sldId id="335" r:id="rId40"/>
    <p:sldId id="340" r:id="rId41"/>
    <p:sldId id="286" r:id="rId42"/>
    <p:sldId id="288" r:id="rId43"/>
    <p:sldId id="336" r:id="rId44"/>
    <p:sldId id="301" r:id="rId45"/>
    <p:sldId id="302" r:id="rId46"/>
    <p:sldId id="303" r:id="rId47"/>
    <p:sldId id="304" r:id="rId48"/>
    <p:sldId id="337" r:id="rId49"/>
    <p:sldId id="305" r:id="rId50"/>
    <p:sldId id="291" r:id="rId51"/>
    <p:sldId id="306" r:id="rId52"/>
    <p:sldId id="307" r:id="rId5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0099"/>
    <a:srgbClr val="FF5050"/>
    <a:srgbClr val="FF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664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F632BC1-3A94-4D4B-849E-ADA58BC0B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869" y="4414838"/>
            <a:ext cx="5488264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6358013-C341-46F1-9ECC-EE676371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2ED9A-F9A6-4867-A0D0-1E9189DE97D0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227E3-25D5-4D46-BA21-40134E6146BC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8D87B-82C0-4B28-9DD7-D76685519CFC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9906C-49E7-4756-A0F2-8B390BA073BC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49D7D-8125-4454-9373-E26189E53717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3EB65-85FC-4E26-B2EC-D6BD53FE3E20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3EE03-DF0C-4229-9B79-F4C925C170B5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41E2A-7D05-4472-B777-1291C802E61E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F487B-F2D0-4FA6-82E5-8DECD7C3C863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4431E-EE70-4EA1-A11D-1AC19B2649AD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6A668-0436-4732-92C6-F49EDDF67D7A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87CF9-5A73-456B-A275-CAF387C04ABA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EF06D-FE29-458C-8EC2-F2E7F2515485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7EF56-4E75-495D-B82C-920921CBA917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DE89F-9971-4572-9A28-92F97AB13023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D7A2F-2CCC-457F-8B2E-E0E87CBB67BD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85580-3CBB-4234-BC72-5D115E19911D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F93B0-C898-4C1D-B53F-DF8C18F34EAF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B499A-5253-4DDB-BA88-A1A3B5F8B483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C3BDF-CDE4-45B1-A98A-DEFA9A1CF542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BC27B-0816-43D8-80F8-5AB88BCF2745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1386A-5066-4124-A96B-2F73EA980400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20430-A31F-494C-B3D4-58C6BA7E8660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432D8-E4AE-4E71-A22C-F9D87F73863C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8AA52-7A1C-4B74-A76E-32CCD139BB4C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93374-BBF5-4AAF-8D7A-BBE3461A9B78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A8C61-258E-46FF-A7FD-093E7310DE14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E2D5E-8D76-447E-BD5E-52FA40D40CC2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12C16-4239-4EB7-9255-698DA3F804A4}" type="slidenum">
              <a:rPr lang="en-US" smtClean="0">
                <a:latin typeface="Arial" charset="0"/>
              </a:rPr>
              <a:pPr/>
              <a:t>52</a:t>
            </a:fld>
            <a:endParaRPr lang="en-US" smtClean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8BB69-4EF9-448A-983F-49A049B5A33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FC54A0-9EB2-40F8-A851-0495438C5B42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93FE8-20C5-45A6-B1F3-3C6CC0F22461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FC05A-585B-49DC-8677-77E3F763E7D5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99BB0-72D6-4353-8A0E-4CF21FDE1A01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CA452-C5A9-4AD7-B0A9-831117165967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5270-480F-4D9D-BA00-A35AADF15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2054E-83E8-40E8-89E8-D1055CED4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0E5C-679D-461A-BF7C-ECAD0D462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2B81C-9689-44C3-A06D-59F6702D6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BB19-287F-43C1-AEF1-D3560CE9D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3CD56-38F4-4CEF-B7BF-862E80DDD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7C63F-563D-4AA8-9DDB-89ADB5464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68AE2-13AF-48FE-8491-C95283724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3F571-AF63-4E19-A4B2-C27F76A2E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9915E-E64E-4568-BC0F-1B374E20E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22CE-CE1F-4D5F-B7BC-7CCAA81D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FF5A9-6A79-4644-987D-F229D16E4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CE1C14B-429A-4E0D-BF4B-8ED075E35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search.yahoo.com/r/_ylt=A0oGdWsyOc5PCCgAue5XNyoA;_ylu=X3oDMTE1OWhpcm1sBHNlYwNzcgRwb3MDOQRjb2xvA3NrMQR2dGlkA1NNRTA0MV8xNjA-/SIG=12gmo6fij/EXP=1338943922/**http:/www.physicsforums.com/archive/index.php/t-33485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earch.yahoo.com/r/_ylt=A0oGdWsyOc5PCCgAue5XNyoA;_ylu=X3oDMTE1OWhpcm1sBHNlYwNzcgRwb3MDOQRjb2xvA3NrMQR2dGlkA1NNRTA0MV8xNjA-/SIG=12gmo6fij/EXP=1338943922/**http:/www.physicsforums.com/archive/index.php/t-334857.html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.magnet.fsu.edu/electromag/java/lenzlaw/index.html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2400" dirty="0" smtClean="0"/>
              <a:t>http://phet.colorado.edu/en/simulation/circuit-construction-kit-dc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7638"/>
            <a:ext cx="4402832" cy="4525963"/>
          </a:xfrm>
        </p:spPr>
        <p:txBody>
          <a:bodyPr/>
          <a:lstStyle/>
          <a:p>
            <a:r>
              <a:rPr lang="en-CA" dirty="0" smtClean="0"/>
              <a:t>If we imagine a positive charge is located in the wire, we can use the third right hand rule to determine the force it will experience and the direction it will move. </a:t>
            </a:r>
          </a:p>
          <a:p>
            <a:r>
              <a:rPr lang="en-CA" dirty="0" smtClean="0"/>
              <a:t>In this case it will move ________.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20888"/>
            <a:ext cx="36827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en-CA" dirty="0" smtClean="0"/>
              <a:t>Positive charges will collect at the top of the bar and negative charges at the bottom, creating a difference in potential (</a:t>
            </a:r>
            <a:r>
              <a:rPr lang="en-CA" dirty="0" err="1" smtClean="0"/>
              <a:t>emf</a:t>
            </a:r>
            <a:r>
              <a:rPr lang="en-CA" dirty="0" smtClean="0"/>
              <a:t>) and conventional current will flow clockwise in the loop (through the resistor).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976" y="1988840"/>
            <a:ext cx="332882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021288"/>
          </a:xfrm>
        </p:spPr>
        <p:txBody>
          <a:bodyPr/>
          <a:lstStyle/>
          <a:p>
            <a:r>
              <a:rPr lang="en-CA" sz="2800" dirty="0" smtClean="0"/>
              <a:t>Once the positive charges arrive at the negative end of the rod, work must be done on them for them to move to the positive end, and they experience a change in potential energy from this work.</a:t>
            </a:r>
          </a:p>
          <a:p>
            <a:r>
              <a:rPr lang="en-CA" sz="2800" dirty="0" smtClean="0"/>
              <a:t>This work, W=</a:t>
            </a:r>
            <a:r>
              <a:rPr lang="en-CA" sz="2800" dirty="0" err="1" smtClean="0"/>
              <a:t>Fd</a:t>
            </a:r>
            <a:r>
              <a:rPr lang="en-CA" sz="2800" dirty="0" smtClean="0"/>
              <a:t>, is done by the </a:t>
            </a:r>
            <a:r>
              <a:rPr lang="en-CA" sz="2800" b="1" dirty="0" smtClean="0"/>
              <a:t>magnetic force</a:t>
            </a:r>
            <a:r>
              <a:rPr lang="en-CA" sz="2800" dirty="0" smtClean="0"/>
              <a:t>,                      </a:t>
            </a:r>
          </a:p>
          <a:p>
            <a:pPr>
              <a:buNone/>
            </a:pPr>
            <a:r>
              <a:rPr lang="en-CA" sz="2800" dirty="0" smtClean="0"/>
              <a:t>                 , over the </a:t>
            </a:r>
            <a:r>
              <a:rPr lang="en-CA" sz="2800" b="1" dirty="0" smtClean="0"/>
              <a:t>length of the rod</a:t>
            </a:r>
            <a:r>
              <a:rPr lang="en-CA" sz="2800" dirty="0" smtClean="0"/>
              <a:t> L. </a:t>
            </a:r>
          </a:p>
          <a:p>
            <a:pPr>
              <a:buNone/>
            </a:pPr>
            <a:r>
              <a:rPr lang="en-CA" sz="2800" dirty="0" smtClean="0"/>
              <a:t>Recall from before the change in potential energy is just </a:t>
            </a:r>
            <a:r>
              <a:rPr lang="en-CA" sz="2800" dirty="0" smtClean="0">
                <a:solidFill>
                  <a:srgbClr val="FF0000"/>
                </a:solidFill>
              </a:rPr>
              <a:t>the charge times the change in potential</a:t>
            </a:r>
            <a:r>
              <a:rPr lang="en-CA" sz="2800" dirty="0" smtClean="0"/>
              <a:t>, by putting these ideas together we get the following: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20888"/>
            <a:ext cx="1586374" cy="520899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93096"/>
            <a:ext cx="1695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5002" y="4293096"/>
            <a:ext cx="12763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11352" y="4293096"/>
            <a:ext cx="1504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38738" y="4293096"/>
            <a:ext cx="11334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72213" y="4283571"/>
            <a:ext cx="1238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5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2256" y="5373216"/>
            <a:ext cx="3531832" cy="454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19"/>
          <p:cNvSpPr>
            <a:spLocks noChangeShapeType="1"/>
          </p:cNvSpPr>
          <p:nvPr/>
        </p:nvSpPr>
        <p:spPr bwMode="auto">
          <a:xfrm>
            <a:off x="3995738" y="5516563"/>
            <a:ext cx="0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Consider a magnet moving through a rectangular plane coil of wire.</a:t>
            </a:r>
            <a:endParaRPr lang="en-US" smtClean="0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3779838" y="3357563"/>
            <a:ext cx="504825" cy="1079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3779838" y="4437063"/>
            <a:ext cx="504825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779838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endParaRPr lang="en-US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3779838" y="51498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</a:t>
            </a:r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2051050" y="400526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V="1">
            <a:off x="1547813" y="4005263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flipV="1">
            <a:off x="57959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V="1">
            <a:off x="684213" y="501332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65" name="Group 16"/>
          <p:cNvGrpSpPr>
            <a:grpSpLocks/>
          </p:cNvGrpSpPr>
          <p:nvPr/>
        </p:nvGrpSpPr>
        <p:grpSpPr bwMode="auto">
          <a:xfrm>
            <a:off x="1096963" y="4557713"/>
            <a:ext cx="666750" cy="511175"/>
            <a:chOff x="1383" y="3244"/>
            <a:chExt cx="420" cy="322"/>
          </a:xfrm>
        </p:grpSpPr>
        <p:sp>
          <p:nvSpPr>
            <p:cNvPr id="23568" name="Oval 14"/>
            <p:cNvSpPr>
              <a:spLocks noChangeArrowheads="1"/>
            </p:cNvSpPr>
            <p:nvPr/>
          </p:nvSpPr>
          <p:spPr bwMode="auto">
            <a:xfrm>
              <a:off x="1383" y="3244"/>
              <a:ext cx="363" cy="32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Text Box 15"/>
            <p:cNvSpPr txBox="1">
              <a:spLocks noChangeArrowheads="1"/>
            </p:cNvSpPr>
            <p:nvPr/>
          </p:nvSpPr>
          <p:spPr bwMode="auto">
            <a:xfrm>
              <a:off x="1440" y="326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A</a:t>
              </a:r>
              <a:endParaRPr lang="en-US" sz="2000" b="1"/>
            </a:p>
          </p:txBody>
        </p:sp>
      </p:grpSp>
      <p:sp>
        <p:nvSpPr>
          <p:cNvPr id="23566" name="Line 17"/>
          <p:cNvSpPr>
            <a:spLocks noChangeShapeType="1"/>
          </p:cNvSpPr>
          <p:nvPr/>
        </p:nvSpPr>
        <p:spPr bwMode="auto">
          <a:xfrm flipH="1">
            <a:off x="682625" y="5661025"/>
            <a:ext cx="511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 flipH="1">
            <a:off x="4284663" y="4005263"/>
            <a:ext cx="2806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995738" y="5516563"/>
            <a:ext cx="0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</a:t>
            </a:r>
            <a:endParaRPr lang="en-US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A </a:t>
            </a:r>
            <a:r>
              <a:rPr lang="en-GB" smtClean="0">
                <a:solidFill>
                  <a:srgbClr val="0000FF"/>
                </a:solidFill>
              </a:rPr>
              <a:t>current</a:t>
            </a:r>
            <a:r>
              <a:rPr lang="en-GB" smtClean="0"/>
              <a:t> is produced in the wire only when the magnet is </a:t>
            </a:r>
            <a:r>
              <a:rPr lang="en-GB" smtClean="0">
                <a:solidFill>
                  <a:srgbClr val="0000FF"/>
                </a:solidFill>
              </a:rPr>
              <a:t>moving</a:t>
            </a:r>
            <a:r>
              <a:rPr lang="en-GB" smtClean="0"/>
              <a:t>.</a:t>
            </a:r>
            <a:endParaRPr lang="en-US" smtClean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79838" y="3357563"/>
            <a:ext cx="504825" cy="1079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779838" y="4437063"/>
            <a:ext cx="504825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779838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779838" y="51498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</a:t>
            </a:r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2051050" y="400526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1547813" y="4005263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57959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684213" y="501332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1096963" y="4557713"/>
            <a:ext cx="666750" cy="511175"/>
            <a:chOff x="1383" y="3244"/>
            <a:chExt cx="420" cy="322"/>
          </a:xfrm>
        </p:grpSpPr>
        <p:sp>
          <p:nvSpPr>
            <p:cNvPr id="24592" name="Oval 14"/>
            <p:cNvSpPr>
              <a:spLocks noChangeArrowheads="1"/>
            </p:cNvSpPr>
            <p:nvPr/>
          </p:nvSpPr>
          <p:spPr bwMode="auto">
            <a:xfrm>
              <a:off x="1383" y="3244"/>
              <a:ext cx="363" cy="32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Text Box 15"/>
            <p:cNvSpPr txBox="1">
              <a:spLocks noChangeArrowheads="1"/>
            </p:cNvSpPr>
            <p:nvPr/>
          </p:nvSpPr>
          <p:spPr bwMode="auto">
            <a:xfrm>
              <a:off x="1440" y="326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A</a:t>
              </a:r>
              <a:endParaRPr lang="en-US" sz="2000" b="1"/>
            </a:p>
          </p:txBody>
        </p:sp>
      </p:grpSp>
      <p:sp>
        <p:nvSpPr>
          <p:cNvPr id="24590" name="Line 16"/>
          <p:cNvSpPr>
            <a:spLocks noChangeShapeType="1"/>
          </p:cNvSpPr>
          <p:nvPr/>
        </p:nvSpPr>
        <p:spPr bwMode="auto">
          <a:xfrm flipH="1">
            <a:off x="682625" y="5661025"/>
            <a:ext cx="511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 flipH="1">
            <a:off x="4284663" y="4005263"/>
            <a:ext cx="2806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995738" y="5516563"/>
            <a:ext cx="0" cy="1341437"/>
          </a:xfrm>
          <a:prstGeom prst="line">
            <a:avLst/>
          </a:prstGeom>
          <a:noFill/>
          <a:ln w="2508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</a:t>
            </a:r>
            <a:endParaRPr lang="en-US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The </a:t>
            </a:r>
            <a:r>
              <a:rPr lang="en-GB" smtClean="0">
                <a:solidFill>
                  <a:srgbClr val="0000FF"/>
                </a:solidFill>
              </a:rPr>
              <a:t>faster</a:t>
            </a:r>
            <a:r>
              <a:rPr lang="en-GB" smtClean="0"/>
              <a:t> the magnet moves, the</a:t>
            </a:r>
            <a:r>
              <a:rPr lang="en-GB" smtClean="0">
                <a:solidFill>
                  <a:srgbClr val="0000FF"/>
                </a:solidFill>
              </a:rPr>
              <a:t> bigger </a:t>
            </a:r>
            <a:r>
              <a:rPr lang="en-GB" smtClean="0"/>
              <a:t>the </a:t>
            </a:r>
            <a:r>
              <a:rPr lang="en-GB" smtClean="0">
                <a:solidFill>
                  <a:srgbClr val="0000FF"/>
                </a:solidFill>
              </a:rPr>
              <a:t>current</a:t>
            </a:r>
            <a:r>
              <a:rPr lang="en-GB" smtClean="0"/>
              <a:t>.</a:t>
            </a:r>
            <a:endParaRPr lang="en-US" smtClean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79838" y="3357563"/>
            <a:ext cx="504825" cy="1079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779838" y="4437063"/>
            <a:ext cx="504825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79838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779838" y="51498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</a:t>
            </a:r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2051050" y="400526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1547813" y="4005263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7959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684213" y="501332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1096963" y="4557713"/>
            <a:ext cx="666750" cy="511175"/>
            <a:chOff x="1383" y="3244"/>
            <a:chExt cx="420" cy="322"/>
          </a:xfrm>
        </p:grpSpPr>
        <p:sp>
          <p:nvSpPr>
            <p:cNvPr id="25616" name="Oval 14"/>
            <p:cNvSpPr>
              <a:spLocks noChangeArrowheads="1"/>
            </p:cNvSpPr>
            <p:nvPr/>
          </p:nvSpPr>
          <p:spPr bwMode="auto">
            <a:xfrm>
              <a:off x="1383" y="3244"/>
              <a:ext cx="363" cy="32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Text Box 15"/>
            <p:cNvSpPr txBox="1">
              <a:spLocks noChangeArrowheads="1"/>
            </p:cNvSpPr>
            <p:nvPr/>
          </p:nvSpPr>
          <p:spPr bwMode="auto">
            <a:xfrm>
              <a:off x="1440" y="326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A</a:t>
              </a:r>
              <a:endParaRPr lang="en-US" sz="2000" b="1"/>
            </a:p>
          </p:txBody>
        </p:sp>
      </p:grpSp>
      <p:sp>
        <p:nvSpPr>
          <p:cNvPr id="25614" name="Line 16"/>
          <p:cNvSpPr>
            <a:spLocks noChangeShapeType="1"/>
          </p:cNvSpPr>
          <p:nvPr/>
        </p:nvSpPr>
        <p:spPr bwMode="auto">
          <a:xfrm flipH="1">
            <a:off x="682625" y="5661025"/>
            <a:ext cx="511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4284663" y="4005263"/>
            <a:ext cx="2806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4211638" y="5516563"/>
            <a:ext cx="0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</a:t>
            </a:r>
            <a:endParaRPr 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The </a:t>
            </a:r>
            <a:r>
              <a:rPr lang="en-GB" smtClean="0">
                <a:solidFill>
                  <a:srgbClr val="0000FF"/>
                </a:solidFill>
              </a:rPr>
              <a:t>stronger</a:t>
            </a:r>
            <a:r>
              <a:rPr lang="en-GB" smtClean="0"/>
              <a:t> the magnet, the</a:t>
            </a:r>
            <a:r>
              <a:rPr lang="en-GB" smtClean="0">
                <a:solidFill>
                  <a:srgbClr val="0000FF"/>
                </a:solidFill>
              </a:rPr>
              <a:t> bigger </a:t>
            </a:r>
            <a:r>
              <a:rPr lang="en-GB" smtClean="0"/>
              <a:t>the </a:t>
            </a:r>
            <a:r>
              <a:rPr lang="en-GB" smtClean="0">
                <a:solidFill>
                  <a:srgbClr val="0000FF"/>
                </a:solidFill>
              </a:rPr>
              <a:t>current</a:t>
            </a:r>
            <a:r>
              <a:rPr lang="en-GB" smtClean="0"/>
              <a:t>.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3779838" y="2997200"/>
            <a:ext cx="936625" cy="2519363"/>
            <a:chOff x="2381" y="2115"/>
            <a:chExt cx="318" cy="1360"/>
          </a:xfrm>
        </p:grpSpPr>
        <p:sp>
          <p:nvSpPr>
            <p:cNvPr id="26639" name="Rectangle 5"/>
            <p:cNvSpPr>
              <a:spLocks noChangeArrowheads="1"/>
            </p:cNvSpPr>
            <p:nvPr/>
          </p:nvSpPr>
          <p:spPr bwMode="auto">
            <a:xfrm>
              <a:off x="2381" y="2115"/>
              <a:ext cx="318" cy="6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6"/>
            <p:cNvSpPr>
              <a:spLocks noChangeArrowheads="1"/>
            </p:cNvSpPr>
            <p:nvPr/>
          </p:nvSpPr>
          <p:spPr bwMode="auto">
            <a:xfrm>
              <a:off x="2381" y="2795"/>
              <a:ext cx="318" cy="68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Text Box 7"/>
            <p:cNvSpPr txBox="1">
              <a:spLocks noChangeArrowheads="1"/>
            </p:cNvSpPr>
            <p:nvPr/>
          </p:nvSpPr>
          <p:spPr bwMode="auto">
            <a:xfrm>
              <a:off x="2381" y="2115"/>
              <a:ext cx="31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N</a:t>
              </a:r>
              <a:endParaRPr lang="en-US"/>
            </a:p>
          </p:txBody>
        </p:sp>
        <p:sp>
          <p:nvSpPr>
            <p:cNvPr id="26642" name="Text Box 8"/>
            <p:cNvSpPr txBox="1">
              <a:spLocks noChangeArrowheads="1"/>
            </p:cNvSpPr>
            <p:nvPr/>
          </p:nvSpPr>
          <p:spPr bwMode="auto">
            <a:xfrm>
              <a:off x="2381" y="3244"/>
              <a:ext cx="31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</a:t>
              </a:r>
              <a:endParaRPr lang="en-US"/>
            </a:p>
          </p:txBody>
        </p:sp>
      </p:grpSp>
      <p:sp>
        <p:nvSpPr>
          <p:cNvPr id="26630" name="Line 9"/>
          <p:cNvSpPr>
            <a:spLocks noChangeShapeType="1"/>
          </p:cNvSpPr>
          <p:nvPr/>
        </p:nvSpPr>
        <p:spPr bwMode="auto">
          <a:xfrm flipH="1">
            <a:off x="2051050" y="400526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 flipV="1">
            <a:off x="1547813" y="4005263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 flipV="1">
            <a:off x="57959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 flipV="1">
            <a:off x="684213" y="501332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4" name="Group 13"/>
          <p:cNvGrpSpPr>
            <a:grpSpLocks/>
          </p:cNvGrpSpPr>
          <p:nvPr/>
        </p:nvGrpSpPr>
        <p:grpSpPr bwMode="auto">
          <a:xfrm>
            <a:off x="1096963" y="4557713"/>
            <a:ext cx="666750" cy="511175"/>
            <a:chOff x="1383" y="3244"/>
            <a:chExt cx="420" cy="322"/>
          </a:xfrm>
        </p:grpSpPr>
        <p:sp>
          <p:nvSpPr>
            <p:cNvPr id="26637" name="Oval 14"/>
            <p:cNvSpPr>
              <a:spLocks noChangeArrowheads="1"/>
            </p:cNvSpPr>
            <p:nvPr/>
          </p:nvSpPr>
          <p:spPr bwMode="auto">
            <a:xfrm>
              <a:off x="1383" y="3244"/>
              <a:ext cx="363" cy="32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Text Box 15"/>
            <p:cNvSpPr txBox="1">
              <a:spLocks noChangeArrowheads="1"/>
            </p:cNvSpPr>
            <p:nvPr/>
          </p:nvSpPr>
          <p:spPr bwMode="auto">
            <a:xfrm>
              <a:off x="1440" y="326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A</a:t>
              </a:r>
              <a:endParaRPr lang="en-US" sz="2000" b="1"/>
            </a:p>
          </p:txBody>
        </p:sp>
      </p:grpSp>
      <p:sp>
        <p:nvSpPr>
          <p:cNvPr id="26635" name="Line 16"/>
          <p:cNvSpPr>
            <a:spLocks noChangeShapeType="1"/>
          </p:cNvSpPr>
          <p:nvPr/>
        </p:nvSpPr>
        <p:spPr bwMode="auto">
          <a:xfrm flipH="1">
            <a:off x="682625" y="5661025"/>
            <a:ext cx="511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7"/>
          <p:cNvSpPr>
            <a:spLocks noChangeShapeType="1"/>
          </p:cNvSpPr>
          <p:nvPr/>
        </p:nvSpPr>
        <p:spPr bwMode="auto">
          <a:xfrm flipH="1">
            <a:off x="4716463" y="4005263"/>
            <a:ext cx="2374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3995738" y="5516563"/>
            <a:ext cx="0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</a:t>
            </a:r>
            <a:endParaRPr lang="en-US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The </a:t>
            </a:r>
            <a:r>
              <a:rPr lang="en-GB" smtClean="0">
                <a:solidFill>
                  <a:srgbClr val="0000FF"/>
                </a:solidFill>
              </a:rPr>
              <a:t>more turns </a:t>
            </a:r>
            <a:r>
              <a:rPr lang="en-GB" smtClean="0"/>
              <a:t>on the coil (same area), the</a:t>
            </a:r>
            <a:r>
              <a:rPr lang="en-GB" smtClean="0">
                <a:solidFill>
                  <a:srgbClr val="0000FF"/>
                </a:solidFill>
              </a:rPr>
              <a:t> bigger </a:t>
            </a:r>
            <a:r>
              <a:rPr lang="en-GB" smtClean="0"/>
              <a:t>the </a:t>
            </a:r>
            <a:r>
              <a:rPr lang="en-GB" smtClean="0">
                <a:solidFill>
                  <a:srgbClr val="0000FF"/>
                </a:solidFill>
              </a:rPr>
              <a:t>current</a:t>
            </a:r>
            <a:r>
              <a:rPr lang="en-GB" smtClean="0"/>
              <a:t>.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79838" y="3357563"/>
            <a:ext cx="504825" cy="1079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779838" y="4437063"/>
            <a:ext cx="504825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779838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779838" y="51498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</a:t>
            </a:r>
            <a:endParaRPr lang="en-US"/>
          </a:p>
        </p:txBody>
      </p:sp>
      <p:grpSp>
        <p:nvGrpSpPr>
          <p:cNvPr id="27657" name="Group 13"/>
          <p:cNvGrpSpPr>
            <a:grpSpLocks/>
          </p:cNvGrpSpPr>
          <p:nvPr/>
        </p:nvGrpSpPr>
        <p:grpSpPr bwMode="auto">
          <a:xfrm>
            <a:off x="1096963" y="4557713"/>
            <a:ext cx="666750" cy="511175"/>
            <a:chOff x="1383" y="3244"/>
            <a:chExt cx="420" cy="322"/>
          </a:xfrm>
        </p:grpSpPr>
        <p:sp>
          <p:nvSpPr>
            <p:cNvPr id="27671" name="Oval 14"/>
            <p:cNvSpPr>
              <a:spLocks noChangeArrowheads="1"/>
            </p:cNvSpPr>
            <p:nvPr/>
          </p:nvSpPr>
          <p:spPr bwMode="auto">
            <a:xfrm>
              <a:off x="1383" y="3244"/>
              <a:ext cx="363" cy="32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Text Box 15"/>
            <p:cNvSpPr txBox="1">
              <a:spLocks noChangeArrowheads="1"/>
            </p:cNvSpPr>
            <p:nvPr/>
          </p:nvSpPr>
          <p:spPr bwMode="auto">
            <a:xfrm>
              <a:off x="1440" y="326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A</a:t>
              </a:r>
              <a:endParaRPr lang="en-US" sz="2000" b="1"/>
            </a:p>
          </p:txBody>
        </p:sp>
      </p:grpSp>
      <p:grpSp>
        <p:nvGrpSpPr>
          <p:cNvPr id="27658" name="Group 18"/>
          <p:cNvGrpSpPr>
            <a:grpSpLocks/>
          </p:cNvGrpSpPr>
          <p:nvPr/>
        </p:nvGrpSpPr>
        <p:grpSpPr bwMode="auto">
          <a:xfrm>
            <a:off x="682625" y="4005263"/>
            <a:ext cx="6408738" cy="1655762"/>
            <a:chOff x="430" y="2523"/>
            <a:chExt cx="4037" cy="1043"/>
          </a:xfrm>
        </p:grpSpPr>
        <p:sp>
          <p:nvSpPr>
            <p:cNvPr id="27665" name="Line 9"/>
            <p:cNvSpPr>
              <a:spLocks noChangeShapeType="1"/>
            </p:cNvSpPr>
            <p:nvPr/>
          </p:nvSpPr>
          <p:spPr bwMode="auto">
            <a:xfrm flipH="1">
              <a:off x="1292" y="2523"/>
              <a:ext cx="10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0"/>
            <p:cNvSpPr>
              <a:spLocks noChangeShapeType="1"/>
            </p:cNvSpPr>
            <p:nvPr/>
          </p:nvSpPr>
          <p:spPr bwMode="auto">
            <a:xfrm flipV="1">
              <a:off x="975" y="2523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1"/>
            <p:cNvSpPr>
              <a:spLocks noChangeShapeType="1"/>
            </p:cNvSpPr>
            <p:nvPr/>
          </p:nvSpPr>
          <p:spPr bwMode="auto">
            <a:xfrm flipV="1">
              <a:off x="3651" y="2523"/>
              <a:ext cx="816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2"/>
            <p:cNvSpPr>
              <a:spLocks noChangeShapeType="1"/>
            </p:cNvSpPr>
            <p:nvPr/>
          </p:nvSpPr>
          <p:spPr bwMode="auto">
            <a:xfrm flipV="1">
              <a:off x="431" y="3158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16"/>
            <p:cNvSpPr>
              <a:spLocks noChangeShapeType="1"/>
            </p:cNvSpPr>
            <p:nvPr/>
          </p:nvSpPr>
          <p:spPr bwMode="auto">
            <a:xfrm flipH="1">
              <a:off x="430" y="3566"/>
              <a:ext cx="32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17"/>
            <p:cNvSpPr>
              <a:spLocks noChangeShapeType="1"/>
            </p:cNvSpPr>
            <p:nvPr/>
          </p:nvSpPr>
          <p:spPr bwMode="auto">
            <a:xfrm flipH="1">
              <a:off x="2699" y="2523"/>
              <a:ext cx="1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9" name="Line 20"/>
          <p:cNvSpPr>
            <a:spLocks noChangeShapeType="1"/>
          </p:cNvSpPr>
          <p:nvPr/>
        </p:nvSpPr>
        <p:spPr bwMode="auto">
          <a:xfrm flipH="1">
            <a:off x="2052638" y="415925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21"/>
          <p:cNvSpPr>
            <a:spLocks noChangeShapeType="1"/>
          </p:cNvSpPr>
          <p:nvPr/>
        </p:nvSpPr>
        <p:spPr bwMode="auto">
          <a:xfrm flipV="1">
            <a:off x="1651000" y="4159250"/>
            <a:ext cx="401638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22"/>
          <p:cNvSpPr>
            <a:spLocks noChangeShapeType="1"/>
          </p:cNvSpPr>
          <p:nvPr/>
        </p:nvSpPr>
        <p:spPr bwMode="auto">
          <a:xfrm flipV="1">
            <a:off x="5797550" y="4159250"/>
            <a:ext cx="1295400" cy="1655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23"/>
          <p:cNvSpPr>
            <a:spLocks noChangeShapeType="1"/>
          </p:cNvSpPr>
          <p:nvPr/>
        </p:nvSpPr>
        <p:spPr bwMode="auto">
          <a:xfrm flipV="1">
            <a:off x="685800" y="5060950"/>
            <a:ext cx="588963" cy="754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24"/>
          <p:cNvSpPr>
            <a:spLocks noChangeShapeType="1"/>
          </p:cNvSpPr>
          <p:nvPr/>
        </p:nvSpPr>
        <p:spPr bwMode="auto">
          <a:xfrm flipH="1">
            <a:off x="684213" y="5815013"/>
            <a:ext cx="5113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25"/>
          <p:cNvSpPr>
            <a:spLocks noChangeShapeType="1"/>
          </p:cNvSpPr>
          <p:nvPr/>
        </p:nvSpPr>
        <p:spPr bwMode="auto">
          <a:xfrm flipH="1">
            <a:off x="4286250" y="4159250"/>
            <a:ext cx="2806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3995738" y="5516563"/>
            <a:ext cx="0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</a:t>
            </a:r>
            <a:endParaRPr 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 The bigger the</a:t>
            </a:r>
            <a:r>
              <a:rPr lang="en-GB" smtClean="0">
                <a:solidFill>
                  <a:srgbClr val="0000FF"/>
                </a:solidFill>
              </a:rPr>
              <a:t> area of the coil, </a:t>
            </a:r>
            <a:r>
              <a:rPr lang="en-GB" smtClean="0"/>
              <a:t>the</a:t>
            </a:r>
            <a:r>
              <a:rPr lang="en-GB" smtClean="0">
                <a:solidFill>
                  <a:srgbClr val="0000FF"/>
                </a:solidFill>
              </a:rPr>
              <a:t> bigger </a:t>
            </a:r>
            <a:r>
              <a:rPr lang="en-GB" smtClean="0"/>
              <a:t>the </a:t>
            </a:r>
            <a:r>
              <a:rPr lang="en-GB" smtClean="0">
                <a:solidFill>
                  <a:srgbClr val="0000FF"/>
                </a:solidFill>
              </a:rPr>
              <a:t>current</a:t>
            </a:r>
            <a:r>
              <a:rPr lang="en-GB" smtClean="0"/>
              <a:t>.</a:t>
            </a:r>
            <a:endParaRPr lang="en-US" smtClean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779838" y="3357563"/>
            <a:ext cx="504825" cy="1079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779838" y="4437063"/>
            <a:ext cx="504825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779838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779838" y="51498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</a:t>
            </a:r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051050" y="400526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1547813" y="4005263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73707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84213" y="501332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1096963" y="4557713"/>
            <a:ext cx="666750" cy="511175"/>
            <a:chOff x="1383" y="3244"/>
            <a:chExt cx="420" cy="322"/>
          </a:xfrm>
        </p:grpSpPr>
        <p:sp>
          <p:nvSpPr>
            <p:cNvPr id="28688" name="Oval 14"/>
            <p:cNvSpPr>
              <a:spLocks noChangeArrowheads="1"/>
            </p:cNvSpPr>
            <p:nvPr/>
          </p:nvSpPr>
          <p:spPr bwMode="auto">
            <a:xfrm>
              <a:off x="1383" y="3244"/>
              <a:ext cx="363" cy="32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Text Box 15"/>
            <p:cNvSpPr txBox="1">
              <a:spLocks noChangeArrowheads="1"/>
            </p:cNvSpPr>
            <p:nvPr/>
          </p:nvSpPr>
          <p:spPr bwMode="auto">
            <a:xfrm>
              <a:off x="1440" y="326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A</a:t>
              </a:r>
              <a:endParaRPr lang="en-US" sz="2000" b="1"/>
            </a:p>
          </p:txBody>
        </p:sp>
      </p:grpSp>
      <p:sp>
        <p:nvSpPr>
          <p:cNvPr id="28686" name="Line 16"/>
          <p:cNvSpPr>
            <a:spLocks noChangeShapeType="1"/>
          </p:cNvSpPr>
          <p:nvPr/>
        </p:nvSpPr>
        <p:spPr bwMode="auto">
          <a:xfrm flipH="1">
            <a:off x="661988" y="5672138"/>
            <a:ext cx="6729412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7"/>
          <p:cNvSpPr>
            <a:spLocks noChangeShapeType="1"/>
          </p:cNvSpPr>
          <p:nvPr/>
        </p:nvSpPr>
        <p:spPr bwMode="auto">
          <a:xfrm flipH="1">
            <a:off x="4284663" y="4005263"/>
            <a:ext cx="4370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</a:t>
            </a:r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If the movement is </a:t>
            </a:r>
            <a:r>
              <a:rPr lang="en-GB" smtClean="0">
                <a:solidFill>
                  <a:srgbClr val="FF0000"/>
                </a:solidFill>
              </a:rPr>
              <a:t>not</a:t>
            </a:r>
            <a:r>
              <a:rPr lang="en-GB" smtClean="0">
                <a:solidFill>
                  <a:srgbClr val="0000FF"/>
                </a:solidFill>
              </a:rPr>
              <a:t> perpendicular</a:t>
            </a:r>
            <a:r>
              <a:rPr lang="en-GB" smtClean="0"/>
              <a:t>, the </a:t>
            </a:r>
            <a:r>
              <a:rPr lang="en-GB" smtClean="0">
                <a:solidFill>
                  <a:srgbClr val="0000FF"/>
                </a:solidFill>
              </a:rPr>
              <a:t>current</a:t>
            </a:r>
            <a:r>
              <a:rPr lang="en-GB" smtClean="0"/>
              <a:t> is </a:t>
            </a:r>
            <a:r>
              <a:rPr lang="en-GB" smtClean="0">
                <a:solidFill>
                  <a:srgbClr val="FF0000"/>
                </a:solidFill>
              </a:rPr>
              <a:t>less</a:t>
            </a:r>
            <a:r>
              <a:rPr lang="en-GB" smtClean="0"/>
              <a:t>.</a:t>
            </a:r>
            <a:endParaRPr lang="en-US" smtClean="0"/>
          </a:p>
        </p:txBody>
      </p:sp>
      <p:grpSp>
        <p:nvGrpSpPr>
          <p:cNvPr id="29700" name="Group 18"/>
          <p:cNvGrpSpPr>
            <a:grpSpLocks/>
          </p:cNvGrpSpPr>
          <p:nvPr/>
        </p:nvGrpSpPr>
        <p:grpSpPr bwMode="auto">
          <a:xfrm rot="-2156510">
            <a:off x="3279775" y="2719388"/>
            <a:ext cx="504825" cy="2951162"/>
            <a:chOff x="2381" y="2115"/>
            <a:chExt cx="318" cy="1859"/>
          </a:xfrm>
        </p:grpSpPr>
        <p:sp>
          <p:nvSpPr>
            <p:cNvPr id="29710" name="Line 2"/>
            <p:cNvSpPr>
              <a:spLocks noChangeShapeType="1"/>
            </p:cNvSpPr>
            <p:nvPr/>
          </p:nvSpPr>
          <p:spPr bwMode="auto">
            <a:xfrm>
              <a:off x="2517" y="3475"/>
              <a:ext cx="0" cy="49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Rectangle 5"/>
            <p:cNvSpPr>
              <a:spLocks noChangeArrowheads="1"/>
            </p:cNvSpPr>
            <p:nvPr/>
          </p:nvSpPr>
          <p:spPr bwMode="auto">
            <a:xfrm>
              <a:off x="2381" y="2115"/>
              <a:ext cx="318" cy="6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6"/>
            <p:cNvSpPr>
              <a:spLocks noChangeArrowheads="1"/>
            </p:cNvSpPr>
            <p:nvPr/>
          </p:nvSpPr>
          <p:spPr bwMode="auto">
            <a:xfrm>
              <a:off x="2381" y="2795"/>
              <a:ext cx="318" cy="68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Text Box 7"/>
            <p:cNvSpPr txBox="1">
              <a:spLocks noChangeArrowheads="1"/>
            </p:cNvSpPr>
            <p:nvPr/>
          </p:nvSpPr>
          <p:spPr bwMode="auto">
            <a:xfrm>
              <a:off x="2381" y="2115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N</a:t>
              </a:r>
              <a:endParaRPr lang="en-US"/>
            </a:p>
          </p:txBody>
        </p:sp>
        <p:sp>
          <p:nvSpPr>
            <p:cNvPr id="29714" name="Text Box 8"/>
            <p:cNvSpPr txBox="1">
              <a:spLocks noChangeArrowheads="1"/>
            </p:cNvSpPr>
            <p:nvPr/>
          </p:nvSpPr>
          <p:spPr bwMode="auto">
            <a:xfrm>
              <a:off x="2381" y="324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</a:t>
              </a:r>
              <a:endParaRPr lang="en-US"/>
            </a:p>
          </p:txBody>
        </p:sp>
      </p:grpSp>
      <p:sp>
        <p:nvSpPr>
          <p:cNvPr id="29701" name="Line 9"/>
          <p:cNvSpPr>
            <a:spLocks noChangeShapeType="1"/>
          </p:cNvSpPr>
          <p:nvPr/>
        </p:nvSpPr>
        <p:spPr bwMode="auto">
          <a:xfrm flipH="1" flipV="1">
            <a:off x="2051050" y="4005263"/>
            <a:ext cx="1017588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1547813" y="4005263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 flipV="1">
            <a:off x="57959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 flipV="1">
            <a:off x="684213" y="5013325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05" name="Group 13"/>
          <p:cNvGrpSpPr>
            <a:grpSpLocks/>
          </p:cNvGrpSpPr>
          <p:nvPr/>
        </p:nvGrpSpPr>
        <p:grpSpPr bwMode="auto">
          <a:xfrm>
            <a:off x="1096963" y="4557713"/>
            <a:ext cx="666750" cy="511175"/>
            <a:chOff x="1383" y="3244"/>
            <a:chExt cx="420" cy="322"/>
          </a:xfrm>
        </p:grpSpPr>
        <p:sp>
          <p:nvSpPr>
            <p:cNvPr id="29708" name="Oval 14"/>
            <p:cNvSpPr>
              <a:spLocks noChangeArrowheads="1"/>
            </p:cNvSpPr>
            <p:nvPr/>
          </p:nvSpPr>
          <p:spPr bwMode="auto">
            <a:xfrm>
              <a:off x="1383" y="3244"/>
              <a:ext cx="363" cy="32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15"/>
            <p:cNvSpPr txBox="1">
              <a:spLocks noChangeArrowheads="1"/>
            </p:cNvSpPr>
            <p:nvPr/>
          </p:nvSpPr>
          <p:spPr bwMode="auto">
            <a:xfrm>
              <a:off x="1440" y="3265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/>
                <a:t>A</a:t>
              </a:r>
              <a:endParaRPr lang="en-US" sz="2000" b="1"/>
            </a:p>
          </p:txBody>
        </p:sp>
      </p:grpSp>
      <p:sp>
        <p:nvSpPr>
          <p:cNvPr id="29706" name="Line 16"/>
          <p:cNvSpPr>
            <a:spLocks noChangeShapeType="1"/>
          </p:cNvSpPr>
          <p:nvPr/>
        </p:nvSpPr>
        <p:spPr bwMode="auto">
          <a:xfrm flipH="1">
            <a:off x="682625" y="5661025"/>
            <a:ext cx="511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7"/>
          <p:cNvSpPr>
            <a:spLocks noChangeShapeType="1"/>
          </p:cNvSpPr>
          <p:nvPr/>
        </p:nvSpPr>
        <p:spPr bwMode="auto">
          <a:xfrm flipH="1">
            <a:off x="3689350" y="4005263"/>
            <a:ext cx="3402013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Electromagnetic induction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115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If a magnet is </a:t>
            </a:r>
            <a:r>
              <a:rPr lang="en-US" smtClean="0">
                <a:solidFill>
                  <a:srgbClr val="0000FF"/>
                </a:solidFill>
              </a:rPr>
              <a:t>moved</a:t>
            </a:r>
            <a:r>
              <a:rPr lang="en-US" smtClean="0"/>
              <a:t> inside a coil an electric current is </a:t>
            </a:r>
            <a:r>
              <a:rPr lang="en-US" smtClean="0">
                <a:solidFill>
                  <a:srgbClr val="0000FF"/>
                </a:solidFill>
              </a:rPr>
              <a:t>induced</a:t>
            </a:r>
            <a:r>
              <a:rPr lang="en-US" smtClean="0"/>
              <a:t> (produced)</a:t>
            </a:r>
            <a:endParaRPr lang="en-GB" smtClean="0"/>
          </a:p>
        </p:txBody>
      </p:sp>
      <p:pic>
        <p:nvPicPr>
          <p:cNvPr id="6148" name="Picture 4" descr="inductio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3989388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Magnetic Flux (</a:t>
            </a:r>
            <a:r>
              <a:rPr lang="ru-RU" smtClean="0">
                <a:cs typeface="Arial" charset="0"/>
              </a:rPr>
              <a:t>Ф</a:t>
            </a:r>
            <a:r>
              <a:rPr lang="en-GB" smtClean="0">
                <a:cs typeface="Arial" charset="0"/>
              </a:rPr>
              <a:t>)</a:t>
            </a:r>
            <a:endParaRPr lang="ru-RU" smtClean="0">
              <a:cs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Imagine a loop of (plane) wire in a region where the magnetic filed (B) is constant.</a:t>
            </a:r>
            <a:endParaRPr lang="en-US" smtClean="0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 flipV="1">
            <a:off x="698500" y="4005263"/>
            <a:ext cx="1352550" cy="162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V="1">
            <a:off x="57959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H="1">
            <a:off x="682625" y="5661025"/>
            <a:ext cx="511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 flipH="1">
            <a:off x="2020888" y="4005263"/>
            <a:ext cx="5070475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1360488" y="30956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2055813" y="31083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>
            <a:off x="5854700" y="23145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3465513" y="31162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4170363" y="31289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>
            <a:off x="2227263" y="2387600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>
            <a:off x="4964113" y="31035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>
            <a:off x="5637213" y="31924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>
            <a:off x="4400550" y="230663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7" name="Line 18"/>
          <p:cNvSpPr>
            <a:spLocks noChangeShapeType="1"/>
          </p:cNvSpPr>
          <p:nvPr/>
        </p:nvSpPr>
        <p:spPr bwMode="auto">
          <a:xfrm>
            <a:off x="5137150" y="23098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9"/>
          <p:cNvSpPr>
            <a:spLocks noChangeShapeType="1"/>
          </p:cNvSpPr>
          <p:nvPr/>
        </p:nvSpPr>
        <p:spPr bwMode="auto">
          <a:xfrm>
            <a:off x="2747963" y="30464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20"/>
          <p:cNvSpPr>
            <a:spLocks noChangeShapeType="1"/>
          </p:cNvSpPr>
          <p:nvPr/>
        </p:nvSpPr>
        <p:spPr bwMode="auto">
          <a:xfrm>
            <a:off x="3676650" y="232568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21"/>
          <p:cNvSpPr>
            <a:spLocks noChangeShapeType="1"/>
          </p:cNvSpPr>
          <p:nvPr/>
        </p:nvSpPr>
        <p:spPr bwMode="auto">
          <a:xfrm>
            <a:off x="2936875" y="23399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Text Box 22"/>
          <p:cNvSpPr txBox="1">
            <a:spLocks noChangeArrowheads="1"/>
          </p:cNvSpPr>
          <p:nvPr/>
        </p:nvSpPr>
        <p:spPr bwMode="auto">
          <a:xfrm>
            <a:off x="3084513" y="2711450"/>
            <a:ext cx="615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B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9575"/>
            <a:ext cx="8229600" cy="5716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/>
              <a:t>	</a:t>
            </a:r>
            <a:r>
              <a:rPr lang="en-GB" sz="2800" smtClean="0"/>
              <a:t>The </a:t>
            </a:r>
            <a:r>
              <a:rPr lang="en-GB" sz="2800" smtClean="0">
                <a:solidFill>
                  <a:srgbClr val="0000FF"/>
                </a:solidFill>
              </a:rPr>
              <a:t>magnetic flux</a:t>
            </a:r>
            <a:r>
              <a:rPr lang="en-GB" sz="2800" smtClean="0"/>
              <a:t> (</a:t>
            </a:r>
            <a:r>
              <a:rPr lang="ru-RU" sz="2800" smtClean="0">
                <a:solidFill>
                  <a:srgbClr val="0000FF"/>
                </a:solidFill>
                <a:cs typeface="Arial" charset="0"/>
              </a:rPr>
              <a:t>Ф</a:t>
            </a:r>
            <a:r>
              <a:rPr lang="en-GB" sz="2800" smtClean="0">
                <a:cs typeface="Arial" charset="0"/>
              </a:rPr>
              <a:t>) is defined as </a:t>
            </a:r>
            <a:r>
              <a:rPr lang="ru-RU" sz="2800" smtClean="0">
                <a:solidFill>
                  <a:srgbClr val="0000FF"/>
                </a:solidFill>
                <a:cs typeface="Arial" charset="0"/>
              </a:rPr>
              <a:t>Ф</a:t>
            </a:r>
            <a:r>
              <a:rPr lang="en-GB" sz="2800" smtClean="0">
                <a:solidFill>
                  <a:srgbClr val="0000FF"/>
                </a:solidFill>
                <a:cs typeface="Arial" charset="0"/>
              </a:rPr>
              <a:t> = BAcos</a:t>
            </a:r>
            <a:r>
              <a:rPr lang="el-GR" sz="2800" smtClean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GB" sz="2800" smtClean="0">
                <a:cs typeface="Arial" charset="0"/>
              </a:rPr>
              <a:t> where A is the area of the loop and </a:t>
            </a:r>
            <a:r>
              <a:rPr lang="el-GR" sz="2800" smtClean="0">
                <a:cs typeface="Arial" charset="0"/>
              </a:rPr>
              <a:t>θ</a:t>
            </a:r>
            <a:r>
              <a:rPr lang="en-GB" sz="2800" smtClean="0">
                <a:cs typeface="Arial" charset="0"/>
              </a:rPr>
              <a:t> is the angle between the magnetic field direction and the direction </a:t>
            </a:r>
            <a:r>
              <a:rPr lang="en-GB" sz="2800" smtClean="0">
                <a:solidFill>
                  <a:srgbClr val="0000FF"/>
                </a:solidFill>
                <a:cs typeface="Arial" charset="0"/>
              </a:rPr>
              <a:t>normal</a:t>
            </a:r>
            <a:r>
              <a:rPr lang="en-GB" sz="2800" smtClean="0">
                <a:cs typeface="Arial" charset="0"/>
              </a:rPr>
              <a:t> (perpendicular) to the plane of the coil.</a:t>
            </a:r>
            <a:endParaRPr lang="el-GR" sz="2800" smtClean="0">
              <a:cs typeface="Arial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 flipV="1">
            <a:off x="698500" y="4005263"/>
            <a:ext cx="1352550" cy="162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V="1">
            <a:off x="5795963" y="4005263"/>
            <a:ext cx="129540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682625" y="5661025"/>
            <a:ext cx="5113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H="1">
            <a:off x="2020888" y="4005263"/>
            <a:ext cx="5070475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1360488" y="30956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2055813" y="31083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854700" y="23145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3465513" y="31162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4170363" y="31289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2227263" y="2387600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4964113" y="31035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5637213" y="31924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4400550" y="230663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5137150" y="23098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2747963" y="30464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19"/>
          <p:cNvSpPr>
            <a:spLocks noChangeShapeType="1"/>
          </p:cNvSpPr>
          <p:nvPr/>
        </p:nvSpPr>
        <p:spPr bwMode="auto">
          <a:xfrm>
            <a:off x="3676650" y="232568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20"/>
          <p:cNvSpPr>
            <a:spLocks noChangeShapeType="1"/>
          </p:cNvSpPr>
          <p:nvPr/>
        </p:nvSpPr>
        <p:spPr bwMode="auto">
          <a:xfrm>
            <a:off x="2936875" y="23399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3084513" y="2711450"/>
            <a:ext cx="615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B</a:t>
            </a:r>
            <a:endParaRPr 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9575"/>
            <a:ext cx="8229600" cy="5716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/>
              <a:t>	</a:t>
            </a:r>
            <a:r>
              <a:rPr lang="en-GB" sz="2800" smtClean="0"/>
              <a:t>If the loop has </a:t>
            </a:r>
            <a:r>
              <a:rPr lang="en-GB" sz="2800" smtClean="0">
                <a:solidFill>
                  <a:srgbClr val="0000FF"/>
                </a:solidFill>
              </a:rPr>
              <a:t>N</a:t>
            </a:r>
            <a:r>
              <a:rPr lang="en-GB" sz="2800" smtClean="0"/>
              <a:t> turns, the flux is given by </a:t>
            </a:r>
          </a:p>
          <a:p>
            <a:pPr eaLnBrk="1" hangingPunct="1">
              <a:buFontTx/>
              <a:buNone/>
            </a:pPr>
            <a:r>
              <a:rPr lang="en-GB" sz="2800" smtClean="0"/>
              <a:t>	</a:t>
            </a:r>
            <a:r>
              <a:rPr lang="ru-RU" sz="2800" smtClean="0">
                <a:solidFill>
                  <a:srgbClr val="0000FF"/>
                </a:solidFill>
                <a:cs typeface="Arial" charset="0"/>
              </a:rPr>
              <a:t>Ф</a:t>
            </a:r>
            <a:r>
              <a:rPr lang="en-GB" sz="2800" smtClean="0">
                <a:solidFill>
                  <a:srgbClr val="0000FF"/>
                </a:solidFill>
                <a:cs typeface="Arial" charset="0"/>
              </a:rPr>
              <a:t> = NBAcos</a:t>
            </a:r>
            <a:r>
              <a:rPr lang="el-GR" sz="2800" smtClean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GB" sz="2800" smtClean="0">
                <a:cs typeface="Arial" charset="0"/>
              </a:rPr>
              <a:t> in which case we call this the </a:t>
            </a:r>
            <a:r>
              <a:rPr lang="en-GB" sz="2800" smtClean="0">
                <a:solidFill>
                  <a:srgbClr val="FF0000"/>
                </a:solidFill>
                <a:cs typeface="Arial" charset="0"/>
              </a:rPr>
              <a:t>flux linkage.</a:t>
            </a:r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l-GR" sz="2800" smtClean="0">
              <a:cs typeface="Arial" charset="0"/>
            </a:endParaRPr>
          </a:p>
        </p:txBody>
      </p:sp>
      <p:grpSp>
        <p:nvGrpSpPr>
          <p:cNvPr id="32771" name="Group 21"/>
          <p:cNvGrpSpPr>
            <a:grpSpLocks/>
          </p:cNvGrpSpPr>
          <p:nvPr/>
        </p:nvGrpSpPr>
        <p:grpSpPr bwMode="auto">
          <a:xfrm>
            <a:off x="682625" y="4005263"/>
            <a:ext cx="6408738" cy="1655762"/>
            <a:chOff x="430" y="2523"/>
            <a:chExt cx="4037" cy="1043"/>
          </a:xfrm>
        </p:grpSpPr>
        <p:sp>
          <p:nvSpPr>
            <p:cNvPr id="32797" name="Line 3"/>
            <p:cNvSpPr>
              <a:spLocks noChangeShapeType="1"/>
            </p:cNvSpPr>
            <p:nvPr/>
          </p:nvSpPr>
          <p:spPr bwMode="auto">
            <a:xfrm flipV="1">
              <a:off x="440" y="2523"/>
              <a:ext cx="852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4"/>
            <p:cNvSpPr>
              <a:spLocks noChangeShapeType="1"/>
            </p:cNvSpPr>
            <p:nvPr/>
          </p:nvSpPr>
          <p:spPr bwMode="auto">
            <a:xfrm flipV="1">
              <a:off x="3651" y="2523"/>
              <a:ext cx="816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5"/>
            <p:cNvSpPr>
              <a:spLocks noChangeShapeType="1"/>
            </p:cNvSpPr>
            <p:nvPr/>
          </p:nvSpPr>
          <p:spPr bwMode="auto">
            <a:xfrm flipH="1">
              <a:off x="430" y="3566"/>
              <a:ext cx="32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6"/>
            <p:cNvSpPr>
              <a:spLocks noChangeShapeType="1"/>
            </p:cNvSpPr>
            <p:nvPr/>
          </p:nvSpPr>
          <p:spPr bwMode="auto">
            <a:xfrm flipH="1">
              <a:off x="1273" y="2523"/>
              <a:ext cx="3194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2" name="Line 7"/>
          <p:cNvSpPr>
            <a:spLocks noChangeShapeType="1"/>
          </p:cNvSpPr>
          <p:nvPr/>
        </p:nvSpPr>
        <p:spPr bwMode="auto">
          <a:xfrm>
            <a:off x="1360488" y="30956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8"/>
          <p:cNvSpPr>
            <a:spLocks noChangeShapeType="1"/>
          </p:cNvSpPr>
          <p:nvPr/>
        </p:nvSpPr>
        <p:spPr bwMode="auto">
          <a:xfrm>
            <a:off x="2055813" y="31083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9"/>
          <p:cNvSpPr>
            <a:spLocks noChangeShapeType="1"/>
          </p:cNvSpPr>
          <p:nvPr/>
        </p:nvSpPr>
        <p:spPr bwMode="auto">
          <a:xfrm>
            <a:off x="5854700" y="23145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10"/>
          <p:cNvSpPr>
            <a:spLocks noChangeShapeType="1"/>
          </p:cNvSpPr>
          <p:nvPr/>
        </p:nvSpPr>
        <p:spPr bwMode="auto">
          <a:xfrm>
            <a:off x="3465513" y="31162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11"/>
          <p:cNvSpPr>
            <a:spLocks noChangeShapeType="1"/>
          </p:cNvSpPr>
          <p:nvPr/>
        </p:nvSpPr>
        <p:spPr bwMode="auto">
          <a:xfrm>
            <a:off x="4170363" y="31289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12"/>
          <p:cNvSpPr>
            <a:spLocks noChangeShapeType="1"/>
          </p:cNvSpPr>
          <p:nvPr/>
        </p:nvSpPr>
        <p:spPr bwMode="auto">
          <a:xfrm>
            <a:off x="2227263" y="2387600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3"/>
          <p:cNvSpPr>
            <a:spLocks noChangeShapeType="1"/>
          </p:cNvSpPr>
          <p:nvPr/>
        </p:nvSpPr>
        <p:spPr bwMode="auto">
          <a:xfrm>
            <a:off x="4964113" y="31035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4"/>
          <p:cNvSpPr>
            <a:spLocks noChangeShapeType="1"/>
          </p:cNvSpPr>
          <p:nvPr/>
        </p:nvSpPr>
        <p:spPr bwMode="auto">
          <a:xfrm>
            <a:off x="5637213" y="31924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5"/>
          <p:cNvSpPr>
            <a:spLocks noChangeShapeType="1"/>
          </p:cNvSpPr>
          <p:nvPr/>
        </p:nvSpPr>
        <p:spPr bwMode="auto">
          <a:xfrm>
            <a:off x="4400550" y="230663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16"/>
          <p:cNvSpPr>
            <a:spLocks noChangeShapeType="1"/>
          </p:cNvSpPr>
          <p:nvPr/>
        </p:nvSpPr>
        <p:spPr bwMode="auto">
          <a:xfrm>
            <a:off x="5137150" y="23098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17"/>
          <p:cNvSpPr>
            <a:spLocks noChangeShapeType="1"/>
          </p:cNvSpPr>
          <p:nvPr/>
        </p:nvSpPr>
        <p:spPr bwMode="auto">
          <a:xfrm>
            <a:off x="2747963" y="30464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18"/>
          <p:cNvSpPr>
            <a:spLocks noChangeShapeType="1"/>
          </p:cNvSpPr>
          <p:nvPr/>
        </p:nvSpPr>
        <p:spPr bwMode="auto">
          <a:xfrm>
            <a:off x="3676650" y="232568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Line 19"/>
          <p:cNvSpPr>
            <a:spLocks noChangeShapeType="1"/>
          </p:cNvSpPr>
          <p:nvPr/>
        </p:nvSpPr>
        <p:spPr bwMode="auto">
          <a:xfrm>
            <a:off x="2936875" y="23399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Text Box 20"/>
          <p:cNvSpPr txBox="1">
            <a:spLocks noChangeArrowheads="1"/>
          </p:cNvSpPr>
          <p:nvPr/>
        </p:nvSpPr>
        <p:spPr bwMode="auto">
          <a:xfrm>
            <a:off x="3084513" y="2711450"/>
            <a:ext cx="615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B</a:t>
            </a:r>
            <a:endParaRPr lang="en-US" sz="3200">
              <a:solidFill>
                <a:srgbClr val="FF0000"/>
              </a:solidFill>
            </a:endParaRPr>
          </a:p>
        </p:txBody>
      </p:sp>
      <p:grpSp>
        <p:nvGrpSpPr>
          <p:cNvPr id="32786" name="Group 22"/>
          <p:cNvGrpSpPr>
            <a:grpSpLocks/>
          </p:cNvGrpSpPr>
          <p:nvPr/>
        </p:nvGrpSpPr>
        <p:grpSpPr bwMode="auto">
          <a:xfrm>
            <a:off x="727075" y="4135438"/>
            <a:ext cx="6408738" cy="1655762"/>
            <a:chOff x="430" y="2523"/>
            <a:chExt cx="4037" cy="1043"/>
          </a:xfrm>
        </p:grpSpPr>
        <p:sp>
          <p:nvSpPr>
            <p:cNvPr id="32793" name="Line 23"/>
            <p:cNvSpPr>
              <a:spLocks noChangeShapeType="1"/>
            </p:cNvSpPr>
            <p:nvPr/>
          </p:nvSpPr>
          <p:spPr bwMode="auto">
            <a:xfrm flipV="1">
              <a:off x="440" y="2523"/>
              <a:ext cx="852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Line 24"/>
            <p:cNvSpPr>
              <a:spLocks noChangeShapeType="1"/>
            </p:cNvSpPr>
            <p:nvPr/>
          </p:nvSpPr>
          <p:spPr bwMode="auto">
            <a:xfrm flipV="1">
              <a:off x="3651" y="2523"/>
              <a:ext cx="816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25"/>
            <p:cNvSpPr>
              <a:spLocks noChangeShapeType="1"/>
            </p:cNvSpPr>
            <p:nvPr/>
          </p:nvSpPr>
          <p:spPr bwMode="auto">
            <a:xfrm flipH="1">
              <a:off x="430" y="3566"/>
              <a:ext cx="32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26"/>
            <p:cNvSpPr>
              <a:spLocks noChangeShapeType="1"/>
            </p:cNvSpPr>
            <p:nvPr/>
          </p:nvSpPr>
          <p:spPr bwMode="auto">
            <a:xfrm flipH="1">
              <a:off x="1273" y="2523"/>
              <a:ext cx="3194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7" name="Group 27"/>
          <p:cNvGrpSpPr>
            <a:grpSpLocks/>
          </p:cNvGrpSpPr>
          <p:nvPr/>
        </p:nvGrpSpPr>
        <p:grpSpPr bwMode="auto">
          <a:xfrm>
            <a:off x="774700" y="4256088"/>
            <a:ext cx="6408738" cy="1655762"/>
            <a:chOff x="430" y="2523"/>
            <a:chExt cx="4037" cy="1043"/>
          </a:xfrm>
        </p:grpSpPr>
        <p:sp>
          <p:nvSpPr>
            <p:cNvPr id="32789" name="Line 28"/>
            <p:cNvSpPr>
              <a:spLocks noChangeShapeType="1"/>
            </p:cNvSpPr>
            <p:nvPr/>
          </p:nvSpPr>
          <p:spPr bwMode="auto">
            <a:xfrm flipV="1">
              <a:off x="440" y="2523"/>
              <a:ext cx="852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29"/>
            <p:cNvSpPr>
              <a:spLocks noChangeShapeType="1"/>
            </p:cNvSpPr>
            <p:nvPr/>
          </p:nvSpPr>
          <p:spPr bwMode="auto">
            <a:xfrm flipV="1">
              <a:off x="3651" y="2523"/>
              <a:ext cx="816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30"/>
            <p:cNvSpPr>
              <a:spLocks noChangeShapeType="1"/>
            </p:cNvSpPr>
            <p:nvPr/>
          </p:nvSpPr>
          <p:spPr bwMode="auto">
            <a:xfrm flipH="1">
              <a:off x="430" y="3566"/>
              <a:ext cx="32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31"/>
            <p:cNvSpPr>
              <a:spLocks noChangeShapeType="1"/>
            </p:cNvSpPr>
            <p:nvPr/>
          </p:nvSpPr>
          <p:spPr bwMode="auto">
            <a:xfrm flipH="1">
              <a:off x="1273" y="2523"/>
              <a:ext cx="3194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8" name="Text Box 32"/>
          <p:cNvSpPr txBox="1">
            <a:spLocks noChangeArrowheads="1"/>
          </p:cNvSpPr>
          <p:nvPr/>
        </p:nvSpPr>
        <p:spPr bwMode="auto">
          <a:xfrm>
            <a:off x="839788" y="6124575"/>
            <a:ext cx="738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0000FF"/>
                </a:solidFill>
              </a:rPr>
              <a:t>The unit of flux is the Weber (Wb) (= 1 Tm</a:t>
            </a:r>
            <a:r>
              <a:rPr lang="en-GB" sz="2400" baseline="30000">
                <a:solidFill>
                  <a:srgbClr val="0000FF"/>
                </a:solidFill>
              </a:rPr>
              <a:t>2</a:t>
            </a:r>
            <a:r>
              <a:rPr lang="en-GB" sz="2400">
                <a:solidFill>
                  <a:srgbClr val="0000FF"/>
                </a:solidFill>
              </a:rPr>
              <a:t>)</a:t>
            </a: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9575"/>
            <a:ext cx="8229600" cy="5716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/>
              <a:t>	</a:t>
            </a:r>
            <a:r>
              <a:rPr lang="en-GB" sz="2800" smtClean="0"/>
              <a:t>It can help to imagine the flux as the number of lines of magnetic field going through the area of the coil. We can increase the flux with a larger area, larger field, and keeping the loop perpendicular to the field.</a:t>
            </a:r>
            <a:endParaRPr lang="en-GB" sz="280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l-GR" sz="2800" smtClean="0">
              <a:cs typeface="Arial" charset="0"/>
            </a:endParaRP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682625" y="4005263"/>
            <a:ext cx="6408738" cy="1655762"/>
            <a:chOff x="430" y="2523"/>
            <a:chExt cx="4037" cy="1043"/>
          </a:xfrm>
        </p:grpSpPr>
        <p:sp>
          <p:nvSpPr>
            <p:cNvPr id="33820" name="Line 4"/>
            <p:cNvSpPr>
              <a:spLocks noChangeShapeType="1"/>
            </p:cNvSpPr>
            <p:nvPr/>
          </p:nvSpPr>
          <p:spPr bwMode="auto">
            <a:xfrm flipV="1">
              <a:off x="440" y="2523"/>
              <a:ext cx="852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5"/>
            <p:cNvSpPr>
              <a:spLocks noChangeShapeType="1"/>
            </p:cNvSpPr>
            <p:nvPr/>
          </p:nvSpPr>
          <p:spPr bwMode="auto">
            <a:xfrm flipV="1">
              <a:off x="3651" y="2523"/>
              <a:ext cx="816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6"/>
            <p:cNvSpPr>
              <a:spLocks noChangeShapeType="1"/>
            </p:cNvSpPr>
            <p:nvPr/>
          </p:nvSpPr>
          <p:spPr bwMode="auto">
            <a:xfrm flipH="1">
              <a:off x="430" y="3566"/>
              <a:ext cx="32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7"/>
            <p:cNvSpPr>
              <a:spLocks noChangeShapeType="1"/>
            </p:cNvSpPr>
            <p:nvPr/>
          </p:nvSpPr>
          <p:spPr bwMode="auto">
            <a:xfrm flipH="1">
              <a:off x="1273" y="2523"/>
              <a:ext cx="3194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6" name="Line 8"/>
          <p:cNvSpPr>
            <a:spLocks noChangeShapeType="1"/>
          </p:cNvSpPr>
          <p:nvPr/>
        </p:nvSpPr>
        <p:spPr bwMode="auto">
          <a:xfrm>
            <a:off x="1360488" y="30956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9"/>
          <p:cNvSpPr>
            <a:spLocks noChangeShapeType="1"/>
          </p:cNvSpPr>
          <p:nvPr/>
        </p:nvSpPr>
        <p:spPr bwMode="auto">
          <a:xfrm>
            <a:off x="2055813" y="310832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10"/>
          <p:cNvSpPr>
            <a:spLocks noChangeShapeType="1"/>
          </p:cNvSpPr>
          <p:nvPr/>
        </p:nvSpPr>
        <p:spPr bwMode="auto">
          <a:xfrm>
            <a:off x="5854700" y="23145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11"/>
          <p:cNvSpPr>
            <a:spLocks noChangeShapeType="1"/>
          </p:cNvSpPr>
          <p:nvPr/>
        </p:nvSpPr>
        <p:spPr bwMode="auto">
          <a:xfrm>
            <a:off x="3465513" y="31162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12"/>
          <p:cNvSpPr>
            <a:spLocks noChangeShapeType="1"/>
          </p:cNvSpPr>
          <p:nvPr/>
        </p:nvSpPr>
        <p:spPr bwMode="auto">
          <a:xfrm>
            <a:off x="4170363" y="31289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13"/>
          <p:cNvSpPr>
            <a:spLocks noChangeShapeType="1"/>
          </p:cNvSpPr>
          <p:nvPr/>
        </p:nvSpPr>
        <p:spPr bwMode="auto">
          <a:xfrm>
            <a:off x="2227263" y="2387600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4"/>
          <p:cNvSpPr>
            <a:spLocks noChangeShapeType="1"/>
          </p:cNvSpPr>
          <p:nvPr/>
        </p:nvSpPr>
        <p:spPr bwMode="auto">
          <a:xfrm>
            <a:off x="4964113" y="31035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5"/>
          <p:cNvSpPr>
            <a:spLocks noChangeShapeType="1"/>
          </p:cNvSpPr>
          <p:nvPr/>
        </p:nvSpPr>
        <p:spPr bwMode="auto">
          <a:xfrm>
            <a:off x="5637213" y="319246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6"/>
          <p:cNvSpPr>
            <a:spLocks noChangeShapeType="1"/>
          </p:cNvSpPr>
          <p:nvPr/>
        </p:nvSpPr>
        <p:spPr bwMode="auto">
          <a:xfrm>
            <a:off x="4400550" y="230663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7"/>
          <p:cNvSpPr>
            <a:spLocks noChangeShapeType="1"/>
          </p:cNvSpPr>
          <p:nvPr/>
        </p:nvSpPr>
        <p:spPr bwMode="auto">
          <a:xfrm>
            <a:off x="5137150" y="23098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8"/>
          <p:cNvSpPr>
            <a:spLocks noChangeShapeType="1"/>
          </p:cNvSpPr>
          <p:nvPr/>
        </p:nvSpPr>
        <p:spPr bwMode="auto">
          <a:xfrm>
            <a:off x="2747963" y="3046413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Line 19"/>
          <p:cNvSpPr>
            <a:spLocks noChangeShapeType="1"/>
          </p:cNvSpPr>
          <p:nvPr/>
        </p:nvSpPr>
        <p:spPr bwMode="auto">
          <a:xfrm>
            <a:off x="3676650" y="2325688"/>
            <a:ext cx="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Line 20"/>
          <p:cNvSpPr>
            <a:spLocks noChangeShapeType="1"/>
          </p:cNvSpPr>
          <p:nvPr/>
        </p:nvSpPr>
        <p:spPr bwMode="auto">
          <a:xfrm>
            <a:off x="2936875" y="2339975"/>
            <a:ext cx="0" cy="21796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Text Box 21"/>
          <p:cNvSpPr txBox="1">
            <a:spLocks noChangeArrowheads="1"/>
          </p:cNvSpPr>
          <p:nvPr/>
        </p:nvSpPr>
        <p:spPr bwMode="auto">
          <a:xfrm>
            <a:off x="3084513" y="2711450"/>
            <a:ext cx="615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</a:rPr>
              <a:t>B</a:t>
            </a:r>
            <a:endParaRPr lang="en-US" sz="3200">
              <a:solidFill>
                <a:srgbClr val="FF0000"/>
              </a:solidFill>
            </a:endParaRPr>
          </a:p>
        </p:txBody>
      </p:sp>
      <p:grpSp>
        <p:nvGrpSpPr>
          <p:cNvPr id="33810" name="Group 22"/>
          <p:cNvGrpSpPr>
            <a:grpSpLocks/>
          </p:cNvGrpSpPr>
          <p:nvPr/>
        </p:nvGrpSpPr>
        <p:grpSpPr bwMode="auto">
          <a:xfrm>
            <a:off x="727075" y="4135438"/>
            <a:ext cx="6408738" cy="1655762"/>
            <a:chOff x="430" y="2523"/>
            <a:chExt cx="4037" cy="1043"/>
          </a:xfrm>
        </p:grpSpPr>
        <p:sp>
          <p:nvSpPr>
            <p:cNvPr id="33816" name="Line 23"/>
            <p:cNvSpPr>
              <a:spLocks noChangeShapeType="1"/>
            </p:cNvSpPr>
            <p:nvPr/>
          </p:nvSpPr>
          <p:spPr bwMode="auto">
            <a:xfrm flipV="1">
              <a:off x="440" y="2523"/>
              <a:ext cx="852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24"/>
            <p:cNvSpPr>
              <a:spLocks noChangeShapeType="1"/>
            </p:cNvSpPr>
            <p:nvPr/>
          </p:nvSpPr>
          <p:spPr bwMode="auto">
            <a:xfrm flipV="1">
              <a:off x="3651" y="2523"/>
              <a:ext cx="816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25"/>
            <p:cNvSpPr>
              <a:spLocks noChangeShapeType="1"/>
            </p:cNvSpPr>
            <p:nvPr/>
          </p:nvSpPr>
          <p:spPr bwMode="auto">
            <a:xfrm flipH="1">
              <a:off x="430" y="3566"/>
              <a:ext cx="32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6"/>
            <p:cNvSpPr>
              <a:spLocks noChangeShapeType="1"/>
            </p:cNvSpPr>
            <p:nvPr/>
          </p:nvSpPr>
          <p:spPr bwMode="auto">
            <a:xfrm flipH="1">
              <a:off x="1273" y="2523"/>
              <a:ext cx="3194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11" name="Group 27"/>
          <p:cNvGrpSpPr>
            <a:grpSpLocks/>
          </p:cNvGrpSpPr>
          <p:nvPr/>
        </p:nvGrpSpPr>
        <p:grpSpPr bwMode="auto">
          <a:xfrm>
            <a:off x="774700" y="4256088"/>
            <a:ext cx="6408738" cy="1655762"/>
            <a:chOff x="430" y="2523"/>
            <a:chExt cx="4037" cy="1043"/>
          </a:xfrm>
        </p:grpSpPr>
        <p:sp>
          <p:nvSpPr>
            <p:cNvPr id="33812" name="Line 28"/>
            <p:cNvSpPr>
              <a:spLocks noChangeShapeType="1"/>
            </p:cNvSpPr>
            <p:nvPr/>
          </p:nvSpPr>
          <p:spPr bwMode="auto">
            <a:xfrm flipV="1">
              <a:off x="440" y="2523"/>
              <a:ext cx="852" cy="1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29"/>
            <p:cNvSpPr>
              <a:spLocks noChangeShapeType="1"/>
            </p:cNvSpPr>
            <p:nvPr/>
          </p:nvSpPr>
          <p:spPr bwMode="auto">
            <a:xfrm flipV="1">
              <a:off x="3651" y="2523"/>
              <a:ext cx="816" cy="1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30"/>
            <p:cNvSpPr>
              <a:spLocks noChangeShapeType="1"/>
            </p:cNvSpPr>
            <p:nvPr/>
          </p:nvSpPr>
          <p:spPr bwMode="auto">
            <a:xfrm flipH="1">
              <a:off x="430" y="3566"/>
              <a:ext cx="32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31"/>
            <p:cNvSpPr>
              <a:spLocks noChangeShapeType="1"/>
            </p:cNvSpPr>
            <p:nvPr/>
          </p:nvSpPr>
          <p:spPr bwMode="auto">
            <a:xfrm flipH="1">
              <a:off x="1273" y="2523"/>
              <a:ext cx="3194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we should see from this is that when the magnetic field is parallel to the loop, no field lines pass through the loop and therefore the flux is </a:t>
            </a:r>
            <a:r>
              <a:rPr lang="en-CA" b="1" dirty="0" smtClean="0">
                <a:solidFill>
                  <a:srgbClr val="FF0000"/>
                </a:solidFill>
              </a:rPr>
              <a:t>zero</a:t>
            </a:r>
            <a:r>
              <a:rPr lang="en-CA" dirty="0" smtClean="0"/>
              <a:t>.</a:t>
            </a:r>
          </a:p>
          <a:p>
            <a:r>
              <a:rPr lang="en-CA" dirty="0" smtClean="0"/>
              <a:t>  Similarly if the magnetic field is perpendicular to the loop, the most field lines possible can pass through the coil and the flux is a </a:t>
            </a:r>
            <a:r>
              <a:rPr lang="en-CA" b="1" dirty="0" smtClean="0">
                <a:solidFill>
                  <a:srgbClr val="FF0000"/>
                </a:solidFill>
              </a:rPr>
              <a:t>maximum</a:t>
            </a:r>
            <a:r>
              <a:rPr lang="en-CA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 (at last!)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	As we seen, an e.m.f. is only </a:t>
            </a:r>
            <a:r>
              <a:rPr lang="en-GB" sz="2800" smtClean="0">
                <a:solidFill>
                  <a:srgbClr val="0000FF"/>
                </a:solidFill>
              </a:rPr>
              <a:t>induced</a:t>
            </a:r>
            <a:r>
              <a:rPr lang="en-GB" sz="2800" smtClean="0"/>
              <a:t> when the field is </a:t>
            </a:r>
            <a:r>
              <a:rPr lang="en-GB" sz="2800" smtClean="0">
                <a:solidFill>
                  <a:srgbClr val="0000FF"/>
                </a:solidFill>
              </a:rPr>
              <a:t>changing</a:t>
            </a:r>
            <a:r>
              <a:rPr lang="en-GB" sz="2800" smtClean="0"/>
              <a:t>. The induced e.m.f. is found using Faraday’s law, which uses the idea of flux. </a:t>
            </a:r>
            <a:endParaRPr lang="en-US" sz="2800" smtClean="0"/>
          </a:p>
        </p:txBody>
      </p:sp>
      <p:pic>
        <p:nvPicPr>
          <p:cNvPr id="34820" name="Picture 4" descr="amat_farada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24128" y="1873250"/>
            <a:ext cx="2902770" cy="328394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Faraday’s law</a:t>
            </a:r>
            <a:endParaRPr lang="en-US" dirty="0" smtClean="0"/>
          </a:p>
        </p:txBody>
      </p:sp>
      <p:pic>
        <p:nvPicPr>
          <p:cNvPr id="35844" name="Picture 4" descr="amat_farada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3717032"/>
            <a:ext cx="1885950" cy="2133600"/>
          </a:xfrm>
          <a:solidFill>
            <a:srgbClr val="FFFFCC"/>
          </a:solidFill>
        </p:spPr>
      </p:pic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	</a:t>
            </a:r>
            <a:endParaRPr lang="en-US" sz="2800" smtClean="0"/>
          </a:p>
        </p:txBody>
      </p:sp>
      <p:sp>
        <p:nvSpPr>
          <p:cNvPr id="35845" name="AutoShape 6"/>
          <p:cNvSpPr>
            <a:spLocks noChangeArrowheads="1"/>
          </p:cNvSpPr>
          <p:nvPr/>
        </p:nvSpPr>
        <p:spPr bwMode="auto">
          <a:xfrm>
            <a:off x="2911474" y="908720"/>
            <a:ext cx="6232525" cy="3257550"/>
          </a:xfrm>
          <a:prstGeom prst="wedgeRoundRectCallout">
            <a:avLst>
              <a:gd name="adj1" fmla="val -65153"/>
              <a:gd name="adj2" fmla="val 5498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3200" dirty="0" smtClean="0"/>
              <a:t>Faraday found that the </a:t>
            </a:r>
            <a:r>
              <a:rPr lang="en-CA" sz="3200" b="1" dirty="0" smtClean="0"/>
              <a:t>change in magnetic flux</a:t>
            </a:r>
            <a:r>
              <a:rPr lang="en-CA" sz="3200" dirty="0" smtClean="0"/>
              <a:t> was proportional to the induced </a:t>
            </a:r>
            <a:r>
              <a:rPr lang="en-CA" sz="3200" dirty="0" err="1" smtClean="0"/>
              <a:t>emf</a:t>
            </a:r>
            <a:r>
              <a:rPr lang="en-CA" sz="3200" dirty="0" smtClean="0"/>
              <a:t> and expressed it in the following equation:</a:t>
            </a:r>
            <a:endParaRPr lang="en-US" sz="3200" dirty="0" smtClean="0"/>
          </a:p>
          <a:p>
            <a:pPr algn="ctr"/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6167256" y="3355687"/>
            <a:ext cx="2448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 smtClean="0">
                <a:solidFill>
                  <a:srgbClr val="0000FF"/>
                </a:solidFill>
              </a:rPr>
              <a:t>E = -N</a:t>
            </a:r>
            <a:r>
              <a:rPr lang="el-GR" sz="3200" dirty="0" smtClean="0">
                <a:solidFill>
                  <a:srgbClr val="0000FF"/>
                </a:solidFill>
                <a:cs typeface="Arial" charset="0"/>
              </a:rPr>
              <a:t>Δ</a:t>
            </a:r>
            <a:r>
              <a:rPr lang="ru-RU" sz="3200" dirty="0" smtClean="0">
                <a:solidFill>
                  <a:srgbClr val="0000FF"/>
                </a:solidFill>
                <a:cs typeface="Arial" charset="0"/>
              </a:rPr>
              <a:t>Ф</a:t>
            </a:r>
            <a:r>
              <a:rPr lang="en-GB" sz="3200" dirty="0" smtClean="0">
                <a:solidFill>
                  <a:srgbClr val="0000FF"/>
                </a:solidFill>
                <a:cs typeface="Arial" charset="0"/>
              </a:rPr>
              <a:t>/</a:t>
            </a:r>
            <a:r>
              <a:rPr lang="el-GR" sz="3200" dirty="0" smtClean="0">
                <a:solidFill>
                  <a:srgbClr val="0000FF"/>
                </a:solidFill>
                <a:cs typeface="Arial" charset="0"/>
              </a:rPr>
              <a:t>Δ</a:t>
            </a:r>
            <a:r>
              <a:rPr lang="en-GB" sz="3200" dirty="0" smtClean="0">
                <a:solidFill>
                  <a:srgbClr val="0000FF"/>
                </a:solidFill>
                <a:cs typeface="Arial" charset="0"/>
              </a:rPr>
              <a:t>t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86671" y="4166270"/>
            <a:ext cx="6757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dirty="0" smtClean="0"/>
              <a:t>N= number of loops, </a:t>
            </a:r>
          </a:p>
          <a:p>
            <a:pPr algn="ctr"/>
            <a:r>
              <a:rPr lang="el-GR" sz="3200" dirty="0" smtClean="0">
                <a:solidFill>
                  <a:srgbClr val="0000FF"/>
                </a:solidFill>
                <a:cs typeface="Arial" charset="0"/>
              </a:rPr>
              <a:t>Δ</a:t>
            </a:r>
            <a:r>
              <a:rPr lang="ru-RU" sz="3200" dirty="0" smtClean="0">
                <a:solidFill>
                  <a:srgbClr val="0000FF"/>
                </a:solidFill>
                <a:cs typeface="Arial" charset="0"/>
              </a:rPr>
              <a:t>Ф </a:t>
            </a:r>
            <a:r>
              <a:rPr lang="en-US" sz="3200" dirty="0" smtClean="0">
                <a:solidFill>
                  <a:srgbClr val="0000FF"/>
                </a:solidFill>
                <a:cs typeface="Arial" charset="0"/>
              </a:rPr>
              <a:t>= </a:t>
            </a:r>
            <a:r>
              <a:rPr lang="en-CA" sz="3200" dirty="0" smtClean="0"/>
              <a:t>change in magnetic flux.</a:t>
            </a:r>
          </a:p>
          <a:p>
            <a:pPr algn="ctr"/>
            <a:r>
              <a:rPr lang="en-CA" sz="3200" dirty="0" smtClean="0"/>
              <a:t>  The minus sign indicates that the direction of the induced </a:t>
            </a:r>
            <a:r>
              <a:rPr lang="en-CA" sz="3200" dirty="0" err="1" smtClean="0"/>
              <a:t>emf</a:t>
            </a:r>
            <a:r>
              <a:rPr lang="en-CA" sz="3200" dirty="0" smtClean="0"/>
              <a:t> is always opposite the change in flux.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question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	The magnetic field through a single loop of area 0.2 m</a:t>
            </a:r>
            <a:r>
              <a:rPr lang="en-GB" baseline="30000" dirty="0" smtClean="0"/>
              <a:t>2</a:t>
            </a:r>
            <a:r>
              <a:rPr lang="en-GB" dirty="0" smtClean="0"/>
              <a:t> is changing at a rate of </a:t>
            </a:r>
            <a:r>
              <a:rPr lang="en-GB" smtClean="0"/>
              <a:t>4 T.s</a:t>
            </a:r>
            <a:r>
              <a:rPr lang="en-GB" baseline="30000" smtClean="0"/>
              <a:t>-1</a:t>
            </a:r>
            <a:r>
              <a:rPr lang="en-GB" dirty="0" smtClean="0"/>
              <a:t>. What is the induced </a:t>
            </a:r>
            <a:r>
              <a:rPr lang="en-GB" dirty="0" err="1" smtClean="0"/>
              <a:t>e.m.f</a:t>
            </a:r>
            <a:r>
              <a:rPr lang="en-GB" dirty="0" smtClean="0"/>
              <a:t>?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question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000" dirty="0" smtClean="0"/>
              <a:t>	The magnetic field (perpendicular) through a single loop of area 0.2 m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is changing at a rate of 4 T.s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. What is the induced </a:t>
            </a:r>
            <a:r>
              <a:rPr lang="en-GB" sz="2000" dirty="0" err="1" smtClean="0"/>
              <a:t>e.m.f</a:t>
            </a:r>
            <a:r>
              <a:rPr lang="en-GB" sz="2000" dirty="0" smtClean="0"/>
              <a:t>?</a:t>
            </a:r>
          </a:p>
          <a:p>
            <a:pPr eaLnBrk="1" hangingPunct="1">
              <a:buFontTx/>
              <a:buNone/>
            </a:pPr>
            <a:endParaRPr lang="en-GB" sz="2000" dirty="0" smtClean="0"/>
          </a:p>
          <a:p>
            <a:pPr algn="ctr" eaLnBrk="1" hangingPunct="1">
              <a:buFontTx/>
              <a:buNone/>
            </a:pPr>
            <a:r>
              <a:rPr lang="ru-RU" dirty="0" smtClean="0">
                <a:cs typeface="Arial" charset="0"/>
              </a:rPr>
              <a:t>Ф</a:t>
            </a:r>
            <a:r>
              <a:rPr lang="en-GB" dirty="0" smtClean="0">
                <a:cs typeface="Arial" charset="0"/>
              </a:rPr>
              <a:t> = </a:t>
            </a:r>
            <a:r>
              <a:rPr lang="en-GB" dirty="0" err="1" smtClean="0">
                <a:cs typeface="Arial" charset="0"/>
              </a:rPr>
              <a:t>BAcos</a:t>
            </a:r>
            <a:r>
              <a:rPr lang="el-GR" dirty="0" smtClean="0">
                <a:cs typeface="Arial" charset="0"/>
              </a:rPr>
              <a:t>θ</a:t>
            </a:r>
            <a:r>
              <a:rPr lang="en-GB" dirty="0" smtClean="0">
                <a:cs typeface="Arial" charset="0"/>
              </a:rPr>
              <a:t> = BA</a:t>
            </a:r>
          </a:p>
          <a:p>
            <a:pPr algn="ctr" eaLnBrk="1" hangingPunct="1">
              <a:buFontTx/>
              <a:buNone/>
            </a:pPr>
            <a:endParaRPr lang="en-GB" dirty="0" smtClean="0"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en-GB" dirty="0" smtClean="0">
                <a:cs typeface="Arial" charset="0"/>
              </a:rPr>
              <a:t>E = </a:t>
            </a:r>
            <a:r>
              <a:rPr lang="el-GR" dirty="0" smtClean="0">
                <a:cs typeface="Arial" charset="0"/>
              </a:rPr>
              <a:t>Δ</a:t>
            </a:r>
            <a:r>
              <a:rPr lang="ru-RU" dirty="0" smtClean="0">
                <a:cs typeface="Arial" charset="0"/>
              </a:rPr>
              <a:t>Ф</a:t>
            </a:r>
            <a:r>
              <a:rPr lang="en-GB" dirty="0" smtClean="0">
                <a:cs typeface="Arial" charset="0"/>
              </a:rPr>
              <a:t> = 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BA = 4 x 0.2 = 0.8 V </a:t>
            </a:r>
          </a:p>
          <a:p>
            <a:pPr eaLnBrk="1" hangingPunct="1">
              <a:buFontTx/>
              <a:buNone/>
            </a:pPr>
            <a:r>
              <a:rPr lang="en-GB" dirty="0" smtClean="0">
                <a:cs typeface="Arial" charset="0"/>
              </a:rPr>
              <a:t>			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t     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t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>
              <a:buFontTx/>
              <a:buNone/>
            </a:pPr>
            <a:endParaRPr lang="en-GB" sz="2000" dirty="0" smtClean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2411413" y="4437063"/>
            <a:ext cx="646112" cy="14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V="1">
            <a:off x="3492500" y="4437063"/>
            <a:ext cx="646113" cy="14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067800" cy="914400"/>
          </a:xfrm>
        </p:spPr>
        <p:txBody>
          <a:bodyPr/>
          <a:lstStyle/>
          <a:p>
            <a:r>
              <a:rPr lang="en-US" altLang="zh-TW" sz="3200" dirty="0">
                <a:solidFill>
                  <a:srgbClr val="000099"/>
                </a:solidFill>
              </a:rPr>
              <a:t>Moving Conductor in a Magnetic </a:t>
            </a:r>
            <a:r>
              <a:rPr lang="en-US" altLang="zh-TW" sz="3200" dirty="0" smtClean="0">
                <a:solidFill>
                  <a:srgbClr val="000099"/>
                </a:solidFill>
              </a:rPr>
              <a:t>Field:</a:t>
            </a:r>
            <a:br>
              <a:rPr lang="en-US" altLang="zh-TW" sz="3200" dirty="0" smtClean="0">
                <a:solidFill>
                  <a:srgbClr val="000099"/>
                </a:solidFill>
              </a:rPr>
            </a:br>
            <a:r>
              <a:rPr lang="en-US" sz="2400" b="1" dirty="0" smtClean="0">
                <a:hlinkClick r:id="rId2"/>
              </a:rPr>
              <a:t>What causes the potential (voltage) in a conductor to rise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altLang="zh-TW" sz="3200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914400"/>
            <a:ext cx="6096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600" dirty="0">
                <a:solidFill>
                  <a:srgbClr val="003399"/>
                </a:solidFill>
              </a:rPr>
              <a:t>Consider a straight conductor moving with a uniform velocity, </a:t>
            </a:r>
            <a:r>
              <a:rPr lang="en-US" altLang="zh-TW" sz="2600" i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altLang="zh-TW" sz="2600" dirty="0">
                <a:solidFill>
                  <a:srgbClr val="003399"/>
                </a:solidFill>
                <a:latin typeface="Times New Roman" pitchFamily="18" charset="0"/>
              </a:rPr>
              <a:t>,</a:t>
            </a:r>
            <a:r>
              <a:rPr lang="en-US" altLang="zh-TW" sz="2600" dirty="0">
                <a:solidFill>
                  <a:srgbClr val="003399"/>
                </a:solidFill>
              </a:rPr>
              <a:t> in a stationary magnetic field</a:t>
            </a:r>
            <a:r>
              <a:rPr lang="en-US" altLang="zh-TW" sz="2600" dirty="0" smtClean="0">
                <a:solidFill>
                  <a:srgbClr val="003399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altLang="zh-TW" sz="2600" dirty="0">
              <a:solidFill>
                <a:srgbClr val="00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600" dirty="0">
                <a:solidFill>
                  <a:srgbClr val="003399"/>
                </a:solidFill>
              </a:rPr>
              <a:t>The free charges in the conductor experience a force which will push them to one end of the conductor</a:t>
            </a:r>
            <a:r>
              <a:rPr lang="en-US" altLang="zh-TW" sz="2600" dirty="0" smtClean="0">
                <a:solidFill>
                  <a:srgbClr val="003399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altLang="zh-TW" sz="2600" dirty="0">
              <a:solidFill>
                <a:srgbClr val="003399"/>
              </a:solidFill>
            </a:endParaRPr>
          </a:p>
        </p:txBody>
      </p:sp>
      <p:pic>
        <p:nvPicPr>
          <p:cNvPr id="3077" name="Picture 5" descr="30_13_Induced_currents_in_rods"/>
          <p:cNvPicPr>
            <a:picLocks noChangeAspect="1" noChangeArrowheads="1"/>
          </p:cNvPicPr>
          <p:nvPr/>
        </p:nvPicPr>
        <p:blipFill>
          <a:blip r:embed="rId3" cstate="print"/>
          <a:srcRect l="13715" r="7782" b="48598"/>
          <a:stretch>
            <a:fillRect/>
          </a:stretch>
        </p:blipFill>
        <p:spPr bwMode="auto">
          <a:xfrm>
            <a:off x="76200" y="1981200"/>
            <a:ext cx="2895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Generator/dynamo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115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A generator works in this way by rotating a coil in a magnetic field (or rotating a magnet in a coil)</a:t>
            </a:r>
            <a:endParaRPr lang="en-GB" smtClean="0"/>
          </a:p>
        </p:txBody>
      </p:sp>
      <p:pic>
        <p:nvPicPr>
          <p:cNvPr id="7172" name="Picture 4" descr="genera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8313" y="1820863"/>
            <a:ext cx="444976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hyperphysics.phy-astr.gsu.edu/hbase/magnetic/imgmag/rth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899" y="548681"/>
            <a:ext cx="8128901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/>
          <a:lstStyle/>
          <a:p>
            <a:r>
              <a:rPr lang="en-US" sz="2400" b="1" dirty="0" smtClean="0">
                <a:hlinkClick r:id="rId2"/>
              </a:rPr>
              <a:t>What causes the potential (voltage) in a conductor to rise </a:t>
            </a:r>
            <a:r>
              <a:rPr lang="en-US" sz="2400" b="1" dirty="0" smtClean="0"/>
              <a:t> cont.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7638"/>
            <a:ext cx="4402832" cy="4525963"/>
          </a:xfrm>
        </p:spPr>
        <p:txBody>
          <a:bodyPr/>
          <a:lstStyle/>
          <a:p>
            <a:r>
              <a:rPr lang="en-CA" dirty="0" smtClean="0"/>
              <a:t>If we imagine a positive charge is located in the rod, we can use the third right hand rule to determine the force it will experience and the direction it will move. </a:t>
            </a:r>
          </a:p>
          <a:p>
            <a:r>
              <a:rPr lang="en-CA" dirty="0" smtClean="0"/>
              <a:t>In this case it will move ________.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0888"/>
            <a:ext cx="36827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en-CA" dirty="0" smtClean="0"/>
              <a:t>Positive charges will collect at the top of the bar and negative charges at the bottom, creating a difference in potential (</a:t>
            </a:r>
            <a:r>
              <a:rPr lang="en-CA" dirty="0" err="1" smtClean="0"/>
              <a:t>emf</a:t>
            </a:r>
            <a:r>
              <a:rPr lang="en-CA" dirty="0" smtClean="0"/>
              <a:t>) and conventional current will flow clockwise in the loop (through the resistor).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976" y="1988840"/>
            <a:ext cx="332882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021288"/>
          </a:xfrm>
        </p:spPr>
        <p:txBody>
          <a:bodyPr/>
          <a:lstStyle/>
          <a:p>
            <a:r>
              <a:rPr lang="en-CA" sz="2800" dirty="0" smtClean="0"/>
              <a:t>Once the positive charges arrive at the negative end of the rod, work must be done on them for them to move to the positive end, and they experience a change in potential energy from this work.</a:t>
            </a:r>
          </a:p>
          <a:p>
            <a:r>
              <a:rPr lang="en-CA" sz="2800" dirty="0" smtClean="0"/>
              <a:t>This work, W=</a:t>
            </a:r>
            <a:r>
              <a:rPr lang="en-CA" sz="2800" dirty="0" err="1" smtClean="0"/>
              <a:t>Fd</a:t>
            </a:r>
            <a:r>
              <a:rPr lang="en-CA" sz="2800" dirty="0" smtClean="0"/>
              <a:t>, is done by the </a:t>
            </a:r>
            <a:r>
              <a:rPr lang="en-CA" sz="2800" b="1" dirty="0" smtClean="0"/>
              <a:t>magnetic force</a:t>
            </a:r>
            <a:r>
              <a:rPr lang="en-CA" sz="2800" dirty="0" smtClean="0"/>
              <a:t>,                      </a:t>
            </a:r>
          </a:p>
          <a:p>
            <a:pPr>
              <a:buNone/>
            </a:pPr>
            <a:r>
              <a:rPr lang="en-CA" sz="2800" dirty="0" smtClean="0"/>
              <a:t>                 , over the </a:t>
            </a:r>
            <a:r>
              <a:rPr lang="en-CA" sz="2800" b="1" dirty="0" smtClean="0"/>
              <a:t>length of the rod</a:t>
            </a:r>
            <a:r>
              <a:rPr lang="en-CA" sz="2800" dirty="0" smtClean="0"/>
              <a:t> L. </a:t>
            </a:r>
          </a:p>
          <a:p>
            <a:pPr>
              <a:buNone/>
            </a:pPr>
            <a:r>
              <a:rPr lang="en-CA" sz="2800" dirty="0" smtClean="0"/>
              <a:t>Recall from before the change in potential energy is just </a:t>
            </a:r>
            <a:r>
              <a:rPr lang="en-CA" sz="2800" dirty="0" smtClean="0">
                <a:solidFill>
                  <a:srgbClr val="FF0000"/>
                </a:solidFill>
              </a:rPr>
              <a:t>the charge times the change in potential</a:t>
            </a:r>
            <a:r>
              <a:rPr lang="en-CA" sz="2800" dirty="0" smtClean="0"/>
              <a:t>, by putting these ideas together we get the following: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20888"/>
            <a:ext cx="1586374" cy="520899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93096"/>
            <a:ext cx="1695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5002" y="4293096"/>
            <a:ext cx="12763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11352" y="4293096"/>
            <a:ext cx="1504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38738" y="4293096"/>
            <a:ext cx="11334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72213" y="4283571"/>
            <a:ext cx="1238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5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2256" y="5373216"/>
            <a:ext cx="3531832" cy="454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Another example question!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</a:t>
            </a:r>
            <a:r>
              <a:rPr lang="en-GB" sz="2400" smtClean="0"/>
              <a:t>There is a uniform magnetic filed B = 0.40 T out of the page. A rod of length </a:t>
            </a:r>
            <a:r>
              <a:rPr lang="en-GB" sz="2400" smtClean="0">
                <a:solidFill>
                  <a:srgbClr val="0000FF"/>
                </a:solidFill>
              </a:rPr>
              <a:t>L</a:t>
            </a:r>
            <a:r>
              <a:rPr lang="en-GB" sz="2400" smtClean="0"/>
              <a:t> = 0.20 m is placed on a railing and pushed to the right at a constant speed of </a:t>
            </a:r>
            <a:r>
              <a:rPr lang="en-GB" sz="2400" smtClean="0">
                <a:solidFill>
                  <a:srgbClr val="0000FF"/>
                </a:solidFill>
              </a:rPr>
              <a:t>v</a:t>
            </a:r>
            <a:r>
              <a:rPr lang="en-GB" sz="2400" smtClean="0"/>
              <a:t> = 0.60 m.s-1. What is the e.m.f. induced in the loop?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84213" y="3068638"/>
            <a:ext cx="7056437" cy="35290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17" name="Group 41"/>
          <p:cNvGrpSpPr>
            <a:grpSpLocks/>
          </p:cNvGrpSpPr>
          <p:nvPr/>
        </p:nvGrpSpPr>
        <p:grpSpPr bwMode="auto">
          <a:xfrm>
            <a:off x="827088" y="3284538"/>
            <a:ext cx="6770687" cy="287337"/>
            <a:chOff x="521" y="2069"/>
            <a:chExt cx="4265" cy="181"/>
          </a:xfrm>
        </p:grpSpPr>
        <p:grpSp>
          <p:nvGrpSpPr>
            <p:cNvPr id="39049" name="Group 5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39077" name="Oval 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78" name="Oval 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0" name="Group 14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39075" name="Oval 1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76" name="Oval 1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1" name="Group 17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39073" name="Oval 1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74" name="Oval 1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2" name="Group 20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39071" name="Oval 2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72" name="Oval 2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3" name="Group 23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39069" name="Oval 2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70" name="Oval 2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4" name="Group 26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39067" name="Oval 2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8" name="Oval 2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5" name="Group 29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39065" name="Oval 3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6" name="Oval 3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6" name="Group 32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39063" name="Oval 3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4" name="Oval 3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7" name="Group 35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39061" name="Oval 3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2" name="Oval 3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58" name="Group 38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39059" name="Oval 3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0" name="Oval 4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18" name="Group 42"/>
          <p:cNvGrpSpPr>
            <a:grpSpLocks/>
          </p:cNvGrpSpPr>
          <p:nvPr/>
        </p:nvGrpSpPr>
        <p:grpSpPr bwMode="auto">
          <a:xfrm>
            <a:off x="827088" y="4005263"/>
            <a:ext cx="6770687" cy="287337"/>
            <a:chOff x="521" y="2069"/>
            <a:chExt cx="4265" cy="181"/>
          </a:xfrm>
        </p:grpSpPr>
        <p:grpSp>
          <p:nvGrpSpPr>
            <p:cNvPr id="39019" name="Group 43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39047" name="Oval 4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8" name="Oval 4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0" name="Group 46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39045" name="Oval 4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6" name="Oval 4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1" name="Group 49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39043" name="Oval 5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4" name="Oval 5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2" name="Group 52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39041" name="Oval 5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2" name="Oval 5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3" name="Group 55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39039" name="Oval 5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0" name="Oval 5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4" name="Group 58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39037" name="Oval 5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8" name="Oval 6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5" name="Group 61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39035" name="Oval 6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6" name="Oval 6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6" name="Group 64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39033" name="Oval 6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4" name="Oval 6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7" name="Group 67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39031" name="Oval 6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2" name="Oval 6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28" name="Group 70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39029" name="Oval 7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0" name="Oval 7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19" name="Group 73"/>
          <p:cNvGrpSpPr>
            <a:grpSpLocks/>
          </p:cNvGrpSpPr>
          <p:nvPr/>
        </p:nvGrpSpPr>
        <p:grpSpPr bwMode="auto">
          <a:xfrm>
            <a:off x="827088" y="4724400"/>
            <a:ext cx="6770687" cy="287338"/>
            <a:chOff x="521" y="2069"/>
            <a:chExt cx="4265" cy="181"/>
          </a:xfrm>
        </p:grpSpPr>
        <p:grpSp>
          <p:nvGrpSpPr>
            <p:cNvPr id="38989" name="Group 74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39017" name="Oval 7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8" name="Oval 7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0" name="Group 77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39015" name="Oval 7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6" name="Oval 7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1" name="Group 80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39013" name="Oval 8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4" name="Oval 8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2" name="Group 83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39011" name="Oval 8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2" name="Oval 8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3" name="Group 86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39009" name="Oval 8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0" name="Oval 8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4" name="Group 89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39007" name="Oval 9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8" name="Oval 9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5" name="Group 92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39005" name="Oval 9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6" name="Oval 9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6" name="Group 95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39003" name="Oval 9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4" name="Oval 9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7" name="Group 98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39001" name="Oval 9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2" name="Oval 10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98" name="Group 101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38999" name="Oval 10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0" name="Oval 10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20" name="Group 104"/>
          <p:cNvGrpSpPr>
            <a:grpSpLocks/>
          </p:cNvGrpSpPr>
          <p:nvPr/>
        </p:nvGrpSpPr>
        <p:grpSpPr bwMode="auto">
          <a:xfrm>
            <a:off x="827088" y="5445125"/>
            <a:ext cx="6770687" cy="287338"/>
            <a:chOff x="521" y="2069"/>
            <a:chExt cx="4265" cy="181"/>
          </a:xfrm>
        </p:grpSpPr>
        <p:grpSp>
          <p:nvGrpSpPr>
            <p:cNvPr id="38959" name="Group 105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38987" name="Oval 10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8" name="Oval 10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0" name="Group 108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38985" name="Oval 10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6" name="Oval 11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1" name="Group 111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38983" name="Oval 11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4" name="Oval 11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2" name="Group 114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38981" name="Oval 11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2" name="Oval 11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3" name="Group 117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38979" name="Oval 11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0" name="Oval 11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4" name="Group 120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38977" name="Oval 12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8" name="Oval 12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5" name="Group 123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38975" name="Oval 12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6" name="Oval 12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6" name="Group 126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38973" name="Oval 12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4" name="Oval 12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7" name="Group 129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38971" name="Oval 13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2" name="Oval 13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68" name="Group 132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38969" name="Oval 13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0" name="Oval 13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921" name="Group 135"/>
          <p:cNvGrpSpPr>
            <a:grpSpLocks/>
          </p:cNvGrpSpPr>
          <p:nvPr/>
        </p:nvGrpSpPr>
        <p:grpSpPr bwMode="auto">
          <a:xfrm>
            <a:off x="827088" y="6165850"/>
            <a:ext cx="6770687" cy="287338"/>
            <a:chOff x="521" y="2069"/>
            <a:chExt cx="4265" cy="181"/>
          </a:xfrm>
        </p:grpSpPr>
        <p:grpSp>
          <p:nvGrpSpPr>
            <p:cNvPr id="38929" name="Group 136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38957" name="Oval 13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8" name="Oval 13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0" name="Group 139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38955" name="Oval 14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6" name="Oval 14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1" name="Group 142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38953" name="Oval 14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4" name="Oval 14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2" name="Group 145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38951" name="Oval 14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2" name="Oval 14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3" name="Group 148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38949" name="Oval 14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0" name="Oval 15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4" name="Group 151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38947" name="Oval 15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8" name="Oval 15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5" name="Group 154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38945" name="Oval 15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6" name="Oval 15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6" name="Group 157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38943" name="Oval 15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4" name="Oval 15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7" name="Group 160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38941" name="Oval 16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2" name="Oval 16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8" name="Group 163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38939" name="Oval 16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0" name="Oval 16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8922" name="Line 166"/>
          <p:cNvSpPr>
            <a:spLocks noChangeShapeType="1"/>
          </p:cNvSpPr>
          <p:nvPr/>
        </p:nvSpPr>
        <p:spPr bwMode="auto">
          <a:xfrm>
            <a:off x="323850" y="3644900"/>
            <a:ext cx="68405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167"/>
          <p:cNvSpPr>
            <a:spLocks noChangeShapeType="1"/>
          </p:cNvSpPr>
          <p:nvPr/>
        </p:nvSpPr>
        <p:spPr bwMode="auto">
          <a:xfrm>
            <a:off x="395288" y="6021388"/>
            <a:ext cx="68405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68"/>
          <p:cNvSpPr>
            <a:spLocks noChangeShapeType="1"/>
          </p:cNvSpPr>
          <p:nvPr/>
        </p:nvSpPr>
        <p:spPr bwMode="auto">
          <a:xfrm>
            <a:off x="7164388" y="3644900"/>
            <a:ext cx="71437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69"/>
          <p:cNvSpPr>
            <a:spLocks noChangeShapeType="1"/>
          </p:cNvSpPr>
          <p:nvPr/>
        </p:nvSpPr>
        <p:spPr bwMode="auto">
          <a:xfrm>
            <a:off x="1979613" y="3644900"/>
            <a:ext cx="0" cy="2376488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Text Box 170"/>
          <p:cNvSpPr txBox="1">
            <a:spLocks noChangeArrowheads="1"/>
          </p:cNvSpPr>
          <p:nvPr/>
        </p:nvSpPr>
        <p:spPr bwMode="auto">
          <a:xfrm>
            <a:off x="1476375" y="4221163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L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8927" name="Line 171"/>
          <p:cNvSpPr>
            <a:spLocks noChangeShapeType="1"/>
          </p:cNvSpPr>
          <p:nvPr/>
        </p:nvSpPr>
        <p:spPr bwMode="auto">
          <a:xfrm>
            <a:off x="2051050" y="4581525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Text Box 172"/>
          <p:cNvSpPr txBox="1">
            <a:spLocks noChangeArrowheads="1"/>
          </p:cNvSpPr>
          <p:nvPr/>
        </p:nvSpPr>
        <p:spPr bwMode="auto">
          <a:xfrm>
            <a:off x="2484438" y="41497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v</a:t>
            </a:r>
            <a:endParaRPr lang="en-US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The area of the loop is decreasing, so the flux (BAcos</a:t>
            </a:r>
            <a:r>
              <a:rPr lang="el-GR" smtClean="0">
                <a:cs typeface="Arial" charset="0"/>
              </a:rPr>
              <a:t>θ</a:t>
            </a:r>
            <a:r>
              <a:rPr lang="en-GB" smtClean="0">
                <a:cs typeface="Arial" charset="0"/>
              </a:rPr>
              <a:t>) must be changing. In time </a:t>
            </a:r>
            <a:r>
              <a:rPr lang="el-GR" smtClean="0">
                <a:cs typeface="Arial" charset="0"/>
              </a:rPr>
              <a:t>Δ</a:t>
            </a:r>
            <a:r>
              <a:rPr lang="en-GB" smtClean="0">
                <a:cs typeface="Arial" charset="0"/>
              </a:rPr>
              <a:t>t the rod will move a distance v</a:t>
            </a:r>
            <a:r>
              <a:rPr lang="el-GR" smtClean="0">
                <a:cs typeface="Arial" charset="0"/>
              </a:rPr>
              <a:t>Δ</a:t>
            </a:r>
            <a:r>
              <a:rPr lang="en-GB" smtClean="0">
                <a:cs typeface="Arial" charset="0"/>
              </a:rPr>
              <a:t>t</a:t>
            </a:r>
            <a:r>
              <a:rPr lang="en-GB" smtClean="0"/>
              <a:t>, so the area will decrease by an area of </a:t>
            </a:r>
            <a:r>
              <a:rPr lang="en-GB" smtClean="0">
                <a:solidFill>
                  <a:srgbClr val="0000FF"/>
                </a:solidFill>
              </a:rPr>
              <a:t>L</a:t>
            </a:r>
            <a:r>
              <a:rPr lang="en-GB" smtClean="0">
                <a:solidFill>
                  <a:srgbClr val="0000FF"/>
                </a:solidFill>
                <a:cs typeface="Arial" charset="0"/>
              </a:rPr>
              <a:t>v</a:t>
            </a:r>
            <a:r>
              <a:rPr lang="el-GR" smtClean="0">
                <a:solidFill>
                  <a:srgbClr val="0000FF"/>
                </a:solidFill>
                <a:cs typeface="Arial" charset="0"/>
              </a:rPr>
              <a:t>Δ</a:t>
            </a:r>
            <a:r>
              <a:rPr lang="en-GB" smtClean="0">
                <a:solidFill>
                  <a:srgbClr val="0000FF"/>
                </a:solidFill>
                <a:cs typeface="Arial" charset="0"/>
              </a:rPr>
              <a:t>t</a:t>
            </a:r>
            <a:endParaRPr lang="en-US" smtClean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684213" y="3068638"/>
            <a:ext cx="7056437" cy="35290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168"/>
          <p:cNvSpPr>
            <a:spLocks noChangeArrowheads="1"/>
          </p:cNvSpPr>
          <p:nvPr/>
        </p:nvSpPr>
        <p:spPr bwMode="auto">
          <a:xfrm>
            <a:off x="2051050" y="3644900"/>
            <a:ext cx="1584325" cy="2376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827088" y="3284538"/>
            <a:ext cx="6770687" cy="287337"/>
            <a:chOff x="521" y="2069"/>
            <a:chExt cx="4265" cy="181"/>
          </a:xfrm>
        </p:grpSpPr>
        <p:grpSp>
          <p:nvGrpSpPr>
            <p:cNvPr id="40075" name="Group 6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0103" name="Oval 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4" name="Oval 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76" name="Group 9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0101" name="Oval 1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2" name="Oval 1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77" name="Group 12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0099" name="Oval 1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0" name="Oval 1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78" name="Group 15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0097" name="Oval 1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8" name="Oval 1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79" name="Group 18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0095" name="Oval 1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6" name="Oval 2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80" name="Group 21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0093" name="Oval 2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4" name="Oval 2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81" name="Group 24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0091" name="Oval 2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2" name="Oval 2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82" name="Group 27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0089" name="Oval 2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0" name="Oval 2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83" name="Group 30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0087" name="Oval 3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88" name="Oval 3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84" name="Group 33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0085" name="Oval 3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86" name="Oval 3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9942" name="Group 36"/>
          <p:cNvGrpSpPr>
            <a:grpSpLocks/>
          </p:cNvGrpSpPr>
          <p:nvPr/>
        </p:nvGrpSpPr>
        <p:grpSpPr bwMode="auto">
          <a:xfrm>
            <a:off x="827088" y="4005263"/>
            <a:ext cx="6770687" cy="287337"/>
            <a:chOff x="521" y="2069"/>
            <a:chExt cx="4265" cy="181"/>
          </a:xfrm>
        </p:grpSpPr>
        <p:grpSp>
          <p:nvGrpSpPr>
            <p:cNvPr id="40045" name="Group 37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0073" name="Oval 3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4" name="Oval 3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46" name="Group 40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0071" name="Oval 4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2" name="Oval 4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47" name="Group 43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0069" name="Oval 4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0" name="Oval 4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48" name="Group 46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0067" name="Oval 4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8" name="Oval 4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49" name="Group 49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0065" name="Oval 5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6" name="Oval 5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50" name="Group 52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0063" name="Oval 5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4" name="Oval 5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51" name="Group 55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0061" name="Oval 5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2" name="Oval 5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52" name="Group 58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0059" name="Oval 5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0" name="Oval 6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53" name="Group 61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0057" name="Oval 6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8" name="Oval 6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54" name="Group 64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0055" name="Oval 6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6" name="Oval 6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9943" name="Group 67"/>
          <p:cNvGrpSpPr>
            <a:grpSpLocks/>
          </p:cNvGrpSpPr>
          <p:nvPr/>
        </p:nvGrpSpPr>
        <p:grpSpPr bwMode="auto">
          <a:xfrm>
            <a:off x="827088" y="4724400"/>
            <a:ext cx="6770687" cy="287338"/>
            <a:chOff x="521" y="2069"/>
            <a:chExt cx="4265" cy="181"/>
          </a:xfrm>
        </p:grpSpPr>
        <p:grpSp>
          <p:nvGrpSpPr>
            <p:cNvPr id="40015" name="Group 68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0043" name="Oval 6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4" name="Oval 7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16" name="Group 71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0041" name="Oval 7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2" name="Oval 7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17" name="Group 74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0039" name="Oval 7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0" name="Oval 7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18" name="Group 77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0037" name="Oval 7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8" name="Oval 7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19" name="Group 80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0035" name="Oval 8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6" name="Oval 8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20" name="Group 83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0033" name="Oval 8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4" name="Oval 8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21" name="Group 86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0031" name="Oval 8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2" name="Oval 8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22" name="Group 89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0029" name="Oval 9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0" name="Oval 9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23" name="Group 92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0027" name="Oval 9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8" name="Oval 9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24" name="Group 95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0025" name="Oval 9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6" name="Oval 9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9944" name="Group 98"/>
          <p:cNvGrpSpPr>
            <a:grpSpLocks/>
          </p:cNvGrpSpPr>
          <p:nvPr/>
        </p:nvGrpSpPr>
        <p:grpSpPr bwMode="auto">
          <a:xfrm>
            <a:off x="827088" y="5445125"/>
            <a:ext cx="6770687" cy="287338"/>
            <a:chOff x="521" y="2069"/>
            <a:chExt cx="4265" cy="181"/>
          </a:xfrm>
        </p:grpSpPr>
        <p:grpSp>
          <p:nvGrpSpPr>
            <p:cNvPr id="39985" name="Group 99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0013" name="Oval 10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4" name="Oval 10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86" name="Group 102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0011" name="Oval 10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2" name="Oval 10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87" name="Group 105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0009" name="Oval 10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0" name="Oval 10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88" name="Group 108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0007" name="Oval 10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8" name="Oval 11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89" name="Group 111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0005" name="Oval 11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6" name="Oval 11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90" name="Group 114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0003" name="Oval 11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4" name="Oval 11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91" name="Group 117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0001" name="Oval 11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2" name="Oval 11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92" name="Group 120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39999" name="Oval 12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0" name="Oval 12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93" name="Group 123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39997" name="Oval 12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8" name="Oval 12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94" name="Group 126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39995" name="Oval 12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6" name="Oval 12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9945" name="Group 129"/>
          <p:cNvGrpSpPr>
            <a:grpSpLocks/>
          </p:cNvGrpSpPr>
          <p:nvPr/>
        </p:nvGrpSpPr>
        <p:grpSpPr bwMode="auto">
          <a:xfrm>
            <a:off x="827088" y="6165850"/>
            <a:ext cx="6770687" cy="287338"/>
            <a:chOff x="521" y="2069"/>
            <a:chExt cx="4265" cy="181"/>
          </a:xfrm>
        </p:grpSpPr>
        <p:grpSp>
          <p:nvGrpSpPr>
            <p:cNvPr id="39955" name="Group 130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39983" name="Oval 13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4" name="Oval 13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56" name="Group 133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39981" name="Oval 13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2" name="Oval 13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57" name="Group 136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39979" name="Oval 13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0" name="Oval 13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58" name="Group 139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39977" name="Oval 14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8" name="Oval 14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59" name="Group 142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39975" name="Oval 14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6" name="Oval 14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0" name="Group 145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39973" name="Oval 14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4" name="Oval 14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1" name="Group 148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39971" name="Oval 14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2" name="Oval 15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2" name="Group 151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39969" name="Oval 15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0" name="Oval 15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3" name="Group 154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39967" name="Oval 15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8" name="Oval 15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4" name="Group 157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39965" name="Oval 15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6" name="Oval 15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946" name="Line 160"/>
          <p:cNvSpPr>
            <a:spLocks noChangeShapeType="1"/>
          </p:cNvSpPr>
          <p:nvPr/>
        </p:nvSpPr>
        <p:spPr bwMode="auto">
          <a:xfrm>
            <a:off x="323850" y="3644900"/>
            <a:ext cx="68405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61"/>
          <p:cNvSpPr>
            <a:spLocks noChangeShapeType="1"/>
          </p:cNvSpPr>
          <p:nvPr/>
        </p:nvSpPr>
        <p:spPr bwMode="auto">
          <a:xfrm>
            <a:off x="395288" y="6021388"/>
            <a:ext cx="68405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62"/>
          <p:cNvSpPr>
            <a:spLocks noChangeShapeType="1"/>
          </p:cNvSpPr>
          <p:nvPr/>
        </p:nvSpPr>
        <p:spPr bwMode="auto">
          <a:xfrm>
            <a:off x="7164388" y="3644900"/>
            <a:ext cx="71437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Line 163"/>
          <p:cNvSpPr>
            <a:spLocks noChangeShapeType="1"/>
          </p:cNvSpPr>
          <p:nvPr/>
        </p:nvSpPr>
        <p:spPr bwMode="auto">
          <a:xfrm>
            <a:off x="1979613" y="3644900"/>
            <a:ext cx="0" cy="2376488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Text Box 164"/>
          <p:cNvSpPr txBox="1">
            <a:spLocks noChangeArrowheads="1"/>
          </p:cNvSpPr>
          <p:nvPr/>
        </p:nvSpPr>
        <p:spPr bwMode="auto">
          <a:xfrm>
            <a:off x="1476375" y="4221163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L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9951" name="Line 165"/>
          <p:cNvSpPr>
            <a:spLocks noChangeShapeType="1"/>
          </p:cNvSpPr>
          <p:nvPr/>
        </p:nvSpPr>
        <p:spPr bwMode="auto">
          <a:xfrm>
            <a:off x="3635375" y="4581525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Text Box 166"/>
          <p:cNvSpPr txBox="1">
            <a:spLocks noChangeArrowheads="1"/>
          </p:cNvSpPr>
          <p:nvPr/>
        </p:nvSpPr>
        <p:spPr bwMode="auto">
          <a:xfrm>
            <a:off x="3995738" y="41497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v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9953" name="Line 167"/>
          <p:cNvSpPr>
            <a:spLocks noChangeShapeType="1"/>
          </p:cNvSpPr>
          <p:nvPr/>
        </p:nvSpPr>
        <p:spPr bwMode="auto">
          <a:xfrm>
            <a:off x="3708400" y="3644900"/>
            <a:ext cx="0" cy="2376488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170"/>
          <p:cNvSpPr txBox="1">
            <a:spLocks noChangeArrowheads="1"/>
          </p:cNvSpPr>
          <p:nvPr/>
        </p:nvSpPr>
        <p:spPr bwMode="auto">
          <a:xfrm>
            <a:off x="2195513" y="4365625"/>
            <a:ext cx="9366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800">
                <a:solidFill>
                  <a:srgbClr val="0000FF"/>
                </a:solidFill>
              </a:rPr>
              <a:t>Lv</a:t>
            </a:r>
            <a:r>
              <a:rPr lang="el-GR" sz="2800">
                <a:solidFill>
                  <a:srgbClr val="0000FF"/>
                </a:solidFill>
              </a:rPr>
              <a:t>Δ</a:t>
            </a:r>
            <a:r>
              <a:rPr lang="en-GB" sz="280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	 = </a:t>
            </a:r>
            <a:r>
              <a:rPr lang="el-GR" dirty="0" smtClean="0">
                <a:cs typeface="Arial" charset="0"/>
              </a:rPr>
              <a:t>Δ</a:t>
            </a:r>
            <a:r>
              <a:rPr lang="ru-RU" dirty="0" smtClean="0">
                <a:cs typeface="Arial" charset="0"/>
              </a:rPr>
              <a:t>Ф</a:t>
            </a:r>
            <a:r>
              <a:rPr lang="en-GB" dirty="0" smtClean="0">
                <a:cs typeface="Arial" charset="0"/>
              </a:rPr>
              <a:t> = B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A = </a:t>
            </a:r>
            <a:r>
              <a:rPr lang="en-GB" dirty="0" err="1" smtClean="0">
                <a:cs typeface="Arial" charset="0"/>
              </a:rPr>
              <a:t>BLv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t = </a:t>
            </a:r>
            <a:r>
              <a:rPr lang="en-GB" dirty="0" err="1" smtClean="0">
                <a:solidFill>
                  <a:srgbClr val="FF0000"/>
                </a:solidFill>
                <a:cs typeface="Arial" charset="0"/>
              </a:rPr>
              <a:t>BLv</a:t>
            </a:r>
            <a:endParaRPr lang="el-GR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cs typeface="Arial" charset="0"/>
              </a:rPr>
              <a:t>		 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t       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t        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t</a:t>
            </a:r>
          </a:p>
          <a:p>
            <a:pPr eaLnBrk="1" hangingPunct="1">
              <a:buFontTx/>
              <a:buNone/>
            </a:pPr>
            <a:endParaRPr lang="en-GB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cs typeface="Arial" charset="0"/>
              </a:rPr>
              <a:t>= 0.40 x 0.20 x 0.60 = 48 mV</a:t>
            </a:r>
            <a:endParaRPr lang="el-GR" dirty="0" smtClean="0">
              <a:cs typeface="Arial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84213" y="3068638"/>
            <a:ext cx="7056437" cy="35290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051050" y="3644900"/>
            <a:ext cx="1584325" cy="2376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827088" y="3284538"/>
            <a:ext cx="6770687" cy="287337"/>
            <a:chOff x="521" y="2069"/>
            <a:chExt cx="4265" cy="181"/>
          </a:xfrm>
        </p:grpSpPr>
        <p:grpSp>
          <p:nvGrpSpPr>
            <p:cNvPr id="41104" name="Group 6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1132" name="Oval 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3" name="Oval 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5" name="Group 9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1130" name="Oval 1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1" name="Oval 1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6" name="Group 12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1128" name="Oval 1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9" name="Oval 1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7" name="Group 15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1126" name="Oval 1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7" name="Oval 1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8" name="Group 18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1124" name="Oval 1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5" name="Oval 2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9" name="Group 21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1122" name="Oval 2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3" name="Oval 2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10" name="Group 24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1120" name="Oval 2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1" name="Oval 2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11" name="Group 27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1118" name="Oval 2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9" name="Oval 2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12" name="Group 30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1116" name="Oval 3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7" name="Oval 3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13" name="Group 33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1114" name="Oval 3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5" name="Oval 3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966" name="Group 36"/>
          <p:cNvGrpSpPr>
            <a:grpSpLocks/>
          </p:cNvGrpSpPr>
          <p:nvPr/>
        </p:nvGrpSpPr>
        <p:grpSpPr bwMode="auto">
          <a:xfrm>
            <a:off x="827088" y="4005263"/>
            <a:ext cx="6770687" cy="287337"/>
            <a:chOff x="521" y="2069"/>
            <a:chExt cx="4265" cy="181"/>
          </a:xfrm>
        </p:grpSpPr>
        <p:grpSp>
          <p:nvGrpSpPr>
            <p:cNvPr id="41074" name="Group 37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1102" name="Oval 3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3" name="Oval 3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5" name="Group 40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1100" name="Oval 4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1" name="Oval 4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6" name="Group 43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1098" name="Oval 4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9" name="Oval 4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7" name="Group 46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1096" name="Oval 4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7" name="Oval 4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8" name="Group 49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1094" name="Oval 5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5" name="Oval 5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9" name="Group 52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1092" name="Oval 5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3" name="Oval 5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80" name="Group 55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1090" name="Oval 5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1" name="Oval 5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81" name="Group 58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1088" name="Oval 5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9" name="Oval 6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82" name="Group 61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1086" name="Oval 6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7" name="Oval 6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83" name="Group 64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1084" name="Oval 6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5" name="Oval 6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967" name="Group 67"/>
          <p:cNvGrpSpPr>
            <a:grpSpLocks/>
          </p:cNvGrpSpPr>
          <p:nvPr/>
        </p:nvGrpSpPr>
        <p:grpSpPr bwMode="auto">
          <a:xfrm>
            <a:off x="827088" y="4724400"/>
            <a:ext cx="6770687" cy="287338"/>
            <a:chOff x="521" y="2069"/>
            <a:chExt cx="4265" cy="181"/>
          </a:xfrm>
        </p:grpSpPr>
        <p:grpSp>
          <p:nvGrpSpPr>
            <p:cNvPr id="41044" name="Group 68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1072" name="Oval 6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3" name="Oval 7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45" name="Group 71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1070" name="Oval 7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1" name="Oval 7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46" name="Group 74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1068" name="Oval 7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9" name="Oval 7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47" name="Group 77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1066" name="Oval 7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7" name="Oval 7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48" name="Group 80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1064" name="Oval 8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5" name="Oval 8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49" name="Group 83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1062" name="Oval 8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3" name="Oval 8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50" name="Group 86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1060" name="Oval 8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1" name="Oval 8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51" name="Group 89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1058" name="Oval 9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9" name="Oval 9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52" name="Group 92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1056" name="Oval 9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7" name="Oval 9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53" name="Group 95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1054" name="Oval 9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5" name="Oval 9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968" name="Group 98"/>
          <p:cNvGrpSpPr>
            <a:grpSpLocks/>
          </p:cNvGrpSpPr>
          <p:nvPr/>
        </p:nvGrpSpPr>
        <p:grpSpPr bwMode="auto">
          <a:xfrm>
            <a:off x="827088" y="5445125"/>
            <a:ext cx="6770687" cy="287338"/>
            <a:chOff x="521" y="2069"/>
            <a:chExt cx="4265" cy="181"/>
          </a:xfrm>
        </p:grpSpPr>
        <p:grpSp>
          <p:nvGrpSpPr>
            <p:cNvPr id="41014" name="Group 99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1042" name="Oval 10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3" name="Oval 10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5" name="Group 102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1040" name="Oval 10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1" name="Oval 10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6" name="Group 105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1038" name="Oval 10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9" name="Oval 10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7" name="Group 108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1036" name="Oval 10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7" name="Oval 11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8" name="Group 111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1034" name="Oval 11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5" name="Oval 11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9" name="Group 114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1032" name="Oval 11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3" name="Oval 11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0" name="Group 117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1030" name="Oval 11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1" name="Oval 11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1" name="Group 120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1028" name="Oval 12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9" name="Oval 12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2" name="Group 123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1026" name="Oval 12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7" name="Oval 12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3" name="Group 126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1024" name="Oval 12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5" name="Oval 12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969" name="Group 129"/>
          <p:cNvGrpSpPr>
            <a:grpSpLocks/>
          </p:cNvGrpSpPr>
          <p:nvPr/>
        </p:nvGrpSpPr>
        <p:grpSpPr bwMode="auto">
          <a:xfrm>
            <a:off x="827088" y="6165850"/>
            <a:ext cx="6770687" cy="287338"/>
            <a:chOff x="521" y="2069"/>
            <a:chExt cx="4265" cy="181"/>
          </a:xfrm>
        </p:grpSpPr>
        <p:grpSp>
          <p:nvGrpSpPr>
            <p:cNvPr id="40984" name="Group 130"/>
            <p:cNvGrpSpPr>
              <a:grpSpLocks/>
            </p:cNvGrpSpPr>
            <p:nvPr/>
          </p:nvGrpSpPr>
          <p:grpSpPr bwMode="auto">
            <a:xfrm>
              <a:off x="521" y="2069"/>
              <a:ext cx="182" cy="181"/>
              <a:chOff x="385" y="2795"/>
              <a:chExt cx="182" cy="181"/>
            </a:xfrm>
          </p:grpSpPr>
          <p:sp>
            <p:nvSpPr>
              <p:cNvPr id="41012" name="Oval 131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3" name="Oval 132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85" name="Group 133"/>
            <p:cNvGrpSpPr>
              <a:grpSpLocks/>
            </p:cNvGrpSpPr>
            <p:nvPr/>
          </p:nvGrpSpPr>
          <p:grpSpPr bwMode="auto">
            <a:xfrm>
              <a:off x="975" y="2069"/>
              <a:ext cx="182" cy="181"/>
              <a:chOff x="385" y="2795"/>
              <a:chExt cx="182" cy="181"/>
            </a:xfrm>
          </p:grpSpPr>
          <p:sp>
            <p:nvSpPr>
              <p:cNvPr id="41010" name="Oval 134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1" name="Oval 135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86" name="Group 136"/>
            <p:cNvGrpSpPr>
              <a:grpSpLocks/>
            </p:cNvGrpSpPr>
            <p:nvPr/>
          </p:nvGrpSpPr>
          <p:grpSpPr bwMode="auto">
            <a:xfrm>
              <a:off x="1429" y="2069"/>
              <a:ext cx="182" cy="181"/>
              <a:chOff x="385" y="2795"/>
              <a:chExt cx="182" cy="181"/>
            </a:xfrm>
          </p:grpSpPr>
          <p:sp>
            <p:nvSpPr>
              <p:cNvPr id="41008" name="Oval 137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9" name="Oval 138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87" name="Group 139"/>
            <p:cNvGrpSpPr>
              <a:grpSpLocks/>
            </p:cNvGrpSpPr>
            <p:nvPr/>
          </p:nvGrpSpPr>
          <p:grpSpPr bwMode="auto">
            <a:xfrm>
              <a:off x="1882" y="2069"/>
              <a:ext cx="182" cy="181"/>
              <a:chOff x="385" y="2795"/>
              <a:chExt cx="182" cy="181"/>
            </a:xfrm>
          </p:grpSpPr>
          <p:sp>
            <p:nvSpPr>
              <p:cNvPr id="41006" name="Oval 140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7" name="Oval 141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88" name="Group 142"/>
            <p:cNvGrpSpPr>
              <a:grpSpLocks/>
            </p:cNvGrpSpPr>
            <p:nvPr/>
          </p:nvGrpSpPr>
          <p:grpSpPr bwMode="auto">
            <a:xfrm>
              <a:off x="2336" y="2069"/>
              <a:ext cx="182" cy="181"/>
              <a:chOff x="385" y="2795"/>
              <a:chExt cx="182" cy="181"/>
            </a:xfrm>
          </p:grpSpPr>
          <p:sp>
            <p:nvSpPr>
              <p:cNvPr id="41004" name="Oval 143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5" name="Oval 144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89" name="Group 145"/>
            <p:cNvGrpSpPr>
              <a:grpSpLocks/>
            </p:cNvGrpSpPr>
            <p:nvPr/>
          </p:nvGrpSpPr>
          <p:grpSpPr bwMode="auto">
            <a:xfrm>
              <a:off x="2789" y="2069"/>
              <a:ext cx="182" cy="181"/>
              <a:chOff x="385" y="2795"/>
              <a:chExt cx="182" cy="181"/>
            </a:xfrm>
          </p:grpSpPr>
          <p:sp>
            <p:nvSpPr>
              <p:cNvPr id="41002" name="Oval 146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3" name="Oval 147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90" name="Group 148"/>
            <p:cNvGrpSpPr>
              <a:grpSpLocks/>
            </p:cNvGrpSpPr>
            <p:nvPr/>
          </p:nvGrpSpPr>
          <p:grpSpPr bwMode="auto">
            <a:xfrm>
              <a:off x="3243" y="2069"/>
              <a:ext cx="182" cy="181"/>
              <a:chOff x="385" y="2795"/>
              <a:chExt cx="182" cy="181"/>
            </a:xfrm>
          </p:grpSpPr>
          <p:sp>
            <p:nvSpPr>
              <p:cNvPr id="41000" name="Oval 149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1" name="Oval 150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91" name="Group 151"/>
            <p:cNvGrpSpPr>
              <a:grpSpLocks/>
            </p:cNvGrpSpPr>
            <p:nvPr/>
          </p:nvGrpSpPr>
          <p:grpSpPr bwMode="auto">
            <a:xfrm>
              <a:off x="3696" y="2069"/>
              <a:ext cx="182" cy="181"/>
              <a:chOff x="385" y="2795"/>
              <a:chExt cx="182" cy="181"/>
            </a:xfrm>
          </p:grpSpPr>
          <p:sp>
            <p:nvSpPr>
              <p:cNvPr id="40998" name="Oval 152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9" name="Oval 153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92" name="Group 154"/>
            <p:cNvGrpSpPr>
              <a:grpSpLocks/>
            </p:cNvGrpSpPr>
            <p:nvPr/>
          </p:nvGrpSpPr>
          <p:grpSpPr bwMode="auto">
            <a:xfrm>
              <a:off x="4150" y="2069"/>
              <a:ext cx="182" cy="181"/>
              <a:chOff x="385" y="2795"/>
              <a:chExt cx="182" cy="181"/>
            </a:xfrm>
          </p:grpSpPr>
          <p:sp>
            <p:nvSpPr>
              <p:cNvPr id="40996" name="Oval 155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7" name="Oval 156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93" name="Group 157"/>
            <p:cNvGrpSpPr>
              <a:grpSpLocks/>
            </p:cNvGrpSpPr>
            <p:nvPr/>
          </p:nvGrpSpPr>
          <p:grpSpPr bwMode="auto">
            <a:xfrm>
              <a:off x="4604" y="2069"/>
              <a:ext cx="182" cy="181"/>
              <a:chOff x="385" y="2795"/>
              <a:chExt cx="182" cy="181"/>
            </a:xfrm>
          </p:grpSpPr>
          <p:sp>
            <p:nvSpPr>
              <p:cNvPr id="40994" name="Oval 158"/>
              <p:cNvSpPr>
                <a:spLocks noChangeArrowheads="1"/>
              </p:cNvSpPr>
              <p:nvPr/>
            </p:nvSpPr>
            <p:spPr bwMode="auto">
              <a:xfrm>
                <a:off x="385" y="2795"/>
                <a:ext cx="182" cy="1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5" name="Oval 159"/>
              <p:cNvSpPr>
                <a:spLocks noChangeArrowheads="1"/>
              </p:cNvSpPr>
              <p:nvPr/>
            </p:nvSpPr>
            <p:spPr bwMode="auto">
              <a:xfrm>
                <a:off x="451" y="2866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970" name="Line 160"/>
          <p:cNvSpPr>
            <a:spLocks noChangeShapeType="1"/>
          </p:cNvSpPr>
          <p:nvPr/>
        </p:nvSpPr>
        <p:spPr bwMode="auto">
          <a:xfrm>
            <a:off x="323850" y="3644900"/>
            <a:ext cx="68405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Line 161"/>
          <p:cNvSpPr>
            <a:spLocks noChangeShapeType="1"/>
          </p:cNvSpPr>
          <p:nvPr/>
        </p:nvSpPr>
        <p:spPr bwMode="auto">
          <a:xfrm>
            <a:off x="395288" y="6021388"/>
            <a:ext cx="68405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Line 162"/>
          <p:cNvSpPr>
            <a:spLocks noChangeShapeType="1"/>
          </p:cNvSpPr>
          <p:nvPr/>
        </p:nvSpPr>
        <p:spPr bwMode="auto">
          <a:xfrm>
            <a:off x="7164388" y="3644900"/>
            <a:ext cx="71437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163"/>
          <p:cNvSpPr>
            <a:spLocks noChangeShapeType="1"/>
          </p:cNvSpPr>
          <p:nvPr/>
        </p:nvSpPr>
        <p:spPr bwMode="auto">
          <a:xfrm>
            <a:off x="1979613" y="3644900"/>
            <a:ext cx="0" cy="2376488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Text Box 164"/>
          <p:cNvSpPr txBox="1">
            <a:spLocks noChangeArrowheads="1"/>
          </p:cNvSpPr>
          <p:nvPr/>
        </p:nvSpPr>
        <p:spPr bwMode="auto">
          <a:xfrm>
            <a:off x="1476375" y="4221163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L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0975" name="Line 165"/>
          <p:cNvSpPr>
            <a:spLocks noChangeShapeType="1"/>
          </p:cNvSpPr>
          <p:nvPr/>
        </p:nvSpPr>
        <p:spPr bwMode="auto">
          <a:xfrm>
            <a:off x="3635375" y="4581525"/>
            <a:ext cx="9366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Text Box 166"/>
          <p:cNvSpPr txBox="1">
            <a:spLocks noChangeArrowheads="1"/>
          </p:cNvSpPr>
          <p:nvPr/>
        </p:nvSpPr>
        <p:spPr bwMode="auto">
          <a:xfrm>
            <a:off x="3995738" y="41497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v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0977" name="Line 167"/>
          <p:cNvSpPr>
            <a:spLocks noChangeShapeType="1"/>
          </p:cNvSpPr>
          <p:nvPr/>
        </p:nvSpPr>
        <p:spPr bwMode="auto">
          <a:xfrm>
            <a:off x="3708400" y="3644900"/>
            <a:ext cx="0" cy="2376488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8" name="Text Box 168"/>
          <p:cNvSpPr txBox="1">
            <a:spLocks noChangeArrowheads="1"/>
          </p:cNvSpPr>
          <p:nvPr/>
        </p:nvSpPr>
        <p:spPr bwMode="auto">
          <a:xfrm>
            <a:off x="2195513" y="4365625"/>
            <a:ext cx="9366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800">
                <a:solidFill>
                  <a:srgbClr val="0000FF"/>
                </a:solidFill>
              </a:rPr>
              <a:t>Lv</a:t>
            </a:r>
            <a:r>
              <a:rPr lang="el-GR" sz="2800">
                <a:solidFill>
                  <a:srgbClr val="0000FF"/>
                </a:solidFill>
              </a:rPr>
              <a:t>Δ</a:t>
            </a:r>
            <a:r>
              <a:rPr lang="en-GB" sz="280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0979" name="Line 169"/>
          <p:cNvSpPr>
            <a:spLocks noChangeShapeType="1"/>
          </p:cNvSpPr>
          <p:nvPr/>
        </p:nvSpPr>
        <p:spPr bwMode="auto">
          <a:xfrm>
            <a:off x="1619250" y="981075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0" name="Line 170"/>
          <p:cNvSpPr>
            <a:spLocks noChangeShapeType="1"/>
          </p:cNvSpPr>
          <p:nvPr/>
        </p:nvSpPr>
        <p:spPr bwMode="auto">
          <a:xfrm>
            <a:off x="2916238" y="98107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Line 171"/>
          <p:cNvSpPr>
            <a:spLocks noChangeShapeType="1"/>
          </p:cNvSpPr>
          <p:nvPr/>
        </p:nvSpPr>
        <p:spPr bwMode="auto">
          <a:xfrm>
            <a:off x="4284663" y="981075"/>
            <a:ext cx="719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4813"/>
            <a:ext cx="56784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9" y="2041525"/>
            <a:ext cx="328612" cy="70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Lenz’s Law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71296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00FF"/>
                </a:solidFill>
              </a:rPr>
              <a:t>The induced current will be in such a direction as to oppose the change in magnetic flux that created the current.</a:t>
            </a:r>
          </a:p>
          <a:p>
            <a:pPr eaLnBrk="1" hangingPunct="1">
              <a:buNone/>
            </a:pPr>
            <a:r>
              <a:rPr lang="en-CA" dirty="0" smtClean="0"/>
              <a:t>(This law helps us decide the direction of the induced current)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GB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GB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CA" sz="2800" dirty="0" smtClean="0"/>
              <a:t>The reason the induced current always produces a </a:t>
            </a:r>
            <a:r>
              <a:rPr lang="en-CA" sz="2800" dirty="0" smtClean="0">
                <a:solidFill>
                  <a:srgbClr val="0000FF"/>
                </a:solidFill>
              </a:rPr>
              <a:t>magnetic field </a:t>
            </a:r>
            <a:r>
              <a:rPr lang="en-CA" sz="2800" dirty="0" smtClean="0"/>
              <a:t>that </a:t>
            </a:r>
            <a:r>
              <a:rPr lang="en-CA" sz="2800" dirty="0" smtClean="0">
                <a:solidFill>
                  <a:srgbClr val="FF0000"/>
                </a:solidFill>
              </a:rPr>
              <a:t>opposes</a:t>
            </a:r>
            <a:r>
              <a:rPr lang="en-CA" sz="2800" dirty="0" smtClean="0"/>
              <a:t> the </a:t>
            </a:r>
            <a:r>
              <a:rPr lang="en-CA" sz="2800" dirty="0" smtClean="0">
                <a:solidFill>
                  <a:srgbClr val="0000FF"/>
                </a:solidFill>
              </a:rPr>
              <a:t>original change in flux </a:t>
            </a:r>
            <a:r>
              <a:rPr lang="en-CA" sz="2800" dirty="0" smtClean="0"/>
              <a:t>(motion of the bar magnet) is </a:t>
            </a:r>
            <a:r>
              <a:rPr lang="en-CA" sz="2800" b="1" dirty="0" smtClean="0"/>
              <a:t>energy conservation</a:t>
            </a:r>
            <a:r>
              <a:rPr lang="en-CA" sz="2800" dirty="0" smtClean="0"/>
              <a:t>.  </a:t>
            </a:r>
          </a:p>
          <a:p>
            <a:pPr eaLnBrk="1" hangingPunct="1">
              <a:buNone/>
            </a:pPr>
            <a:r>
              <a:rPr lang="en-CA" sz="2800" dirty="0" smtClean="0"/>
              <a:t>By moving the magnet in the coil you have to work against the induced current’s opposing magnetic field.  </a:t>
            </a:r>
          </a:p>
          <a:p>
            <a:pPr eaLnBrk="1" hangingPunct="1">
              <a:buNone/>
            </a:pPr>
            <a:r>
              <a:rPr lang="en-CA" sz="2800" dirty="0" smtClean="0"/>
              <a:t>The work you do is transformed into electrical energy in the loop.  </a:t>
            </a:r>
          </a:p>
          <a:p>
            <a:pPr eaLnBrk="1" hangingPunct="1">
              <a:buNone/>
            </a:pPr>
            <a:r>
              <a:rPr lang="en-CA" sz="2800" dirty="0" smtClean="0"/>
              <a:t>If the law was not true, it would imply you wouldn’t need to do work to change the magnetic flux, and where would the induced </a:t>
            </a:r>
            <a:r>
              <a:rPr lang="en-CA" sz="2800" dirty="0" err="1" smtClean="0"/>
              <a:t>emf</a:t>
            </a:r>
            <a:r>
              <a:rPr lang="en-CA" sz="2800" dirty="0" smtClean="0"/>
              <a:t> come from?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Generators and Motors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4608512" cy="4525963"/>
          </a:xfrm>
        </p:spPr>
        <p:txBody>
          <a:bodyPr/>
          <a:lstStyle/>
          <a:p>
            <a:r>
              <a:rPr lang="en-CA" dirty="0" smtClean="0"/>
              <a:t>A </a:t>
            </a:r>
            <a:r>
              <a:rPr lang="en-CA" b="1" dirty="0" smtClean="0"/>
              <a:t>generator</a:t>
            </a:r>
            <a:r>
              <a:rPr lang="en-CA" dirty="0" smtClean="0"/>
              <a:t> produces current by having some sort of force rotate a coil inside an external magnetic field. </a:t>
            </a:r>
          </a:p>
          <a:p>
            <a:r>
              <a:rPr lang="en-CA" dirty="0" smtClean="0"/>
              <a:t> In general you could say it converts </a:t>
            </a:r>
            <a:r>
              <a:rPr lang="en-CA" u="sng" dirty="0" smtClean="0"/>
              <a:t>mechanical energy to electrical energy</a:t>
            </a:r>
            <a:r>
              <a:rPr lang="en-CA" dirty="0" smtClean="0"/>
              <a:t>, and the mechanical energy is often supplied by falling water or steam pressure.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6232" y="3936207"/>
            <a:ext cx="4038600" cy="2852936"/>
          </a:xfrm>
        </p:spPr>
        <p:txBody>
          <a:bodyPr/>
          <a:lstStyle/>
          <a:p>
            <a:r>
              <a:rPr lang="en-CA" dirty="0" smtClean="0"/>
              <a:t>  A </a:t>
            </a:r>
            <a:r>
              <a:rPr lang="en-CA" b="1" dirty="0" smtClean="0"/>
              <a:t>motor </a:t>
            </a:r>
            <a:r>
              <a:rPr lang="en-CA" dirty="0" smtClean="0"/>
              <a:t>is basically the opposite of a </a:t>
            </a:r>
            <a:r>
              <a:rPr lang="en-CA" b="1" dirty="0" smtClean="0"/>
              <a:t>generator</a:t>
            </a:r>
            <a:r>
              <a:rPr lang="en-CA" dirty="0" smtClean="0"/>
              <a:t>, producing mechanical energy from </a:t>
            </a:r>
            <a:r>
              <a:rPr lang="en-CA" dirty="0" smtClean="0">
                <a:solidFill>
                  <a:srgbClr val="0000FF"/>
                </a:solidFill>
              </a:rPr>
              <a:t>electrical</a:t>
            </a:r>
            <a:r>
              <a:rPr lang="en-CA" dirty="0" smtClean="0"/>
              <a:t> energy.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60032" y="1111384"/>
            <a:ext cx="411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As the coil rotates in the magnetic field the flux through the coil varies producing an </a:t>
            </a:r>
            <a:r>
              <a:rPr lang="en-CA" sz="2800" dirty="0" err="1" smtClean="0"/>
              <a:t>emf</a:t>
            </a:r>
            <a:r>
              <a:rPr lang="en-CA" sz="2800" dirty="0" smtClean="0"/>
              <a:t> that varies creating an </a:t>
            </a:r>
            <a:r>
              <a:rPr lang="en-CA" sz="2800" b="1" dirty="0" smtClean="0"/>
              <a:t>alternating current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Motor = generator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If electric energy enters a motor it is changed into kinetic energy, but if kinetic energy is inputted (the motor is turned) electric energy is produced!</a:t>
            </a:r>
            <a:endParaRPr lang="en-GB" smtClean="0"/>
          </a:p>
        </p:txBody>
      </p:sp>
      <p:pic>
        <p:nvPicPr>
          <p:cNvPr id="8196" name="Picture 4" descr="inductio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0588" y="3652838"/>
            <a:ext cx="25431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Simple electric mo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9975" y="4130675"/>
            <a:ext cx="297815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>
                <a:solidFill>
                  <a:srgbClr val="003399"/>
                </a:solidFill>
              </a:rPr>
              <a:t>Recall: Induced </a:t>
            </a:r>
            <a:r>
              <a:rPr lang="en-US" altLang="zh-TW" sz="3600" dirty="0">
                <a:solidFill>
                  <a:srgbClr val="003399"/>
                </a:solidFill>
              </a:rPr>
              <a:t>Currents Caused by Changes in Magnetic Flux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95800"/>
            <a:ext cx="7848600" cy="1752600"/>
          </a:xfrm>
        </p:spPr>
        <p:txBody>
          <a:bodyPr/>
          <a:lstStyle/>
          <a:p>
            <a:r>
              <a:rPr lang="en-US" altLang="zh-TW">
                <a:solidFill>
                  <a:srgbClr val="000099"/>
                </a:solidFill>
              </a:rPr>
              <a:t>The magnetic flux (number of field lines passing through the coil) changes as the magnet moves towards or away from the coil.</a:t>
            </a:r>
          </a:p>
        </p:txBody>
      </p:sp>
      <p:pic>
        <p:nvPicPr>
          <p:cNvPr id="6149" name="Picture 5" descr="30_12_Induced_currents"/>
          <p:cNvPicPr>
            <a:picLocks noChangeAspect="1" noChangeArrowheads="1"/>
          </p:cNvPicPr>
          <p:nvPr/>
        </p:nvPicPr>
        <p:blipFill>
          <a:blip r:embed="rId2" cstate="print"/>
          <a:srcRect b="10559"/>
          <a:stretch>
            <a:fillRect/>
          </a:stretch>
        </p:blipFill>
        <p:spPr bwMode="auto">
          <a:xfrm>
            <a:off x="533400" y="1752600"/>
            <a:ext cx="8001000" cy="251460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386263" y="6324600"/>
            <a:ext cx="4757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1400">
                <a:hlinkClick r:id="rId3"/>
              </a:rPr>
              <a:t>http://micro.magnet.fsu.edu/electromag/java/lenzlaw/index.html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Alternating current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A coil rotating in a magnetic field will produce an e.m.f.</a:t>
            </a:r>
            <a:endParaRPr lang="en-US" smtClean="0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-1476375" y="3357563"/>
            <a:ext cx="4535488" cy="1944687"/>
          </a:xfrm>
          <a:prstGeom prst="cube">
            <a:avLst>
              <a:gd name="adj" fmla="val 5788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6588125" y="3357563"/>
            <a:ext cx="5545138" cy="1944687"/>
          </a:xfrm>
          <a:prstGeom prst="cube">
            <a:avLst>
              <a:gd name="adj" fmla="val 57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258888" y="3644900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N</a:t>
            </a:r>
            <a:endParaRPr lang="en-US" sz="360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7812088" y="3716338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S</a:t>
            </a:r>
            <a:endParaRPr lang="en-US" sz="3600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2700338" y="5013325"/>
            <a:ext cx="792162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3492500" y="4357688"/>
            <a:ext cx="0" cy="655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H="1">
            <a:off x="3492500" y="3357563"/>
            <a:ext cx="1008063" cy="1000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4500563" y="3341688"/>
            <a:ext cx="0" cy="167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>
            <a:off x="3492500" y="5013325"/>
            <a:ext cx="1008063" cy="1000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3492500" y="5302250"/>
            <a:ext cx="0" cy="6556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2662238" y="5334000"/>
            <a:ext cx="792162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3203575" y="3644900"/>
            <a:ext cx="37449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2843213" y="4076700"/>
            <a:ext cx="37449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1979613" y="4797425"/>
            <a:ext cx="37449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2328863" y="4508500"/>
            <a:ext cx="37449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3995738" y="3860800"/>
            <a:ext cx="647700" cy="360363"/>
          </a:xfrm>
          <a:custGeom>
            <a:avLst/>
            <a:gdLst>
              <a:gd name="T0" fmla="*/ 0 w 408"/>
              <a:gd name="T1" fmla="*/ 0 h 227"/>
              <a:gd name="T2" fmla="*/ 360362 w 408"/>
              <a:gd name="T3" fmla="*/ 73025 h 227"/>
              <a:gd name="T4" fmla="*/ 647700 w 408"/>
              <a:gd name="T5" fmla="*/ 360363 h 227"/>
              <a:gd name="T6" fmla="*/ 0 60000 65536"/>
              <a:gd name="T7" fmla="*/ 0 60000 65536"/>
              <a:gd name="T8" fmla="*/ 0 60000 65536"/>
              <a:gd name="T9" fmla="*/ 0 w 408"/>
              <a:gd name="T10" fmla="*/ 0 h 227"/>
              <a:gd name="T11" fmla="*/ 408 w 408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227">
                <a:moveTo>
                  <a:pt x="0" y="0"/>
                </a:moveTo>
                <a:cubicBezTo>
                  <a:pt x="79" y="4"/>
                  <a:pt x="159" y="8"/>
                  <a:pt x="227" y="46"/>
                </a:cubicBezTo>
                <a:cubicBezTo>
                  <a:pt x="295" y="84"/>
                  <a:pt x="351" y="155"/>
                  <a:pt x="408" y="22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 rot="10800000">
            <a:off x="3563938" y="4941888"/>
            <a:ext cx="647700" cy="360362"/>
          </a:xfrm>
          <a:custGeom>
            <a:avLst/>
            <a:gdLst>
              <a:gd name="T0" fmla="*/ 0 w 408"/>
              <a:gd name="T1" fmla="*/ 0 h 227"/>
              <a:gd name="T2" fmla="*/ 360362 w 408"/>
              <a:gd name="T3" fmla="*/ 73025 h 227"/>
              <a:gd name="T4" fmla="*/ 647700 w 408"/>
              <a:gd name="T5" fmla="*/ 360362 h 227"/>
              <a:gd name="T6" fmla="*/ 0 60000 65536"/>
              <a:gd name="T7" fmla="*/ 0 60000 65536"/>
              <a:gd name="T8" fmla="*/ 0 60000 65536"/>
              <a:gd name="T9" fmla="*/ 0 w 408"/>
              <a:gd name="T10" fmla="*/ 0 h 227"/>
              <a:gd name="T11" fmla="*/ 408 w 408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227">
                <a:moveTo>
                  <a:pt x="0" y="0"/>
                </a:moveTo>
                <a:cubicBezTo>
                  <a:pt x="79" y="4"/>
                  <a:pt x="159" y="8"/>
                  <a:pt x="227" y="46"/>
                </a:cubicBezTo>
                <a:cubicBezTo>
                  <a:pt x="295" y="84"/>
                  <a:pt x="351" y="155"/>
                  <a:pt x="408" y="22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Slip ring commutator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To use this e.m.f. to produce a current the coil must be connected to an external circuit using a split-ring commutator.</a:t>
            </a:r>
            <a:endParaRPr lang="en-US" smtClean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3059113" y="5013325"/>
            <a:ext cx="433387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3492500" y="4357688"/>
            <a:ext cx="0" cy="655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>
            <a:off x="3492500" y="3357563"/>
            <a:ext cx="1008063" cy="1000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4500563" y="3341688"/>
            <a:ext cx="0" cy="167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3492500" y="5013325"/>
            <a:ext cx="1008063" cy="1000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3492500" y="5302250"/>
            <a:ext cx="0" cy="71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2662238" y="5302250"/>
            <a:ext cx="830262" cy="860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3995738" y="3860800"/>
            <a:ext cx="647700" cy="360363"/>
          </a:xfrm>
          <a:custGeom>
            <a:avLst/>
            <a:gdLst>
              <a:gd name="T0" fmla="*/ 0 w 408"/>
              <a:gd name="T1" fmla="*/ 0 h 227"/>
              <a:gd name="T2" fmla="*/ 360362 w 408"/>
              <a:gd name="T3" fmla="*/ 73025 h 227"/>
              <a:gd name="T4" fmla="*/ 647700 w 408"/>
              <a:gd name="T5" fmla="*/ 360363 h 227"/>
              <a:gd name="T6" fmla="*/ 0 60000 65536"/>
              <a:gd name="T7" fmla="*/ 0 60000 65536"/>
              <a:gd name="T8" fmla="*/ 0 60000 65536"/>
              <a:gd name="T9" fmla="*/ 0 w 408"/>
              <a:gd name="T10" fmla="*/ 0 h 227"/>
              <a:gd name="T11" fmla="*/ 408 w 408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227">
                <a:moveTo>
                  <a:pt x="0" y="0"/>
                </a:moveTo>
                <a:cubicBezTo>
                  <a:pt x="79" y="4"/>
                  <a:pt x="159" y="8"/>
                  <a:pt x="227" y="46"/>
                </a:cubicBezTo>
                <a:cubicBezTo>
                  <a:pt x="295" y="84"/>
                  <a:pt x="351" y="155"/>
                  <a:pt x="408" y="22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Freeform 12"/>
          <p:cNvSpPr>
            <a:spLocks/>
          </p:cNvSpPr>
          <p:nvPr/>
        </p:nvSpPr>
        <p:spPr bwMode="auto">
          <a:xfrm rot="10800000">
            <a:off x="3563938" y="4941888"/>
            <a:ext cx="647700" cy="360362"/>
          </a:xfrm>
          <a:custGeom>
            <a:avLst/>
            <a:gdLst>
              <a:gd name="T0" fmla="*/ 0 w 408"/>
              <a:gd name="T1" fmla="*/ 0 h 227"/>
              <a:gd name="T2" fmla="*/ 360362 w 408"/>
              <a:gd name="T3" fmla="*/ 73025 h 227"/>
              <a:gd name="T4" fmla="*/ 647700 w 408"/>
              <a:gd name="T5" fmla="*/ 360362 h 227"/>
              <a:gd name="T6" fmla="*/ 0 60000 65536"/>
              <a:gd name="T7" fmla="*/ 0 60000 65536"/>
              <a:gd name="T8" fmla="*/ 0 60000 65536"/>
              <a:gd name="T9" fmla="*/ 0 w 408"/>
              <a:gd name="T10" fmla="*/ 0 h 227"/>
              <a:gd name="T11" fmla="*/ 408 w 408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227">
                <a:moveTo>
                  <a:pt x="0" y="0"/>
                </a:moveTo>
                <a:cubicBezTo>
                  <a:pt x="79" y="4"/>
                  <a:pt x="159" y="8"/>
                  <a:pt x="227" y="46"/>
                </a:cubicBezTo>
                <a:cubicBezTo>
                  <a:pt x="295" y="84"/>
                  <a:pt x="351" y="155"/>
                  <a:pt x="408" y="22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2873375" y="5445125"/>
            <a:ext cx="369888" cy="358775"/>
          </a:xfrm>
          <a:prstGeom prst="ellips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99"/>
              </a:solidFill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2476500" y="5803900"/>
            <a:ext cx="369888" cy="358775"/>
          </a:xfrm>
          <a:prstGeom prst="ellips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99"/>
              </a:solidFill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1793875" y="3200400"/>
            <a:ext cx="367030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163763" y="5545138"/>
            <a:ext cx="682625" cy="2016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73375" y="5924550"/>
            <a:ext cx="682625" cy="201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844550" y="5637213"/>
            <a:ext cx="130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 flipV="1">
            <a:off x="842963" y="6413500"/>
            <a:ext cx="5214937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 flipH="1">
            <a:off x="3549650" y="6026150"/>
            <a:ext cx="2436813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5794375" y="5921375"/>
            <a:ext cx="730250" cy="571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H="1">
            <a:off x="5978525" y="5954713"/>
            <a:ext cx="365125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rot="5400000" flipH="1">
            <a:off x="5955506" y="5966619"/>
            <a:ext cx="3651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 flipH="1" flipV="1">
            <a:off x="844550" y="5637213"/>
            <a:ext cx="0" cy="763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842963" y="4357688"/>
            <a:ext cx="200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0099"/>
                </a:solidFill>
              </a:rPr>
              <a:t>Slip-rings</a:t>
            </a:r>
            <a:endParaRPr lang="en-US">
              <a:solidFill>
                <a:srgbClr val="CC0099"/>
              </a:solidFill>
            </a:endParaRPr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1793875" y="4724400"/>
            <a:ext cx="1052513" cy="720725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6524625" y="5746750"/>
            <a:ext cx="2162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lamp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These are useful devices that can increase or decrease an applied voltage.  </a:t>
            </a:r>
          </a:p>
          <a:p>
            <a:r>
              <a:rPr lang="en-CA" dirty="0" smtClean="0"/>
              <a:t>They work on the principle of magnetic induction, and for that reason, can only work with </a:t>
            </a:r>
            <a:r>
              <a:rPr lang="en-CA" b="1" dirty="0" smtClean="0"/>
              <a:t>AC Current.</a:t>
            </a:r>
            <a:r>
              <a:rPr lang="en-CA" dirty="0" smtClean="0"/>
              <a:t> </a:t>
            </a:r>
          </a:p>
          <a:p>
            <a:r>
              <a:rPr lang="en-CA" dirty="0" smtClean="0"/>
              <a:t> This is because DC current cannot generate a change in magnetic flux.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Transformers</a:t>
            </a:r>
            <a:endParaRPr lang="en-US" dirty="0" smtClean="0"/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2268538" y="2636838"/>
            <a:ext cx="4175125" cy="3489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2916238" y="3213100"/>
            <a:ext cx="2808287" cy="233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Freeform 7"/>
          <p:cNvSpPr>
            <a:spLocks/>
          </p:cNvSpPr>
          <p:nvPr/>
        </p:nvSpPr>
        <p:spPr bwMode="auto">
          <a:xfrm>
            <a:off x="468313" y="3152775"/>
            <a:ext cx="2832100" cy="636588"/>
          </a:xfrm>
          <a:custGeom>
            <a:avLst/>
            <a:gdLst>
              <a:gd name="T0" fmla="*/ 142875 w 1784"/>
              <a:gd name="T1" fmla="*/ 60325 h 401"/>
              <a:gd name="T2" fmla="*/ 215900 w 1784"/>
              <a:gd name="T3" fmla="*/ 60325 h 401"/>
              <a:gd name="T4" fmla="*/ 1439862 w 1784"/>
              <a:gd name="T5" fmla="*/ 60325 h 401"/>
              <a:gd name="T6" fmla="*/ 2663825 w 1784"/>
              <a:gd name="T7" fmla="*/ 420688 h 401"/>
              <a:gd name="T8" fmla="*/ 2447925 w 1784"/>
              <a:gd name="T9" fmla="*/ 636588 h 4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401"/>
              <a:gd name="T17" fmla="*/ 1784 w 1784"/>
              <a:gd name="T18" fmla="*/ 401 h 4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401">
                <a:moveTo>
                  <a:pt x="90" y="38"/>
                </a:moveTo>
                <a:cubicBezTo>
                  <a:pt x="45" y="38"/>
                  <a:pt x="0" y="38"/>
                  <a:pt x="136" y="38"/>
                </a:cubicBezTo>
                <a:cubicBezTo>
                  <a:pt x="272" y="38"/>
                  <a:pt x="650" y="0"/>
                  <a:pt x="907" y="38"/>
                </a:cubicBezTo>
                <a:cubicBezTo>
                  <a:pt x="1164" y="76"/>
                  <a:pt x="1572" y="204"/>
                  <a:pt x="1678" y="265"/>
                </a:cubicBezTo>
                <a:cubicBezTo>
                  <a:pt x="1784" y="326"/>
                  <a:pt x="1663" y="363"/>
                  <a:pt x="1542" y="40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Freeform 8"/>
          <p:cNvSpPr>
            <a:spLocks/>
          </p:cNvSpPr>
          <p:nvPr/>
        </p:nvSpPr>
        <p:spPr bwMode="auto">
          <a:xfrm>
            <a:off x="1895475" y="3789363"/>
            <a:ext cx="1452563" cy="360362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7 h 227"/>
              <a:gd name="T4" fmla="*/ 1308100 w 915"/>
              <a:gd name="T5" fmla="*/ 215900 h 227"/>
              <a:gd name="T6" fmla="*/ 1020763 w 915"/>
              <a:gd name="T7" fmla="*/ 360362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Freeform 9"/>
          <p:cNvSpPr>
            <a:spLocks/>
          </p:cNvSpPr>
          <p:nvPr/>
        </p:nvSpPr>
        <p:spPr bwMode="auto">
          <a:xfrm>
            <a:off x="1908175" y="40767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Freeform 10"/>
          <p:cNvSpPr>
            <a:spLocks/>
          </p:cNvSpPr>
          <p:nvPr/>
        </p:nvSpPr>
        <p:spPr bwMode="auto">
          <a:xfrm>
            <a:off x="1908175" y="45085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Freeform 11"/>
          <p:cNvSpPr>
            <a:spLocks/>
          </p:cNvSpPr>
          <p:nvPr/>
        </p:nvSpPr>
        <p:spPr bwMode="auto">
          <a:xfrm>
            <a:off x="539750" y="4941888"/>
            <a:ext cx="1728788" cy="358775"/>
          </a:xfrm>
          <a:custGeom>
            <a:avLst/>
            <a:gdLst>
              <a:gd name="T0" fmla="*/ 1728788 w 1089"/>
              <a:gd name="T1" fmla="*/ 0 h 226"/>
              <a:gd name="T2" fmla="*/ 792163 w 1089"/>
              <a:gd name="T3" fmla="*/ 287338 h 226"/>
              <a:gd name="T4" fmla="*/ 0 w 1089"/>
              <a:gd name="T5" fmla="*/ 358775 h 226"/>
              <a:gd name="T6" fmla="*/ 0 60000 65536"/>
              <a:gd name="T7" fmla="*/ 0 60000 65536"/>
              <a:gd name="T8" fmla="*/ 0 60000 65536"/>
              <a:gd name="T9" fmla="*/ 0 w 1089"/>
              <a:gd name="T10" fmla="*/ 0 h 226"/>
              <a:gd name="T11" fmla="*/ 1089 w 1089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226">
                <a:moveTo>
                  <a:pt x="1089" y="0"/>
                </a:moveTo>
                <a:cubicBezTo>
                  <a:pt x="884" y="71"/>
                  <a:pt x="680" y="143"/>
                  <a:pt x="499" y="181"/>
                </a:cubicBezTo>
                <a:cubicBezTo>
                  <a:pt x="318" y="219"/>
                  <a:pt x="159" y="222"/>
                  <a:pt x="0" y="2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Freeform 13"/>
          <p:cNvSpPr>
            <a:spLocks/>
          </p:cNvSpPr>
          <p:nvPr/>
        </p:nvSpPr>
        <p:spPr bwMode="auto">
          <a:xfrm>
            <a:off x="5411788" y="3284538"/>
            <a:ext cx="2976562" cy="576262"/>
          </a:xfrm>
          <a:custGeom>
            <a:avLst/>
            <a:gdLst>
              <a:gd name="T0" fmla="*/ 2976562 w 1875"/>
              <a:gd name="T1" fmla="*/ 0 h 363"/>
              <a:gd name="T2" fmla="*/ 1320800 w 1875"/>
              <a:gd name="T3" fmla="*/ 144462 h 363"/>
              <a:gd name="T4" fmla="*/ 168275 w 1875"/>
              <a:gd name="T5" fmla="*/ 431800 h 363"/>
              <a:gd name="T6" fmla="*/ 312737 w 1875"/>
              <a:gd name="T7" fmla="*/ 5762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875"/>
              <a:gd name="T13" fmla="*/ 0 h 363"/>
              <a:gd name="T14" fmla="*/ 1875 w 1875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5" h="363">
                <a:moveTo>
                  <a:pt x="1875" y="0"/>
                </a:moveTo>
                <a:cubicBezTo>
                  <a:pt x="1501" y="23"/>
                  <a:pt x="1127" y="46"/>
                  <a:pt x="832" y="91"/>
                </a:cubicBezTo>
                <a:cubicBezTo>
                  <a:pt x="537" y="136"/>
                  <a:pt x="212" y="227"/>
                  <a:pt x="106" y="272"/>
                </a:cubicBezTo>
                <a:cubicBezTo>
                  <a:pt x="0" y="317"/>
                  <a:pt x="98" y="340"/>
                  <a:pt x="197" y="36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Freeform 14"/>
          <p:cNvSpPr>
            <a:spLocks/>
          </p:cNvSpPr>
          <p:nvPr/>
        </p:nvSpPr>
        <p:spPr bwMode="auto">
          <a:xfrm>
            <a:off x="5364163" y="38608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Freeform 15"/>
          <p:cNvSpPr>
            <a:spLocks/>
          </p:cNvSpPr>
          <p:nvPr/>
        </p:nvSpPr>
        <p:spPr bwMode="auto">
          <a:xfrm>
            <a:off x="5364163" y="40767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Freeform 16"/>
          <p:cNvSpPr>
            <a:spLocks/>
          </p:cNvSpPr>
          <p:nvPr/>
        </p:nvSpPr>
        <p:spPr bwMode="auto">
          <a:xfrm>
            <a:off x="5364163" y="42926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Freeform 17"/>
          <p:cNvSpPr>
            <a:spLocks/>
          </p:cNvSpPr>
          <p:nvPr/>
        </p:nvSpPr>
        <p:spPr bwMode="auto">
          <a:xfrm>
            <a:off x="5364163" y="45085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Freeform 18"/>
          <p:cNvSpPr>
            <a:spLocks/>
          </p:cNvSpPr>
          <p:nvPr/>
        </p:nvSpPr>
        <p:spPr bwMode="auto">
          <a:xfrm>
            <a:off x="5364163" y="47244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Freeform 19"/>
          <p:cNvSpPr>
            <a:spLocks/>
          </p:cNvSpPr>
          <p:nvPr/>
        </p:nvSpPr>
        <p:spPr bwMode="auto">
          <a:xfrm>
            <a:off x="5364163" y="4941888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Freeform 20"/>
          <p:cNvSpPr>
            <a:spLocks/>
          </p:cNvSpPr>
          <p:nvPr/>
        </p:nvSpPr>
        <p:spPr bwMode="auto">
          <a:xfrm>
            <a:off x="6443663" y="5300663"/>
            <a:ext cx="2376487" cy="239712"/>
          </a:xfrm>
          <a:custGeom>
            <a:avLst/>
            <a:gdLst>
              <a:gd name="T0" fmla="*/ 0 w 1497"/>
              <a:gd name="T1" fmla="*/ 144462 h 151"/>
              <a:gd name="T2" fmla="*/ 1441450 w 1497"/>
              <a:gd name="T3" fmla="*/ 215900 h 151"/>
              <a:gd name="T4" fmla="*/ 2376487 w 1497"/>
              <a:gd name="T5" fmla="*/ 0 h 151"/>
              <a:gd name="T6" fmla="*/ 0 60000 65536"/>
              <a:gd name="T7" fmla="*/ 0 60000 65536"/>
              <a:gd name="T8" fmla="*/ 0 60000 65536"/>
              <a:gd name="T9" fmla="*/ 0 w 1497"/>
              <a:gd name="T10" fmla="*/ 0 h 151"/>
              <a:gd name="T11" fmla="*/ 1497 w 1497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7" h="151">
                <a:moveTo>
                  <a:pt x="0" y="91"/>
                </a:moveTo>
                <a:cubicBezTo>
                  <a:pt x="329" y="121"/>
                  <a:pt x="659" y="151"/>
                  <a:pt x="908" y="136"/>
                </a:cubicBezTo>
                <a:cubicBezTo>
                  <a:pt x="1157" y="121"/>
                  <a:pt x="1327" y="60"/>
                  <a:pt x="149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Text Box 21"/>
          <p:cNvSpPr txBox="1">
            <a:spLocks noChangeArrowheads="1"/>
          </p:cNvSpPr>
          <p:nvPr/>
        </p:nvSpPr>
        <p:spPr bwMode="auto">
          <a:xfrm>
            <a:off x="3348038" y="364490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p</a:t>
            </a:r>
            <a:r>
              <a:rPr lang="en-GB"/>
              <a:t> turns</a:t>
            </a:r>
            <a:endParaRPr lang="en-US"/>
          </a:p>
        </p:txBody>
      </p:sp>
      <p:sp>
        <p:nvSpPr>
          <p:cNvPr id="55316" name="Text Box 23"/>
          <p:cNvSpPr txBox="1">
            <a:spLocks noChangeArrowheads="1"/>
          </p:cNvSpPr>
          <p:nvPr/>
        </p:nvSpPr>
        <p:spPr bwMode="auto">
          <a:xfrm>
            <a:off x="4716463" y="479742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s</a:t>
            </a:r>
            <a:r>
              <a:rPr lang="en-GB"/>
              <a:t> turns</a:t>
            </a:r>
            <a:endParaRPr lang="en-US"/>
          </a:p>
        </p:txBody>
      </p:sp>
      <p:sp>
        <p:nvSpPr>
          <p:cNvPr id="55317" name="Text Box 24"/>
          <p:cNvSpPr txBox="1">
            <a:spLocks noChangeArrowheads="1"/>
          </p:cNvSpPr>
          <p:nvPr/>
        </p:nvSpPr>
        <p:spPr bwMode="auto">
          <a:xfrm>
            <a:off x="250825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p</a:t>
            </a:r>
            <a:endParaRPr lang="en-US" sz="3200" baseline="-25000"/>
          </a:p>
        </p:txBody>
      </p:sp>
      <p:sp>
        <p:nvSpPr>
          <p:cNvPr id="55318" name="Text Box 25"/>
          <p:cNvSpPr txBox="1">
            <a:spLocks noChangeArrowheads="1"/>
          </p:cNvSpPr>
          <p:nvPr/>
        </p:nvSpPr>
        <p:spPr bwMode="auto">
          <a:xfrm>
            <a:off x="7885113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s</a:t>
            </a:r>
            <a:endParaRPr lang="en-US" sz="3200" baseline="-25000"/>
          </a:p>
        </p:txBody>
      </p:sp>
      <p:sp>
        <p:nvSpPr>
          <p:cNvPr id="55319" name="Text Box 26"/>
          <p:cNvSpPr txBox="1">
            <a:spLocks noChangeArrowheads="1"/>
          </p:cNvSpPr>
          <p:nvPr/>
        </p:nvSpPr>
        <p:spPr bwMode="auto">
          <a:xfrm>
            <a:off x="323850" y="53736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Primary coil</a:t>
            </a:r>
            <a:endParaRPr lang="en-US"/>
          </a:p>
        </p:txBody>
      </p:sp>
      <p:sp>
        <p:nvSpPr>
          <p:cNvPr id="55320" name="Text Box 27"/>
          <p:cNvSpPr txBox="1">
            <a:spLocks noChangeArrowheads="1"/>
          </p:cNvSpPr>
          <p:nvPr/>
        </p:nvSpPr>
        <p:spPr bwMode="auto">
          <a:xfrm>
            <a:off x="6804025" y="55895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Secondary coil</a:t>
            </a:r>
            <a:endParaRPr lang="en-US"/>
          </a:p>
        </p:txBody>
      </p:sp>
      <p:sp>
        <p:nvSpPr>
          <p:cNvPr id="55321" name="Text Box 28"/>
          <p:cNvSpPr txBox="1">
            <a:spLocks noChangeArrowheads="1"/>
          </p:cNvSpPr>
          <p:nvPr/>
        </p:nvSpPr>
        <p:spPr bwMode="auto">
          <a:xfrm>
            <a:off x="3419475" y="56610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Iron core</a:t>
            </a:r>
            <a:endParaRPr lang="en-US"/>
          </a:p>
        </p:txBody>
      </p:sp>
      <p:sp>
        <p:nvSpPr>
          <p:cNvPr id="55322" name="TextBox 25"/>
          <p:cNvSpPr txBox="1">
            <a:spLocks noChangeArrowheads="1"/>
          </p:cNvSpPr>
          <p:nvPr/>
        </p:nvSpPr>
        <p:spPr bwMode="auto">
          <a:xfrm>
            <a:off x="3571875" y="635793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“Laminated”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3904456" y="6123782"/>
            <a:ext cx="331787" cy="139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9750" y="836712"/>
            <a:ext cx="8147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A transformer consists of two coils of wire known as primary and secondary coils.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Transformers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How do they work?</a:t>
            </a:r>
            <a:endParaRPr lang="en-US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268538" y="2636838"/>
            <a:ext cx="4175125" cy="3489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916238" y="3213100"/>
            <a:ext cx="2808287" cy="233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Freeform 6"/>
          <p:cNvSpPr>
            <a:spLocks/>
          </p:cNvSpPr>
          <p:nvPr/>
        </p:nvSpPr>
        <p:spPr bwMode="auto">
          <a:xfrm>
            <a:off x="468313" y="3152775"/>
            <a:ext cx="2832100" cy="636588"/>
          </a:xfrm>
          <a:custGeom>
            <a:avLst/>
            <a:gdLst>
              <a:gd name="T0" fmla="*/ 142875 w 1784"/>
              <a:gd name="T1" fmla="*/ 60325 h 401"/>
              <a:gd name="T2" fmla="*/ 215900 w 1784"/>
              <a:gd name="T3" fmla="*/ 60325 h 401"/>
              <a:gd name="T4" fmla="*/ 1439862 w 1784"/>
              <a:gd name="T5" fmla="*/ 60325 h 401"/>
              <a:gd name="T6" fmla="*/ 2663825 w 1784"/>
              <a:gd name="T7" fmla="*/ 420688 h 401"/>
              <a:gd name="T8" fmla="*/ 2447925 w 1784"/>
              <a:gd name="T9" fmla="*/ 636588 h 4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401"/>
              <a:gd name="T17" fmla="*/ 1784 w 1784"/>
              <a:gd name="T18" fmla="*/ 401 h 4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401">
                <a:moveTo>
                  <a:pt x="90" y="38"/>
                </a:moveTo>
                <a:cubicBezTo>
                  <a:pt x="45" y="38"/>
                  <a:pt x="0" y="38"/>
                  <a:pt x="136" y="38"/>
                </a:cubicBezTo>
                <a:cubicBezTo>
                  <a:pt x="272" y="38"/>
                  <a:pt x="650" y="0"/>
                  <a:pt x="907" y="38"/>
                </a:cubicBezTo>
                <a:cubicBezTo>
                  <a:pt x="1164" y="76"/>
                  <a:pt x="1572" y="204"/>
                  <a:pt x="1678" y="265"/>
                </a:cubicBezTo>
                <a:cubicBezTo>
                  <a:pt x="1784" y="326"/>
                  <a:pt x="1663" y="363"/>
                  <a:pt x="1542" y="40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1895475" y="3789363"/>
            <a:ext cx="1452563" cy="360362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7 h 227"/>
              <a:gd name="T4" fmla="*/ 1308100 w 915"/>
              <a:gd name="T5" fmla="*/ 215900 h 227"/>
              <a:gd name="T6" fmla="*/ 1020763 w 915"/>
              <a:gd name="T7" fmla="*/ 360362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>
            <a:off x="1908175" y="40767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Freeform 9"/>
          <p:cNvSpPr>
            <a:spLocks/>
          </p:cNvSpPr>
          <p:nvPr/>
        </p:nvSpPr>
        <p:spPr bwMode="auto">
          <a:xfrm>
            <a:off x="1908175" y="45085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>
            <a:off x="539750" y="4941888"/>
            <a:ext cx="1728788" cy="358775"/>
          </a:xfrm>
          <a:custGeom>
            <a:avLst/>
            <a:gdLst>
              <a:gd name="T0" fmla="*/ 1728788 w 1089"/>
              <a:gd name="T1" fmla="*/ 0 h 226"/>
              <a:gd name="T2" fmla="*/ 792163 w 1089"/>
              <a:gd name="T3" fmla="*/ 287338 h 226"/>
              <a:gd name="T4" fmla="*/ 0 w 1089"/>
              <a:gd name="T5" fmla="*/ 358775 h 226"/>
              <a:gd name="T6" fmla="*/ 0 60000 65536"/>
              <a:gd name="T7" fmla="*/ 0 60000 65536"/>
              <a:gd name="T8" fmla="*/ 0 60000 65536"/>
              <a:gd name="T9" fmla="*/ 0 w 1089"/>
              <a:gd name="T10" fmla="*/ 0 h 226"/>
              <a:gd name="T11" fmla="*/ 1089 w 1089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226">
                <a:moveTo>
                  <a:pt x="1089" y="0"/>
                </a:moveTo>
                <a:cubicBezTo>
                  <a:pt x="884" y="71"/>
                  <a:pt x="680" y="143"/>
                  <a:pt x="499" y="181"/>
                </a:cubicBezTo>
                <a:cubicBezTo>
                  <a:pt x="318" y="219"/>
                  <a:pt x="159" y="222"/>
                  <a:pt x="0" y="2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Freeform 11"/>
          <p:cNvSpPr>
            <a:spLocks/>
          </p:cNvSpPr>
          <p:nvPr/>
        </p:nvSpPr>
        <p:spPr bwMode="auto">
          <a:xfrm>
            <a:off x="5411788" y="3284538"/>
            <a:ext cx="2976562" cy="576262"/>
          </a:xfrm>
          <a:custGeom>
            <a:avLst/>
            <a:gdLst>
              <a:gd name="T0" fmla="*/ 2976562 w 1875"/>
              <a:gd name="T1" fmla="*/ 0 h 363"/>
              <a:gd name="T2" fmla="*/ 1320800 w 1875"/>
              <a:gd name="T3" fmla="*/ 144462 h 363"/>
              <a:gd name="T4" fmla="*/ 168275 w 1875"/>
              <a:gd name="T5" fmla="*/ 431800 h 363"/>
              <a:gd name="T6" fmla="*/ 312737 w 1875"/>
              <a:gd name="T7" fmla="*/ 5762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875"/>
              <a:gd name="T13" fmla="*/ 0 h 363"/>
              <a:gd name="T14" fmla="*/ 1875 w 1875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5" h="363">
                <a:moveTo>
                  <a:pt x="1875" y="0"/>
                </a:moveTo>
                <a:cubicBezTo>
                  <a:pt x="1501" y="23"/>
                  <a:pt x="1127" y="46"/>
                  <a:pt x="832" y="91"/>
                </a:cubicBezTo>
                <a:cubicBezTo>
                  <a:pt x="537" y="136"/>
                  <a:pt x="212" y="227"/>
                  <a:pt x="106" y="272"/>
                </a:cubicBezTo>
                <a:cubicBezTo>
                  <a:pt x="0" y="317"/>
                  <a:pt x="98" y="340"/>
                  <a:pt x="197" y="36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Freeform 12"/>
          <p:cNvSpPr>
            <a:spLocks/>
          </p:cNvSpPr>
          <p:nvPr/>
        </p:nvSpPr>
        <p:spPr bwMode="auto">
          <a:xfrm>
            <a:off x="5364163" y="38608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5364163" y="40767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5364163" y="42926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5" name="Freeform 15"/>
          <p:cNvSpPr>
            <a:spLocks/>
          </p:cNvSpPr>
          <p:nvPr/>
        </p:nvSpPr>
        <p:spPr bwMode="auto">
          <a:xfrm>
            <a:off x="5364163" y="45085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6" name="Freeform 16"/>
          <p:cNvSpPr>
            <a:spLocks/>
          </p:cNvSpPr>
          <p:nvPr/>
        </p:nvSpPr>
        <p:spPr bwMode="auto">
          <a:xfrm>
            <a:off x="5364163" y="47244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7" name="Freeform 17"/>
          <p:cNvSpPr>
            <a:spLocks/>
          </p:cNvSpPr>
          <p:nvPr/>
        </p:nvSpPr>
        <p:spPr bwMode="auto">
          <a:xfrm>
            <a:off x="5364163" y="4941888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8" name="Freeform 18"/>
          <p:cNvSpPr>
            <a:spLocks/>
          </p:cNvSpPr>
          <p:nvPr/>
        </p:nvSpPr>
        <p:spPr bwMode="auto">
          <a:xfrm>
            <a:off x="6443663" y="5300663"/>
            <a:ext cx="2376487" cy="239712"/>
          </a:xfrm>
          <a:custGeom>
            <a:avLst/>
            <a:gdLst>
              <a:gd name="T0" fmla="*/ 0 w 1497"/>
              <a:gd name="T1" fmla="*/ 144462 h 151"/>
              <a:gd name="T2" fmla="*/ 1441450 w 1497"/>
              <a:gd name="T3" fmla="*/ 215900 h 151"/>
              <a:gd name="T4" fmla="*/ 2376487 w 1497"/>
              <a:gd name="T5" fmla="*/ 0 h 151"/>
              <a:gd name="T6" fmla="*/ 0 60000 65536"/>
              <a:gd name="T7" fmla="*/ 0 60000 65536"/>
              <a:gd name="T8" fmla="*/ 0 60000 65536"/>
              <a:gd name="T9" fmla="*/ 0 w 1497"/>
              <a:gd name="T10" fmla="*/ 0 h 151"/>
              <a:gd name="T11" fmla="*/ 1497 w 1497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7" h="151">
                <a:moveTo>
                  <a:pt x="0" y="91"/>
                </a:moveTo>
                <a:cubicBezTo>
                  <a:pt x="329" y="121"/>
                  <a:pt x="659" y="151"/>
                  <a:pt x="908" y="136"/>
                </a:cubicBezTo>
                <a:cubicBezTo>
                  <a:pt x="1157" y="121"/>
                  <a:pt x="1327" y="60"/>
                  <a:pt x="149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348038" y="364490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p</a:t>
            </a:r>
            <a:r>
              <a:rPr lang="en-GB"/>
              <a:t> turns</a:t>
            </a:r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4716463" y="479742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s</a:t>
            </a:r>
            <a:r>
              <a:rPr lang="en-GB"/>
              <a:t> turns</a:t>
            </a:r>
            <a:endParaRPr lang="en-US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250825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p</a:t>
            </a:r>
            <a:endParaRPr lang="en-US" sz="3200" baseline="-25000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7885113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s</a:t>
            </a:r>
            <a:endParaRPr lang="en-US" sz="3200" baseline="-25000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23850" y="53736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Primary coil</a:t>
            </a:r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6804025" y="55895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Secondary coil</a:t>
            </a:r>
            <a:endParaRPr lang="en-US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3419475" y="56610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Iron core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	An </a:t>
            </a:r>
            <a:r>
              <a:rPr lang="en-GB" dirty="0" smtClean="0">
                <a:solidFill>
                  <a:srgbClr val="FF0000"/>
                </a:solidFill>
              </a:rPr>
              <a:t>alternating current</a:t>
            </a:r>
            <a:r>
              <a:rPr lang="en-GB" dirty="0" smtClean="0"/>
              <a:t> in the primary coil produces a </a:t>
            </a:r>
            <a:r>
              <a:rPr lang="en-GB" dirty="0" smtClean="0">
                <a:solidFill>
                  <a:srgbClr val="FF0000"/>
                </a:solidFill>
              </a:rPr>
              <a:t>changing magnetic field</a:t>
            </a:r>
            <a:r>
              <a:rPr lang="en-GB" dirty="0" smtClean="0"/>
              <a:t> in the iron core.</a:t>
            </a:r>
            <a:endParaRPr lang="en-US" dirty="0" smtClean="0"/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2268538" y="2636838"/>
            <a:ext cx="4175125" cy="3489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2916238" y="3213100"/>
            <a:ext cx="2808287" cy="233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Freeform 6"/>
          <p:cNvSpPr>
            <a:spLocks/>
          </p:cNvSpPr>
          <p:nvPr/>
        </p:nvSpPr>
        <p:spPr bwMode="auto">
          <a:xfrm>
            <a:off x="468313" y="3152775"/>
            <a:ext cx="2832100" cy="636588"/>
          </a:xfrm>
          <a:custGeom>
            <a:avLst/>
            <a:gdLst>
              <a:gd name="T0" fmla="*/ 142875 w 1784"/>
              <a:gd name="T1" fmla="*/ 60325 h 401"/>
              <a:gd name="T2" fmla="*/ 215900 w 1784"/>
              <a:gd name="T3" fmla="*/ 60325 h 401"/>
              <a:gd name="T4" fmla="*/ 1439862 w 1784"/>
              <a:gd name="T5" fmla="*/ 60325 h 401"/>
              <a:gd name="T6" fmla="*/ 2663825 w 1784"/>
              <a:gd name="T7" fmla="*/ 420688 h 401"/>
              <a:gd name="T8" fmla="*/ 2447925 w 1784"/>
              <a:gd name="T9" fmla="*/ 636588 h 4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401"/>
              <a:gd name="T17" fmla="*/ 1784 w 1784"/>
              <a:gd name="T18" fmla="*/ 401 h 4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401">
                <a:moveTo>
                  <a:pt x="90" y="38"/>
                </a:moveTo>
                <a:cubicBezTo>
                  <a:pt x="45" y="38"/>
                  <a:pt x="0" y="38"/>
                  <a:pt x="136" y="38"/>
                </a:cubicBezTo>
                <a:cubicBezTo>
                  <a:pt x="272" y="38"/>
                  <a:pt x="650" y="0"/>
                  <a:pt x="907" y="38"/>
                </a:cubicBezTo>
                <a:cubicBezTo>
                  <a:pt x="1164" y="76"/>
                  <a:pt x="1572" y="204"/>
                  <a:pt x="1678" y="265"/>
                </a:cubicBezTo>
                <a:cubicBezTo>
                  <a:pt x="1784" y="326"/>
                  <a:pt x="1663" y="363"/>
                  <a:pt x="1542" y="40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Freeform 7"/>
          <p:cNvSpPr>
            <a:spLocks/>
          </p:cNvSpPr>
          <p:nvPr/>
        </p:nvSpPr>
        <p:spPr bwMode="auto">
          <a:xfrm>
            <a:off x="1895475" y="3789363"/>
            <a:ext cx="1452563" cy="360362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7 h 227"/>
              <a:gd name="T4" fmla="*/ 1308100 w 915"/>
              <a:gd name="T5" fmla="*/ 215900 h 227"/>
              <a:gd name="T6" fmla="*/ 1020763 w 915"/>
              <a:gd name="T7" fmla="*/ 360362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Freeform 8"/>
          <p:cNvSpPr>
            <a:spLocks/>
          </p:cNvSpPr>
          <p:nvPr/>
        </p:nvSpPr>
        <p:spPr bwMode="auto">
          <a:xfrm>
            <a:off x="1908175" y="40767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Freeform 9"/>
          <p:cNvSpPr>
            <a:spLocks/>
          </p:cNvSpPr>
          <p:nvPr/>
        </p:nvSpPr>
        <p:spPr bwMode="auto">
          <a:xfrm>
            <a:off x="1908175" y="45085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Freeform 10"/>
          <p:cNvSpPr>
            <a:spLocks/>
          </p:cNvSpPr>
          <p:nvPr/>
        </p:nvSpPr>
        <p:spPr bwMode="auto">
          <a:xfrm>
            <a:off x="539750" y="4941888"/>
            <a:ext cx="1728788" cy="358775"/>
          </a:xfrm>
          <a:custGeom>
            <a:avLst/>
            <a:gdLst>
              <a:gd name="T0" fmla="*/ 1728788 w 1089"/>
              <a:gd name="T1" fmla="*/ 0 h 226"/>
              <a:gd name="T2" fmla="*/ 792163 w 1089"/>
              <a:gd name="T3" fmla="*/ 287338 h 226"/>
              <a:gd name="T4" fmla="*/ 0 w 1089"/>
              <a:gd name="T5" fmla="*/ 358775 h 226"/>
              <a:gd name="T6" fmla="*/ 0 60000 65536"/>
              <a:gd name="T7" fmla="*/ 0 60000 65536"/>
              <a:gd name="T8" fmla="*/ 0 60000 65536"/>
              <a:gd name="T9" fmla="*/ 0 w 1089"/>
              <a:gd name="T10" fmla="*/ 0 h 226"/>
              <a:gd name="T11" fmla="*/ 1089 w 1089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226">
                <a:moveTo>
                  <a:pt x="1089" y="0"/>
                </a:moveTo>
                <a:cubicBezTo>
                  <a:pt x="884" y="71"/>
                  <a:pt x="680" y="143"/>
                  <a:pt x="499" y="181"/>
                </a:cubicBezTo>
                <a:cubicBezTo>
                  <a:pt x="318" y="219"/>
                  <a:pt x="159" y="222"/>
                  <a:pt x="0" y="2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4" name="Freeform 11"/>
          <p:cNvSpPr>
            <a:spLocks/>
          </p:cNvSpPr>
          <p:nvPr/>
        </p:nvSpPr>
        <p:spPr bwMode="auto">
          <a:xfrm>
            <a:off x="5411788" y="3284538"/>
            <a:ext cx="2976562" cy="576262"/>
          </a:xfrm>
          <a:custGeom>
            <a:avLst/>
            <a:gdLst>
              <a:gd name="T0" fmla="*/ 2976562 w 1875"/>
              <a:gd name="T1" fmla="*/ 0 h 363"/>
              <a:gd name="T2" fmla="*/ 1320800 w 1875"/>
              <a:gd name="T3" fmla="*/ 144462 h 363"/>
              <a:gd name="T4" fmla="*/ 168275 w 1875"/>
              <a:gd name="T5" fmla="*/ 431800 h 363"/>
              <a:gd name="T6" fmla="*/ 312737 w 1875"/>
              <a:gd name="T7" fmla="*/ 5762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875"/>
              <a:gd name="T13" fmla="*/ 0 h 363"/>
              <a:gd name="T14" fmla="*/ 1875 w 1875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5" h="363">
                <a:moveTo>
                  <a:pt x="1875" y="0"/>
                </a:moveTo>
                <a:cubicBezTo>
                  <a:pt x="1501" y="23"/>
                  <a:pt x="1127" y="46"/>
                  <a:pt x="832" y="91"/>
                </a:cubicBezTo>
                <a:cubicBezTo>
                  <a:pt x="537" y="136"/>
                  <a:pt x="212" y="227"/>
                  <a:pt x="106" y="272"/>
                </a:cubicBezTo>
                <a:cubicBezTo>
                  <a:pt x="0" y="317"/>
                  <a:pt x="98" y="340"/>
                  <a:pt x="197" y="36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Freeform 12"/>
          <p:cNvSpPr>
            <a:spLocks/>
          </p:cNvSpPr>
          <p:nvPr/>
        </p:nvSpPr>
        <p:spPr bwMode="auto">
          <a:xfrm>
            <a:off x="5364163" y="38608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Freeform 13"/>
          <p:cNvSpPr>
            <a:spLocks/>
          </p:cNvSpPr>
          <p:nvPr/>
        </p:nvSpPr>
        <p:spPr bwMode="auto">
          <a:xfrm>
            <a:off x="5364163" y="40767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Freeform 14"/>
          <p:cNvSpPr>
            <a:spLocks/>
          </p:cNvSpPr>
          <p:nvPr/>
        </p:nvSpPr>
        <p:spPr bwMode="auto">
          <a:xfrm>
            <a:off x="5364163" y="42926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Freeform 15"/>
          <p:cNvSpPr>
            <a:spLocks/>
          </p:cNvSpPr>
          <p:nvPr/>
        </p:nvSpPr>
        <p:spPr bwMode="auto">
          <a:xfrm>
            <a:off x="5364163" y="45085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Freeform 16"/>
          <p:cNvSpPr>
            <a:spLocks/>
          </p:cNvSpPr>
          <p:nvPr/>
        </p:nvSpPr>
        <p:spPr bwMode="auto">
          <a:xfrm>
            <a:off x="5364163" y="47244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Freeform 17"/>
          <p:cNvSpPr>
            <a:spLocks/>
          </p:cNvSpPr>
          <p:nvPr/>
        </p:nvSpPr>
        <p:spPr bwMode="auto">
          <a:xfrm>
            <a:off x="5364163" y="4941888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Freeform 18"/>
          <p:cNvSpPr>
            <a:spLocks/>
          </p:cNvSpPr>
          <p:nvPr/>
        </p:nvSpPr>
        <p:spPr bwMode="auto">
          <a:xfrm>
            <a:off x="6443663" y="5300663"/>
            <a:ext cx="2376487" cy="239712"/>
          </a:xfrm>
          <a:custGeom>
            <a:avLst/>
            <a:gdLst>
              <a:gd name="T0" fmla="*/ 0 w 1497"/>
              <a:gd name="T1" fmla="*/ 144462 h 151"/>
              <a:gd name="T2" fmla="*/ 1441450 w 1497"/>
              <a:gd name="T3" fmla="*/ 215900 h 151"/>
              <a:gd name="T4" fmla="*/ 2376487 w 1497"/>
              <a:gd name="T5" fmla="*/ 0 h 151"/>
              <a:gd name="T6" fmla="*/ 0 60000 65536"/>
              <a:gd name="T7" fmla="*/ 0 60000 65536"/>
              <a:gd name="T8" fmla="*/ 0 60000 65536"/>
              <a:gd name="T9" fmla="*/ 0 w 1497"/>
              <a:gd name="T10" fmla="*/ 0 h 151"/>
              <a:gd name="T11" fmla="*/ 1497 w 1497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7" h="151">
                <a:moveTo>
                  <a:pt x="0" y="91"/>
                </a:moveTo>
                <a:cubicBezTo>
                  <a:pt x="329" y="121"/>
                  <a:pt x="659" y="151"/>
                  <a:pt x="908" y="136"/>
                </a:cubicBezTo>
                <a:cubicBezTo>
                  <a:pt x="1157" y="121"/>
                  <a:pt x="1327" y="60"/>
                  <a:pt x="149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Text Box 19"/>
          <p:cNvSpPr txBox="1">
            <a:spLocks noChangeArrowheads="1"/>
          </p:cNvSpPr>
          <p:nvPr/>
        </p:nvSpPr>
        <p:spPr bwMode="auto">
          <a:xfrm>
            <a:off x="3348038" y="364490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p</a:t>
            </a:r>
            <a:r>
              <a:rPr lang="en-GB"/>
              <a:t> turns</a:t>
            </a:r>
            <a:endParaRPr lang="en-US"/>
          </a:p>
        </p:txBody>
      </p:sp>
      <p:sp>
        <p:nvSpPr>
          <p:cNvPr id="57363" name="Text Box 20"/>
          <p:cNvSpPr txBox="1">
            <a:spLocks noChangeArrowheads="1"/>
          </p:cNvSpPr>
          <p:nvPr/>
        </p:nvSpPr>
        <p:spPr bwMode="auto">
          <a:xfrm>
            <a:off x="4716463" y="479742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s</a:t>
            </a:r>
            <a:r>
              <a:rPr lang="en-GB"/>
              <a:t> turns</a:t>
            </a:r>
            <a:endParaRPr lang="en-US"/>
          </a:p>
        </p:txBody>
      </p:sp>
      <p:sp>
        <p:nvSpPr>
          <p:cNvPr id="57364" name="Text Box 21"/>
          <p:cNvSpPr txBox="1">
            <a:spLocks noChangeArrowheads="1"/>
          </p:cNvSpPr>
          <p:nvPr/>
        </p:nvSpPr>
        <p:spPr bwMode="auto">
          <a:xfrm>
            <a:off x="250825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p</a:t>
            </a:r>
            <a:endParaRPr lang="en-US" sz="3200" baseline="-25000"/>
          </a:p>
        </p:txBody>
      </p:sp>
      <p:sp>
        <p:nvSpPr>
          <p:cNvPr id="57365" name="Text Box 22"/>
          <p:cNvSpPr txBox="1">
            <a:spLocks noChangeArrowheads="1"/>
          </p:cNvSpPr>
          <p:nvPr/>
        </p:nvSpPr>
        <p:spPr bwMode="auto">
          <a:xfrm>
            <a:off x="7885113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s</a:t>
            </a:r>
            <a:endParaRPr lang="en-US" sz="3200" baseline="-25000"/>
          </a:p>
        </p:txBody>
      </p:sp>
      <p:sp>
        <p:nvSpPr>
          <p:cNvPr id="57366" name="Text Box 24"/>
          <p:cNvSpPr txBox="1">
            <a:spLocks noChangeArrowheads="1"/>
          </p:cNvSpPr>
          <p:nvPr/>
        </p:nvSpPr>
        <p:spPr bwMode="auto">
          <a:xfrm>
            <a:off x="323850" y="53736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Primary coil</a:t>
            </a:r>
            <a:endParaRPr lang="en-US"/>
          </a:p>
        </p:txBody>
      </p:sp>
      <p:sp>
        <p:nvSpPr>
          <p:cNvPr id="57367" name="Text Box 25"/>
          <p:cNvSpPr txBox="1">
            <a:spLocks noChangeArrowheads="1"/>
          </p:cNvSpPr>
          <p:nvPr/>
        </p:nvSpPr>
        <p:spPr bwMode="auto">
          <a:xfrm>
            <a:off x="6804025" y="55895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Secondary coil</a:t>
            </a:r>
            <a:endParaRPr lang="en-US"/>
          </a:p>
        </p:txBody>
      </p:sp>
      <p:sp>
        <p:nvSpPr>
          <p:cNvPr id="57368" name="Text Box 26"/>
          <p:cNvSpPr txBox="1">
            <a:spLocks noChangeArrowheads="1"/>
          </p:cNvSpPr>
          <p:nvPr/>
        </p:nvSpPr>
        <p:spPr bwMode="auto">
          <a:xfrm>
            <a:off x="3419475" y="56610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Iron core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The </a:t>
            </a:r>
            <a:r>
              <a:rPr lang="en-GB" smtClean="0">
                <a:solidFill>
                  <a:srgbClr val="FF0000"/>
                </a:solidFill>
              </a:rPr>
              <a:t>changing magnetic field</a:t>
            </a:r>
            <a:r>
              <a:rPr lang="en-GB" smtClean="0"/>
              <a:t> in the iron core </a:t>
            </a:r>
            <a:r>
              <a:rPr lang="en-GB" smtClean="0">
                <a:solidFill>
                  <a:srgbClr val="FF0000"/>
                </a:solidFill>
              </a:rPr>
              <a:t>induces</a:t>
            </a:r>
            <a:r>
              <a:rPr lang="en-GB" smtClean="0"/>
              <a:t> a </a:t>
            </a:r>
            <a:r>
              <a:rPr lang="en-GB" smtClean="0">
                <a:solidFill>
                  <a:srgbClr val="FF0000"/>
                </a:solidFill>
              </a:rPr>
              <a:t>current</a:t>
            </a:r>
            <a:r>
              <a:rPr lang="en-GB" smtClean="0"/>
              <a:t> in the secondary coil.</a:t>
            </a:r>
            <a:endParaRPr lang="en-US" smtClean="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268538" y="2636838"/>
            <a:ext cx="4175125" cy="3489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916238" y="3213100"/>
            <a:ext cx="2808287" cy="233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Freeform 5"/>
          <p:cNvSpPr>
            <a:spLocks/>
          </p:cNvSpPr>
          <p:nvPr/>
        </p:nvSpPr>
        <p:spPr bwMode="auto">
          <a:xfrm>
            <a:off x="468313" y="3152775"/>
            <a:ext cx="2832100" cy="636588"/>
          </a:xfrm>
          <a:custGeom>
            <a:avLst/>
            <a:gdLst>
              <a:gd name="T0" fmla="*/ 142875 w 1784"/>
              <a:gd name="T1" fmla="*/ 60325 h 401"/>
              <a:gd name="T2" fmla="*/ 215900 w 1784"/>
              <a:gd name="T3" fmla="*/ 60325 h 401"/>
              <a:gd name="T4" fmla="*/ 1439862 w 1784"/>
              <a:gd name="T5" fmla="*/ 60325 h 401"/>
              <a:gd name="T6" fmla="*/ 2663825 w 1784"/>
              <a:gd name="T7" fmla="*/ 420688 h 401"/>
              <a:gd name="T8" fmla="*/ 2447925 w 1784"/>
              <a:gd name="T9" fmla="*/ 636588 h 4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401"/>
              <a:gd name="T17" fmla="*/ 1784 w 1784"/>
              <a:gd name="T18" fmla="*/ 401 h 4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401">
                <a:moveTo>
                  <a:pt x="90" y="38"/>
                </a:moveTo>
                <a:cubicBezTo>
                  <a:pt x="45" y="38"/>
                  <a:pt x="0" y="38"/>
                  <a:pt x="136" y="38"/>
                </a:cubicBezTo>
                <a:cubicBezTo>
                  <a:pt x="272" y="38"/>
                  <a:pt x="650" y="0"/>
                  <a:pt x="907" y="38"/>
                </a:cubicBezTo>
                <a:cubicBezTo>
                  <a:pt x="1164" y="76"/>
                  <a:pt x="1572" y="204"/>
                  <a:pt x="1678" y="265"/>
                </a:cubicBezTo>
                <a:cubicBezTo>
                  <a:pt x="1784" y="326"/>
                  <a:pt x="1663" y="363"/>
                  <a:pt x="1542" y="40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auto">
          <a:xfrm>
            <a:off x="1895475" y="3789363"/>
            <a:ext cx="1452563" cy="360362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7 h 227"/>
              <a:gd name="T4" fmla="*/ 1308100 w 915"/>
              <a:gd name="T5" fmla="*/ 215900 h 227"/>
              <a:gd name="T6" fmla="*/ 1020763 w 915"/>
              <a:gd name="T7" fmla="*/ 360362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auto">
          <a:xfrm>
            <a:off x="1908175" y="40767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Freeform 8"/>
          <p:cNvSpPr>
            <a:spLocks/>
          </p:cNvSpPr>
          <p:nvPr/>
        </p:nvSpPr>
        <p:spPr bwMode="auto">
          <a:xfrm>
            <a:off x="1908175" y="45085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auto">
          <a:xfrm>
            <a:off x="539750" y="4941888"/>
            <a:ext cx="1728788" cy="358775"/>
          </a:xfrm>
          <a:custGeom>
            <a:avLst/>
            <a:gdLst>
              <a:gd name="T0" fmla="*/ 1728788 w 1089"/>
              <a:gd name="T1" fmla="*/ 0 h 226"/>
              <a:gd name="T2" fmla="*/ 792163 w 1089"/>
              <a:gd name="T3" fmla="*/ 287338 h 226"/>
              <a:gd name="T4" fmla="*/ 0 w 1089"/>
              <a:gd name="T5" fmla="*/ 358775 h 226"/>
              <a:gd name="T6" fmla="*/ 0 60000 65536"/>
              <a:gd name="T7" fmla="*/ 0 60000 65536"/>
              <a:gd name="T8" fmla="*/ 0 60000 65536"/>
              <a:gd name="T9" fmla="*/ 0 w 1089"/>
              <a:gd name="T10" fmla="*/ 0 h 226"/>
              <a:gd name="T11" fmla="*/ 1089 w 1089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226">
                <a:moveTo>
                  <a:pt x="1089" y="0"/>
                </a:moveTo>
                <a:cubicBezTo>
                  <a:pt x="884" y="71"/>
                  <a:pt x="680" y="143"/>
                  <a:pt x="499" y="181"/>
                </a:cubicBezTo>
                <a:cubicBezTo>
                  <a:pt x="318" y="219"/>
                  <a:pt x="159" y="222"/>
                  <a:pt x="0" y="2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5411788" y="3284538"/>
            <a:ext cx="2976562" cy="576262"/>
          </a:xfrm>
          <a:custGeom>
            <a:avLst/>
            <a:gdLst>
              <a:gd name="T0" fmla="*/ 2976562 w 1875"/>
              <a:gd name="T1" fmla="*/ 0 h 363"/>
              <a:gd name="T2" fmla="*/ 1320800 w 1875"/>
              <a:gd name="T3" fmla="*/ 144462 h 363"/>
              <a:gd name="T4" fmla="*/ 168275 w 1875"/>
              <a:gd name="T5" fmla="*/ 431800 h 363"/>
              <a:gd name="T6" fmla="*/ 312737 w 1875"/>
              <a:gd name="T7" fmla="*/ 5762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875"/>
              <a:gd name="T13" fmla="*/ 0 h 363"/>
              <a:gd name="T14" fmla="*/ 1875 w 1875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5" h="363">
                <a:moveTo>
                  <a:pt x="1875" y="0"/>
                </a:moveTo>
                <a:cubicBezTo>
                  <a:pt x="1501" y="23"/>
                  <a:pt x="1127" y="46"/>
                  <a:pt x="832" y="91"/>
                </a:cubicBezTo>
                <a:cubicBezTo>
                  <a:pt x="537" y="136"/>
                  <a:pt x="212" y="227"/>
                  <a:pt x="106" y="272"/>
                </a:cubicBezTo>
                <a:cubicBezTo>
                  <a:pt x="0" y="317"/>
                  <a:pt x="98" y="340"/>
                  <a:pt x="197" y="36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Freeform 11"/>
          <p:cNvSpPr>
            <a:spLocks/>
          </p:cNvSpPr>
          <p:nvPr/>
        </p:nvSpPr>
        <p:spPr bwMode="auto">
          <a:xfrm>
            <a:off x="5364163" y="38608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5364163" y="40767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Freeform 13"/>
          <p:cNvSpPr>
            <a:spLocks/>
          </p:cNvSpPr>
          <p:nvPr/>
        </p:nvSpPr>
        <p:spPr bwMode="auto">
          <a:xfrm>
            <a:off x="5364163" y="42926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2" name="Freeform 14"/>
          <p:cNvSpPr>
            <a:spLocks/>
          </p:cNvSpPr>
          <p:nvPr/>
        </p:nvSpPr>
        <p:spPr bwMode="auto">
          <a:xfrm>
            <a:off x="5364163" y="45085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Freeform 15"/>
          <p:cNvSpPr>
            <a:spLocks/>
          </p:cNvSpPr>
          <p:nvPr/>
        </p:nvSpPr>
        <p:spPr bwMode="auto">
          <a:xfrm>
            <a:off x="5364163" y="47244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4" name="Freeform 16"/>
          <p:cNvSpPr>
            <a:spLocks/>
          </p:cNvSpPr>
          <p:nvPr/>
        </p:nvSpPr>
        <p:spPr bwMode="auto">
          <a:xfrm>
            <a:off x="5364163" y="4941888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5" name="Freeform 17"/>
          <p:cNvSpPr>
            <a:spLocks/>
          </p:cNvSpPr>
          <p:nvPr/>
        </p:nvSpPr>
        <p:spPr bwMode="auto">
          <a:xfrm>
            <a:off x="6443663" y="5300663"/>
            <a:ext cx="2376487" cy="239712"/>
          </a:xfrm>
          <a:custGeom>
            <a:avLst/>
            <a:gdLst>
              <a:gd name="T0" fmla="*/ 0 w 1497"/>
              <a:gd name="T1" fmla="*/ 144462 h 151"/>
              <a:gd name="T2" fmla="*/ 1441450 w 1497"/>
              <a:gd name="T3" fmla="*/ 215900 h 151"/>
              <a:gd name="T4" fmla="*/ 2376487 w 1497"/>
              <a:gd name="T5" fmla="*/ 0 h 151"/>
              <a:gd name="T6" fmla="*/ 0 60000 65536"/>
              <a:gd name="T7" fmla="*/ 0 60000 65536"/>
              <a:gd name="T8" fmla="*/ 0 60000 65536"/>
              <a:gd name="T9" fmla="*/ 0 w 1497"/>
              <a:gd name="T10" fmla="*/ 0 h 151"/>
              <a:gd name="T11" fmla="*/ 1497 w 1497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7" h="151">
                <a:moveTo>
                  <a:pt x="0" y="91"/>
                </a:moveTo>
                <a:cubicBezTo>
                  <a:pt x="329" y="121"/>
                  <a:pt x="659" y="151"/>
                  <a:pt x="908" y="136"/>
                </a:cubicBezTo>
                <a:cubicBezTo>
                  <a:pt x="1157" y="121"/>
                  <a:pt x="1327" y="60"/>
                  <a:pt x="149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348038" y="364490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p</a:t>
            </a:r>
            <a:r>
              <a:rPr lang="en-GB"/>
              <a:t> turns</a:t>
            </a:r>
            <a:endParaRPr lang="en-US"/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4716463" y="479742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s</a:t>
            </a:r>
            <a:r>
              <a:rPr lang="en-GB"/>
              <a:t> turns</a:t>
            </a:r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250825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p</a:t>
            </a:r>
            <a:endParaRPr lang="en-US" sz="3200" baseline="-25000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885113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s</a:t>
            </a:r>
            <a:endParaRPr lang="en-US" sz="3200" baseline="-25000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23850" y="53736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Primary coil</a:t>
            </a:r>
            <a:endParaRPr lang="en-US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6804025" y="55895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Secondary coil</a:t>
            </a:r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419475" y="56610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Iron core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TRANS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638"/>
            <a:ext cx="8089675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It can be shown using Faraday’s law that:</a:t>
            </a:r>
          </a:p>
          <a:p>
            <a:pPr algn="ctr" eaLnBrk="1" hangingPunct="1">
              <a:buFontTx/>
              <a:buNone/>
            </a:pPr>
            <a:r>
              <a:rPr lang="en-GB" sz="4000" smtClean="0">
                <a:solidFill>
                  <a:srgbClr val="0000FF"/>
                </a:solidFill>
              </a:rPr>
              <a:t>V</a:t>
            </a:r>
            <a:r>
              <a:rPr lang="en-GB" sz="4000" baseline="-25000" smtClean="0">
                <a:solidFill>
                  <a:srgbClr val="0000FF"/>
                </a:solidFill>
              </a:rPr>
              <a:t>p</a:t>
            </a:r>
            <a:r>
              <a:rPr lang="en-GB" sz="4000" smtClean="0">
                <a:solidFill>
                  <a:srgbClr val="0000FF"/>
                </a:solidFill>
              </a:rPr>
              <a:t>/V</a:t>
            </a:r>
            <a:r>
              <a:rPr lang="en-GB" sz="4000" baseline="-25000" smtClean="0">
                <a:solidFill>
                  <a:srgbClr val="0000FF"/>
                </a:solidFill>
              </a:rPr>
              <a:t>s</a:t>
            </a:r>
            <a:r>
              <a:rPr lang="en-GB" sz="4000" smtClean="0">
                <a:solidFill>
                  <a:srgbClr val="0000FF"/>
                </a:solidFill>
              </a:rPr>
              <a:t> = N</a:t>
            </a:r>
            <a:r>
              <a:rPr lang="en-GB" sz="4000" baseline="-25000" smtClean="0">
                <a:solidFill>
                  <a:srgbClr val="0000FF"/>
                </a:solidFill>
              </a:rPr>
              <a:t>p</a:t>
            </a:r>
            <a:r>
              <a:rPr lang="en-GB" sz="4000" smtClean="0">
                <a:solidFill>
                  <a:srgbClr val="0000FF"/>
                </a:solidFill>
              </a:rPr>
              <a:t>/N</a:t>
            </a:r>
            <a:r>
              <a:rPr lang="en-GB" sz="4000" baseline="-25000" smtClean="0">
                <a:solidFill>
                  <a:srgbClr val="0000FF"/>
                </a:solidFill>
              </a:rPr>
              <a:t>s</a:t>
            </a:r>
            <a:r>
              <a:rPr lang="en-GB" sz="4000" smtClean="0"/>
              <a:t> and </a:t>
            </a:r>
            <a:r>
              <a:rPr lang="en-GB" sz="4000" smtClean="0">
                <a:solidFill>
                  <a:srgbClr val="FF0000"/>
                </a:solidFill>
              </a:rPr>
              <a:t>V</a:t>
            </a:r>
            <a:r>
              <a:rPr lang="en-GB" sz="4000" baseline="-25000" smtClean="0">
                <a:solidFill>
                  <a:srgbClr val="FF0000"/>
                </a:solidFill>
              </a:rPr>
              <a:t>p</a:t>
            </a:r>
            <a:r>
              <a:rPr lang="en-GB" sz="4000" smtClean="0">
                <a:solidFill>
                  <a:srgbClr val="FF0000"/>
                </a:solidFill>
              </a:rPr>
              <a:t>I</a:t>
            </a:r>
            <a:r>
              <a:rPr lang="en-GB" sz="4000" baseline="-25000" smtClean="0">
                <a:solidFill>
                  <a:srgbClr val="FF0000"/>
                </a:solidFill>
              </a:rPr>
              <a:t>p</a:t>
            </a:r>
            <a:r>
              <a:rPr lang="en-GB" sz="4000" smtClean="0">
                <a:solidFill>
                  <a:srgbClr val="FF0000"/>
                </a:solidFill>
              </a:rPr>
              <a:t> = V</a:t>
            </a:r>
            <a:r>
              <a:rPr lang="en-GB" sz="4000" baseline="-25000" smtClean="0">
                <a:solidFill>
                  <a:srgbClr val="FF0000"/>
                </a:solidFill>
              </a:rPr>
              <a:t>s</a:t>
            </a:r>
            <a:r>
              <a:rPr lang="en-GB" sz="4000" smtClean="0">
                <a:solidFill>
                  <a:srgbClr val="FF0000"/>
                </a:solidFill>
              </a:rPr>
              <a:t>I</a:t>
            </a:r>
            <a:r>
              <a:rPr lang="en-GB" sz="4000" baseline="-25000" smtClean="0">
                <a:solidFill>
                  <a:srgbClr val="FF0000"/>
                </a:solidFill>
              </a:rPr>
              <a:t>s</a:t>
            </a:r>
            <a:endParaRPr lang="en-US" sz="4000" baseline="-25000" smtClean="0">
              <a:solidFill>
                <a:srgbClr val="FF0000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68538" y="2636838"/>
            <a:ext cx="4175125" cy="3489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916238" y="3213100"/>
            <a:ext cx="2808287" cy="233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Freeform 5"/>
          <p:cNvSpPr>
            <a:spLocks/>
          </p:cNvSpPr>
          <p:nvPr/>
        </p:nvSpPr>
        <p:spPr bwMode="auto">
          <a:xfrm>
            <a:off x="468313" y="3152775"/>
            <a:ext cx="2832100" cy="636588"/>
          </a:xfrm>
          <a:custGeom>
            <a:avLst/>
            <a:gdLst>
              <a:gd name="T0" fmla="*/ 142875 w 1784"/>
              <a:gd name="T1" fmla="*/ 60325 h 401"/>
              <a:gd name="T2" fmla="*/ 215900 w 1784"/>
              <a:gd name="T3" fmla="*/ 60325 h 401"/>
              <a:gd name="T4" fmla="*/ 1439862 w 1784"/>
              <a:gd name="T5" fmla="*/ 60325 h 401"/>
              <a:gd name="T6" fmla="*/ 2663825 w 1784"/>
              <a:gd name="T7" fmla="*/ 420688 h 401"/>
              <a:gd name="T8" fmla="*/ 2447925 w 1784"/>
              <a:gd name="T9" fmla="*/ 636588 h 4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401"/>
              <a:gd name="T17" fmla="*/ 1784 w 1784"/>
              <a:gd name="T18" fmla="*/ 401 h 4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401">
                <a:moveTo>
                  <a:pt x="90" y="38"/>
                </a:moveTo>
                <a:cubicBezTo>
                  <a:pt x="45" y="38"/>
                  <a:pt x="0" y="38"/>
                  <a:pt x="136" y="38"/>
                </a:cubicBezTo>
                <a:cubicBezTo>
                  <a:pt x="272" y="38"/>
                  <a:pt x="650" y="0"/>
                  <a:pt x="907" y="38"/>
                </a:cubicBezTo>
                <a:cubicBezTo>
                  <a:pt x="1164" y="76"/>
                  <a:pt x="1572" y="204"/>
                  <a:pt x="1678" y="265"/>
                </a:cubicBezTo>
                <a:cubicBezTo>
                  <a:pt x="1784" y="326"/>
                  <a:pt x="1663" y="363"/>
                  <a:pt x="1542" y="40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Freeform 6"/>
          <p:cNvSpPr>
            <a:spLocks/>
          </p:cNvSpPr>
          <p:nvPr/>
        </p:nvSpPr>
        <p:spPr bwMode="auto">
          <a:xfrm>
            <a:off x="1895475" y="3789363"/>
            <a:ext cx="1452563" cy="360362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7 h 227"/>
              <a:gd name="T4" fmla="*/ 1308100 w 915"/>
              <a:gd name="T5" fmla="*/ 215900 h 227"/>
              <a:gd name="T6" fmla="*/ 1020763 w 915"/>
              <a:gd name="T7" fmla="*/ 360362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Freeform 7"/>
          <p:cNvSpPr>
            <a:spLocks/>
          </p:cNvSpPr>
          <p:nvPr/>
        </p:nvSpPr>
        <p:spPr bwMode="auto">
          <a:xfrm>
            <a:off x="1908175" y="40767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Freeform 8"/>
          <p:cNvSpPr>
            <a:spLocks/>
          </p:cNvSpPr>
          <p:nvPr/>
        </p:nvSpPr>
        <p:spPr bwMode="auto">
          <a:xfrm>
            <a:off x="1908175" y="4508500"/>
            <a:ext cx="1452563" cy="360363"/>
          </a:xfrm>
          <a:custGeom>
            <a:avLst/>
            <a:gdLst>
              <a:gd name="T0" fmla="*/ 373063 w 915"/>
              <a:gd name="T1" fmla="*/ 0 h 227"/>
              <a:gd name="T2" fmla="*/ 155575 w 915"/>
              <a:gd name="T3" fmla="*/ 71438 h 227"/>
              <a:gd name="T4" fmla="*/ 1308100 w 915"/>
              <a:gd name="T5" fmla="*/ 215900 h 227"/>
              <a:gd name="T6" fmla="*/ 1020763 w 915"/>
              <a:gd name="T7" fmla="*/ 360363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227"/>
              <a:gd name="T14" fmla="*/ 915 w 915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227">
                <a:moveTo>
                  <a:pt x="235" y="0"/>
                </a:moveTo>
                <a:cubicBezTo>
                  <a:pt x="117" y="11"/>
                  <a:pt x="0" y="22"/>
                  <a:pt x="98" y="45"/>
                </a:cubicBezTo>
                <a:cubicBezTo>
                  <a:pt x="196" y="68"/>
                  <a:pt x="733" y="106"/>
                  <a:pt x="824" y="136"/>
                </a:cubicBezTo>
                <a:cubicBezTo>
                  <a:pt x="915" y="166"/>
                  <a:pt x="779" y="196"/>
                  <a:pt x="64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Freeform 9"/>
          <p:cNvSpPr>
            <a:spLocks/>
          </p:cNvSpPr>
          <p:nvPr/>
        </p:nvSpPr>
        <p:spPr bwMode="auto">
          <a:xfrm>
            <a:off x="539750" y="4941888"/>
            <a:ext cx="1728788" cy="358775"/>
          </a:xfrm>
          <a:custGeom>
            <a:avLst/>
            <a:gdLst>
              <a:gd name="T0" fmla="*/ 1728788 w 1089"/>
              <a:gd name="T1" fmla="*/ 0 h 226"/>
              <a:gd name="T2" fmla="*/ 792163 w 1089"/>
              <a:gd name="T3" fmla="*/ 287338 h 226"/>
              <a:gd name="T4" fmla="*/ 0 w 1089"/>
              <a:gd name="T5" fmla="*/ 358775 h 226"/>
              <a:gd name="T6" fmla="*/ 0 60000 65536"/>
              <a:gd name="T7" fmla="*/ 0 60000 65536"/>
              <a:gd name="T8" fmla="*/ 0 60000 65536"/>
              <a:gd name="T9" fmla="*/ 0 w 1089"/>
              <a:gd name="T10" fmla="*/ 0 h 226"/>
              <a:gd name="T11" fmla="*/ 1089 w 1089"/>
              <a:gd name="T12" fmla="*/ 226 h 2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226">
                <a:moveTo>
                  <a:pt x="1089" y="0"/>
                </a:moveTo>
                <a:cubicBezTo>
                  <a:pt x="884" y="71"/>
                  <a:pt x="680" y="143"/>
                  <a:pt x="499" y="181"/>
                </a:cubicBezTo>
                <a:cubicBezTo>
                  <a:pt x="318" y="219"/>
                  <a:pt x="159" y="222"/>
                  <a:pt x="0" y="2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Freeform 10"/>
          <p:cNvSpPr>
            <a:spLocks/>
          </p:cNvSpPr>
          <p:nvPr/>
        </p:nvSpPr>
        <p:spPr bwMode="auto">
          <a:xfrm>
            <a:off x="5411788" y="3284538"/>
            <a:ext cx="2976562" cy="576262"/>
          </a:xfrm>
          <a:custGeom>
            <a:avLst/>
            <a:gdLst>
              <a:gd name="T0" fmla="*/ 2976562 w 1875"/>
              <a:gd name="T1" fmla="*/ 0 h 363"/>
              <a:gd name="T2" fmla="*/ 1320800 w 1875"/>
              <a:gd name="T3" fmla="*/ 144462 h 363"/>
              <a:gd name="T4" fmla="*/ 168275 w 1875"/>
              <a:gd name="T5" fmla="*/ 431800 h 363"/>
              <a:gd name="T6" fmla="*/ 312737 w 1875"/>
              <a:gd name="T7" fmla="*/ 5762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875"/>
              <a:gd name="T13" fmla="*/ 0 h 363"/>
              <a:gd name="T14" fmla="*/ 1875 w 1875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5" h="363">
                <a:moveTo>
                  <a:pt x="1875" y="0"/>
                </a:moveTo>
                <a:cubicBezTo>
                  <a:pt x="1501" y="23"/>
                  <a:pt x="1127" y="46"/>
                  <a:pt x="832" y="91"/>
                </a:cubicBezTo>
                <a:cubicBezTo>
                  <a:pt x="537" y="136"/>
                  <a:pt x="212" y="227"/>
                  <a:pt x="106" y="272"/>
                </a:cubicBezTo>
                <a:cubicBezTo>
                  <a:pt x="0" y="317"/>
                  <a:pt x="98" y="340"/>
                  <a:pt x="197" y="36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Freeform 11"/>
          <p:cNvSpPr>
            <a:spLocks/>
          </p:cNvSpPr>
          <p:nvPr/>
        </p:nvSpPr>
        <p:spPr bwMode="auto">
          <a:xfrm>
            <a:off x="5364163" y="38608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Freeform 12"/>
          <p:cNvSpPr>
            <a:spLocks/>
          </p:cNvSpPr>
          <p:nvPr/>
        </p:nvSpPr>
        <p:spPr bwMode="auto">
          <a:xfrm>
            <a:off x="5364163" y="40767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Freeform 13"/>
          <p:cNvSpPr>
            <a:spLocks/>
          </p:cNvSpPr>
          <p:nvPr/>
        </p:nvSpPr>
        <p:spPr bwMode="auto">
          <a:xfrm>
            <a:off x="5364163" y="42926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Freeform 14"/>
          <p:cNvSpPr>
            <a:spLocks/>
          </p:cNvSpPr>
          <p:nvPr/>
        </p:nvSpPr>
        <p:spPr bwMode="auto">
          <a:xfrm>
            <a:off x="5364163" y="45085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Freeform 15"/>
          <p:cNvSpPr>
            <a:spLocks/>
          </p:cNvSpPr>
          <p:nvPr/>
        </p:nvSpPr>
        <p:spPr bwMode="auto">
          <a:xfrm>
            <a:off x="5364163" y="4724400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Freeform 16"/>
          <p:cNvSpPr>
            <a:spLocks/>
          </p:cNvSpPr>
          <p:nvPr/>
        </p:nvSpPr>
        <p:spPr bwMode="auto">
          <a:xfrm>
            <a:off x="5364163" y="4941888"/>
            <a:ext cx="1379537" cy="431800"/>
          </a:xfrm>
          <a:custGeom>
            <a:avLst/>
            <a:gdLst>
              <a:gd name="T0" fmla="*/ 1079500 w 869"/>
              <a:gd name="T1" fmla="*/ 0 h 272"/>
              <a:gd name="T2" fmla="*/ 1223962 w 869"/>
              <a:gd name="T3" fmla="*/ 73025 h 272"/>
              <a:gd name="T4" fmla="*/ 144462 w 869"/>
              <a:gd name="T5" fmla="*/ 288925 h 272"/>
              <a:gd name="T6" fmla="*/ 360362 w 869"/>
              <a:gd name="T7" fmla="*/ 431800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272"/>
              <a:gd name="T14" fmla="*/ 869 w 869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272">
                <a:moveTo>
                  <a:pt x="680" y="0"/>
                </a:moveTo>
                <a:cubicBezTo>
                  <a:pt x="774" y="8"/>
                  <a:pt x="869" y="16"/>
                  <a:pt x="771" y="46"/>
                </a:cubicBezTo>
                <a:cubicBezTo>
                  <a:pt x="673" y="76"/>
                  <a:pt x="182" y="144"/>
                  <a:pt x="91" y="182"/>
                </a:cubicBezTo>
                <a:cubicBezTo>
                  <a:pt x="0" y="220"/>
                  <a:pt x="113" y="246"/>
                  <a:pt x="227" y="2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Freeform 17"/>
          <p:cNvSpPr>
            <a:spLocks/>
          </p:cNvSpPr>
          <p:nvPr/>
        </p:nvSpPr>
        <p:spPr bwMode="auto">
          <a:xfrm>
            <a:off x="6443663" y="5300663"/>
            <a:ext cx="2376487" cy="239712"/>
          </a:xfrm>
          <a:custGeom>
            <a:avLst/>
            <a:gdLst>
              <a:gd name="T0" fmla="*/ 0 w 1497"/>
              <a:gd name="T1" fmla="*/ 144462 h 151"/>
              <a:gd name="T2" fmla="*/ 1441450 w 1497"/>
              <a:gd name="T3" fmla="*/ 215900 h 151"/>
              <a:gd name="T4" fmla="*/ 2376487 w 1497"/>
              <a:gd name="T5" fmla="*/ 0 h 151"/>
              <a:gd name="T6" fmla="*/ 0 60000 65536"/>
              <a:gd name="T7" fmla="*/ 0 60000 65536"/>
              <a:gd name="T8" fmla="*/ 0 60000 65536"/>
              <a:gd name="T9" fmla="*/ 0 w 1497"/>
              <a:gd name="T10" fmla="*/ 0 h 151"/>
              <a:gd name="T11" fmla="*/ 1497 w 1497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7" h="151">
                <a:moveTo>
                  <a:pt x="0" y="91"/>
                </a:moveTo>
                <a:cubicBezTo>
                  <a:pt x="329" y="121"/>
                  <a:pt x="659" y="151"/>
                  <a:pt x="908" y="136"/>
                </a:cubicBezTo>
                <a:cubicBezTo>
                  <a:pt x="1157" y="121"/>
                  <a:pt x="1327" y="60"/>
                  <a:pt x="149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3348038" y="3644900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p</a:t>
            </a:r>
            <a:r>
              <a:rPr lang="en-GB"/>
              <a:t> turns</a:t>
            </a:r>
            <a:endParaRPr lang="en-US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4716463" y="479742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GB" baseline="-25000"/>
              <a:t>s</a:t>
            </a:r>
            <a:r>
              <a:rPr lang="en-GB"/>
              <a:t> turns</a:t>
            </a:r>
            <a:endParaRPr lang="en-US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250825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p</a:t>
            </a:r>
            <a:endParaRPr lang="en-US" sz="3200" baseline="-25000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885113" y="4005263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</a:t>
            </a:r>
            <a:r>
              <a:rPr lang="en-GB" sz="3200" baseline="-25000"/>
              <a:t>s</a:t>
            </a:r>
            <a:endParaRPr lang="en-US" sz="3200" baseline="-25000"/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23850" y="53736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Primary coil</a:t>
            </a:r>
            <a:endParaRPr lang="en-US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6804025" y="55895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Secondary coil</a:t>
            </a:r>
            <a:endParaRPr 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3419475" y="56610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Iron core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Motor Effect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When a current is placed in a magnetic field it will experience a force (provided the current is not parallel to the field). This is called the </a:t>
            </a:r>
            <a:r>
              <a:rPr lang="en-US" smtClean="0">
                <a:solidFill>
                  <a:srgbClr val="008000"/>
                </a:solidFill>
              </a:rPr>
              <a:t>motor effect</a:t>
            </a:r>
            <a:r>
              <a:rPr lang="en-US" smtClean="0"/>
              <a:t>.</a:t>
            </a:r>
            <a:endParaRPr lang="en-GB" smtClean="0"/>
          </a:p>
        </p:txBody>
      </p:sp>
      <p:pic>
        <p:nvPicPr>
          <p:cNvPr id="9220" name="Picture 4" descr="flemm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81400"/>
            <a:ext cx="32893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dex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334000"/>
            <a:ext cx="1295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81200" y="4267200"/>
            <a:ext cx="1447800" cy="1905000"/>
          </a:xfrm>
          <a:prstGeom prst="wedgeRoundRectCallout">
            <a:avLst>
              <a:gd name="adj1" fmla="val -107019"/>
              <a:gd name="adj2" fmla="val 3483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Can you copy this sentence into your books please.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Power transmission</a:t>
            </a:r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When current passes through a wire, the power dissipated (lost as heat) is equal 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P = VI across the wire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Since V = 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4000" smtClean="0">
                <a:solidFill>
                  <a:srgbClr val="0000FF"/>
                </a:solidFill>
              </a:rPr>
              <a:t>Power dissipated = I</a:t>
            </a:r>
            <a:r>
              <a:rPr lang="en-GB" sz="4000" baseline="30000" smtClean="0">
                <a:solidFill>
                  <a:srgbClr val="0000FF"/>
                </a:solidFill>
              </a:rPr>
              <a:t>2</a:t>
            </a:r>
            <a:r>
              <a:rPr lang="en-GB" sz="4000" smtClean="0">
                <a:solidFill>
                  <a:srgbClr val="0000FF"/>
                </a:solidFill>
              </a:rPr>
              <a:t>R</a:t>
            </a:r>
            <a:endParaRPr lang="en-US" sz="40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Power transmission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</a:t>
            </a:r>
            <a:r>
              <a:rPr lang="en-GB" sz="4000" smtClean="0">
                <a:solidFill>
                  <a:srgbClr val="0000FF"/>
                </a:solidFill>
              </a:rPr>
              <a:t>Power dissipated = I</a:t>
            </a:r>
            <a:r>
              <a:rPr lang="en-GB" sz="4000" baseline="30000" smtClean="0">
                <a:solidFill>
                  <a:srgbClr val="0000FF"/>
                </a:solidFill>
              </a:rPr>
              <a:t>2</a:t>
            </a:r>
            <a:r>
              <a:rPr lang="en-GB" sz="4000" smtClean="0">
                <a:solidFill>
                  <a:srgbClr val="0000FF"/>
                </a:solidFill>
              </a:rPr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4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Since the loss of power depends on the square of the current, when transmitting energy over large distances it is important to keep the </a:t>
            </a:r>
            <a:r>
              <a:rPr lang="en-GB" sz="2800" smtClean="0">
                <a:solidFill>
                  <a:srgbClr val="FF0000"/>
                </a:solidFill>
              </a:rPr>
              <a:t>current </a:t>
            </a:r>
            <a:r>
              <a:rPr lang="en-GB" sz="2800" smtClean="0"/>
              <a:t>as </a:t>
            </a:r>
            <a:r>
              <a:rPr lang="en-GB" sz="2800" smtClean="0">
                <a:solidFill>
                  <a:srgbClr val="FF0000"/>
                </a:solidFill>
              </a:rPr>
              <a:t>low</a:t>
            </a:r>
            <a:r>
              <a:rPr lang="en-GB" sz="2800" smtClean="0"/>
              <a:t> as possible.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However, to transmit large quantities of energy we therefore must have a very </a:t>
            </a:r>
            <a:r>
              <a:rPr lang="en-GB" sz="2800" smtClean="0">
                <a:solidFill>
                  <a:srgbClr val="FF0000"/>
                </a:solidFill>
              </a:rPr>
              <a:t>high voltage</a:t>
            </a:r>
            <a:r>
              <a:rPr lang="en-GB" sz="2800" smtClean="0"/>
              <a:t>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Power transmission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988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</a:t>
            </a:r>
            <a:r>
              <a:rPr lang="en-GB" sz="2400" smtClean="0"/>
              <a:t>Electricity is thus transmitted at very high voltages using step up transformers and then step down transformers.</a:t>
            </a:r>
            <a:endParaRPr lang="en-US" sz="2400" smtClean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57200" y="5373688"/>
            <a:ext cx="1090613" cy="752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569913" y="4581525"/>
            <a:ext cx="227012" cy="7921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69913" y="5589588"/>
            <a:ext cx="227012" cy="144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012825" y="5589588"/>
            <a:ext cx="227013" cy="144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569913" y="5876925"/>
            <a:ext cx="227012" cy="14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Freeform 9"/>
          <p:cNvSpPr>
            <a:spLocks/>
          </p:cNvSpPr>
          <p:nvPr/>
        </p:nvSpPr>
        <p:spPr bwMode="auto">
          <a:xfrm>
            <a:off x="407988" y="4137025"/>
            <a:ext cx="209550" cy="434975"/>
          </a:xfrm>
          <a:custGeom>
            <a:avLst/>
            <a:gdLst>
              <a:gd name="T0" fmla="*/ 209550 w 132"/>
              <a:gd name="T1" fmla="*/ 434975 h 274"/>
              <a:gd name="T2" fmla="*/ 38100 w 132"/>
              <a:gd name="T3" fmla="*/ 274637 h 274"/>
              <a:gd name="T4" fmla="*/ 71437 w 132"/>
              <a:gd name="T5" fmla="*/ 0 h 274"/>
              <a:gd name="T6" fmla="*/ 141287 w 132"/>
              <a:gd name="T7" fmla="*/ 57150 h 274"/>
              <a:gd name="T8" fmla="*/ 185737 w 132"/>
              <a:gd name="T9" fmla="*/ 149225 h 274"/>
              <a:gd name="T10" fmla="*/ 106362 w 132"/>
              <a:gd name="T11" fmla="*/ 171450 h 274"/>
              <a:gd name="T12" fmla="*/ 117475 w 132"/>
              <a:gd name="T13" fmla="*/ 103188 h 274"/>
              <a:gd name="T14" fmla="*/ 141287 w 132"/>
              <a:gd name="T15" fmla="*/ 57150 h 2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2"/>
              <a:gd name="T25" fmla="*/ 0 h 274"/>
              <a:gd name="T26" fmla="*/ 132 w 132"/>
              <a:gd name="T27" fmla="*/ 274 h 27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2" h="274">
                <a:moveTo>
                  <a:pt x="132" y="274"/>
                </a:moveTo>
                <a:cubicBezTo>
                  <a:pt x="93" y="241"/>
                  <a:pt x="52" y="217"/>
                  <a:pt x="24" y="173"/>
                </a:cubicBezTo>
                <a:cubicBezTo>
                  <a:pt x="9" y="113"/>
                  <a:pt x="0" y="47"/>
                  <a:pt x="45" y="0"/>
                </a:cubicBezTo>
                <a:cubicBezTo>
                  <a:pt x="83" y="10"/>
                  <a:pt x="71" y="0"/>
                  <a:pt x="89" y="36"/>
                </a:cubicBezTo>
                <a:cubicBezTo>
                  <a:pt x="99" y="55"/>
                  <a:pt x="117" y="94"/>
                  <a:pt x="117" y="94"/>
                </a:cubicBezTo>
                <a:cubicBezTo>
                  <a:pt x="107" y="134"/>
                  <a:pt x="94" y="151"/>
                  <a:pt x="67" y="108"/>
                </a:cubicBezTo>
                <a:cubicBezTo>
                  <a:pt x="69" y="94"/>
                  <a:pt x="70" y="79"/>
                  <a:pt x="74" y="65"/>
                </a:cubicBezTo>
                <a:cubicBezTo>
                  <a:pt x="77" y="55"/>
                  <a:pt x="89" y="36"/>
                  <a:pt x="89" y="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4" name="Freeform 10"/>
          <p:cNvSpPr>
            <a:spLocks/>
          </p:cNvSpPr>
          <p:nvPr/>
        </p:nvSpPr>
        <p:spPr bwMode="auto">
          <a:xfrm>
            <a:off x="87313" y="3063875"/>
            <a:ext cx="706437" cy="1508125"/>
          </a:xfrm>
          <a:custGeom>
            <a:avLst/>
            <a:gdLst>
              <a:gd name="T0" fmla="*/ 620712 w 445"/>
              <a:gd name="T1" fmla="*/ 1508125 h 950"/>
              <a:gd name="T2" fmla="*/ 530225 w 445"/>
              <a:gd name="T3" fmla="*/ 1416050 h 950"/>
              <a:gd name="T4" fmla="*/ 530225 w 445"/>
              <a:gd name="T5" fmla="*/ 1143000 h 950"/>
              <a:gd name="T6" fmla="*/ 644525 w 445"/>
              <a:gd name="T7" fmla="*/ 1073150 h 950"/>
              <a:gd name="T8" fmla="*/ 690562 w 445"/>
              <a:gd name="T9" fmla="*/ 1085850 h 950"/>
              <a:gd name="T10" fmla="*/ 690562 w 445"/>
              <a:gd name="T11" fmla="*/ 1154113 h 950"/>
              <a:gd name="T12" fmla="*/ 655637 w 445"/>
              <a:gd name="T13" fmla="*/ 1165225 h 950"/>
              <a:gd name="T14" fmla="*/ 541337 w 445"/>
              <a:gd name="T15" fmla="*/ 1050925 h 950"/>
              <a:gd name="T16" fmla="*/ 449262 w 445"/>
              <a:gd name="T17" fmla="*/ 925513 h 950"/>
              <a:gd name="T18" fmla="*/ 461962 w 445"/>
              <a:gd name="T19" fmla="*/ 811212 h 950"/>
              <a:gd name="T20" fmla="*/ 255587 w 445"/>
              <a:gd name="T21" fmla="*/ 800100 h 950"/>
              <a:gd name="T22" fmla="*/ 176212 w 445"/>
              <a:gd name="T23" fmla="*/ 765175 h 950"/>
              <a:gd name="T24" fmla="*/ 209550 w 445"/>
              <a:gd name="T25" fmla="*/ 754063 h 950"/>
              <a:gd name="T26" fmla="*/ 255587 w 445"/>
              <a:gd name="T27" fmla="*/ 890588 h 950"/>
              <a:gd name="T28" fmla="*/ 277812 w 445"/>
              <a:gd name="T29" fmla="*/ 1028700 h 950"/>
              <a:gd name="T30" fmla="*/ 301625 w 445"/>
              <a:gd name="T31" fmla="*/ 1004888 h 950"/>
              <a:gd name="T32" fmla="*/ 461962 w 445"/>
              <a:gd name="T33" fmla="*/ 857250 h 950"/>
              <a:gd name="T34" fmla="*/ 484187 w 445"/>
              <a:gd name="T35" fmla="*/ 890588 h 950"/>
              <a:gd name="T36" fmla="*/ 495300 w 445"/>
              <a:gd name="T37" fmla="*/ 857250 h 950"/>
              <a:gd name="T38" fmla="*/ 506412 w 445"/>
              <a:gd name="T39" fmla="*/ 811212 h 950"/>
              <a:gd name="T40" fmla="*/ 541337 w 445"/>
              <a:gd name="T41" fmla="*/ 742950 h 950"/>
              <a:gd name="T42" fmla="*/ 392112 w 445"/>
              <a:gd name="T43" fmla="*/ 628650 h 950"/>
              <a:gd name="T44" fmla="*/ 404812 w 445"/>
              <a:gd name="T45" fmla="*/ 593725 h 950"/>
              <a:gd name="T46" fmla="*/ 438150 w 445"/>
              <a:gd name="T47" fmla="*/ 571500 h 950"/>
              <a:gd name="T48" fmla="*/ 323850 w 445"/>
              <a:gd name="T49" fmla="*/ 525463 h 950"/>
              <a:gd name="T50" fmla="*/ 15875 w 445"/>
              <a:gd name="T51" fmla="*/ 285750 h 950"/>
              <a:gd name="T52" fmla="*/ 26987 w 445"/>
              <a:gd name="T53" fmla="*/ 193675 h 950"/>
              <a:gd name="T54" fmla="*/ 38100 w 445"/>
              <a:gd name="T55" fmla="*/ 296863 h 950"/>
              <a:gd name="T56" fmla="*/ 73025 w 445"/>
              <a:gd name="T57" fmla="*/ 365125 h 950"/>
              <a:gd name="T58" fmla="*/ 255587 w 445"/>
              <a:gd name="T59" fmla="*/ 457200 h 950"/>
              <a:gd name="T60" fmla="*/ 176212 w 445"/>
              <a:gd name="T61" fmla="*/ 571500 h 950"/>
              <a:gd name="T62" fmla="*/ 187325 w 445"/>
              <a:gd name="T63" fmla="*/ 365125 h 950"/>
              <a:gd name="T64" fmla="*/ 220662 w 445"/>
              <a:gd name="T65" fmla="*/ 342900 h 950"/>
              <a:gd name="T66" fmla="*/ 141287 w 445"/>
              <a:gd name="T67" fmla="*/ 387350 h 950"/>
              <a:gd name="T68" fmla="*/ 266700 w 445"/>
              <a:gd name="T69" fmla="*/ 147638 h 950"/>
              <a:gd name="T70" fmla="*/ 312737 w 445"/>
              <a:gd name="T71" fmla="*/ 44450 h 950"/>
              <a:gd name="T72" fmla="*/ 392112 w 445"/>
              <a:gd name="T73" fmla="*/ 0 h 950"/>
              <a:gd name="T74" fmla="*/ 404812 w 445"/>
              <a:gd name="T75" fmla="*/ 44450 h 950"/>
              <a:gd name="T76" fmla="*/ 381000 w 445"/>
              <a:gd name="T77" fmla="*/ 79375 h 950"/>
              <a:gd name="T78" fmla="*/ 323850 w 445"/>
              <a:gd name="T79" fmla="*/ 215900 h 950"/>
              <a:gd name="T80" fmla="*/ 427037 w 445"/>
              <a:gd name="T81" fmla="*/ 365125 h 950"/>
              <a:gd name="T82" fmla="*/ 415925 w 445"/>
              <a:gd name="T83" fmla="*/ 501650 h 950"/>
              <a:gd name="T84" fmla="*/ 427037 w 445"/>
              <a:gd name="T85" fmla="*/ 536575 h 950"/>
              <a:gd name="T86" fmla="*/ 277812 w 445"/>
              <a:gd name="T87" fmla="*/ 661988 h 950"/>
              <a:gd name="T88" fmla="*/ 290512 w 445"/>
              <a:gd name="T89" fmla="*/ 730250 h 950"/>
              <a:gd name="T90" fmla="*/ 277812 w 445"/>
              <a:gd name="T91" fmla="*/ 765175 h 950"/>
              <a:gd name="T92" fmla="*/ 119062 w 445"/>
              <a:gd name="T93" fmla="*/ 857250 h 950"/>
              <a:gd name="T94" fmla="*/ 209550 w 445"/>
              <a:gd name="T95" fmla="*/ 754063 h 950"/>
              <a:gd name="T96" fmla="*/ 141287 w 445"/>
              <a:gd name="T97" fmla="*/ 925513 h 950"/>
              <a:gd name="T98" fmla="*/ 290512 w 445"/>
              <a:gd name="T99" fmla="*/ 1130300 h 950"/>
              <a:gd name="T100" fmla="*/ 438150 w 445"/>
              <a:gd name="T101" fmla="*/ 1176338 h 950"/>
              <a:gd name="T102" fmla="*/ 519112 w 445"/>
              <a:gd name="T103" fmla="*/ 1143000 h 950"/>
              <a:gd name="T104" fmla="*/ 473075 w 445"/>
              <a:gd name="T105" fmla="*/ 1028700 h 950"/>
              <a:gd name="T106" fmla="*/ 473075 w 445"/>
              <a:gd name="T107" fmla="*/ 1154113 h 9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45"/>
              <a:gd name="T163" fmla="*/ 0 h 950"/>
              <a:gd name="T164" fmla="*/ 445 w 445"/>
              <a:gd name="T165" fmla="*/ 950 h 95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45" h="950">
                <a:moveTo>
                  <a:pt x="391" y="950"/>
                </a:moveTo>
                <a:cubicBezTo>
                  <a:pt x="366" y="930"/>
                  <a:pt x="351" y="919"/>
                  <a:pt x="334" y="892"/>
                </a:cubicBezTo>
                <a:cubicBezTo>
                  <a:pt x="318" y="826"/>
                  <a:pt x="312" y="798"/>
                  <a:pt x="334" y="720"/>
                </a:cubicBezTo>
                <a:cubicBezTo>
                  <a:pt x="340" y="697"/>
                  <a:pt x="388" y="685"/>
                  <a:pt x="406" y="676"/>
                </a:cubicBezTo>
                <a:cubicBezTo>
                  <a:pt x="416" y="679"/>
                  <a:pt x="427" y="678"/>
                  <a:pt x="435" y="684"/>
                </a:cubicBezTo>
                <a:cubicBezTo>
                  <a:pt x="445" y="692"/>
                  <a:pt x="443" y="719"/>
                  <a:pt x="435" y="727"/>
                </a:cubicBezTo>
                <a:cubicBezTo>
                  <a:pt x="430" y="732"/>
                  <a:pt x="420" y="732"/>
                  <a:pt x="413" y="734"/>
                </a:cubicBezTo>
                <a:cubicBezTo>
                  <a:pt x="383" y="694"/>
                  <a:pt x="392" y="674"/>
                  <a:pt x="341" y="662"/>
                </a:cubicBezTo>
                <a:cubicBezTo>
                  <a:pt x="305" y="633"/>
                  <a:pt x="295" y="626"/>
                  <a:pt x="283" y="583"/>
                </a:cubicBezTo>
                <a:cubicBezTo>
                  <a:pt x="286" y="559"/>
                  <a:pt x="311" y="524"/>
                  <a:pt x="291" y="511"/>
                </a:cubicBezTo>
                <a:cubicBezTo>
                  <a:pt x="255" y="487"/>
                  <a:pt x="204" y="510"/>
                  <a:pt x="161" y="504"/>
                </a:cubicBezTo>
                <a:cubicBezTo>
                  <a:pt x="143" y="502"/>
                  <a:pt x="128" y="488"/>
                  <a:pt x="111" y="482"/>
                </a:cubicBezTo>
                <a:cubicBezTo>
                  <a:pt x="118" y="480"/>
                  <a:pt x="128" y="469"/>
                  <a:pt x="132" y="475"/>
                </a:cubicBezTo>
                <a:cubicBezTo>
                  <a:pt x="148" y="501"/>
                  <a:pt x="161" y="561"/>
                  <a:pt x="161" y="561"/>
                </a:cubicBezTo>
                <a:cubicBezTo>
                  <a:pt x="162" y="569"/>
                  <a:pt x="172" y="645"/>
                  <a:pt x="175" y="648"/>
                </a:cubicBezTo>
                <a:cubicBezTo>
                  <a:pt x="180" y="653"/>
                  <a:pt x="185" y="638"/>
                  <a:pt x="190" y="633"/>
                </a:cubicBezTo>
                <a:cubicBezTo>
                  <a:pt x="206" y="586"/>
                  <a:pt x="246" y="554"/>
                  <a:pt x="291" y="540"/>
                </a:cubicBezTo>
                <a:cubicBezTo>
                  <a:pt x="296" y="547"/>
                  <a:pt x="297" y="561"/>
                  <a:pt x="305" y="561"/>
                </a:cubicBezTo>
                <a:cubicBezTo>
                  <a:pt x="312" y="561"/>
                  <a:pt x="310" y="547"/>
                  <a:pt x="312" y="540"/>
                </a:cubicBezTo>
                <a:cubicBezTo>
                  <a:pt x="315" y="530"/>
                  <a:pt x="316" y="521"/>
                  <a:pt x="319" y="511"/>
                </a:cubicBezTo>
                <a:cubicBezTo>
                  <a:pt x="326" y="487"/>
                  <a:pt x="327" y="489"/>
                  <a:pt x="341" y="468"/>
                </a:cubicBezTo>
                <a:cubicBezTo>
                  <a:pt x="312" y="439"/>
                  <a:pt x="277" y="424"/>
                  <a:pt x="247" y="396"/>
                </a:cubicBezTo>
                <a:cubicBezTo>
                  <a:pt x="250" y="389"/>
                  <a:pt x="250" y="380"/>
                  <a:pt x="255" y="374"/>
                </a:cubicBezTo>
                <a:cubicBezTo>
                  <a:pt x="260" y="367"/>
                  <a:pt x="282" y="365"/>
                  <a:pt x="276" y="360"/>
                </a:cubicBezTo>
                <a:cubicBezTo>
                  <a:pt x="256" y="343"/>
                  <a:pt x="227" y="344"/>
                  <a:pt x="204" y="331"/>
                </a:cubicBezTo>
                <a:cubicBezTo>
                  <a:pt x="135" y="292"/>
                  <a:pt x="67" y="235"/>
                  <a:pt x="10" y="180"/>
                </a:cubicBezTo>
                <a:cubicBezTo>
                  <a:pt x="12" y="161"/>
                  <a:pt x="0" y="113"/>
                  <a:pt x="17" y="122"/>
                </a:cubicBezTo>
                <a:cubicBezTo>
                  <a:pt x="36" y="132"/>
                  <a:pt x="18" y="166"/>
                  <a:pt x="24" y="187"/>
                </a:cubicBezTo>
                <a:cubicBezTo>
                  <a:pt x="28" y="203"/>
                  <a:pt x="36" y="217"/>
                  <a:pt x="46" y="230"/>
                </a:cubicBezTo>
                <a:cubicBezTo>
                  <a:pt x="70" y="260"/>
                  <a:pt x="126" y="275"/>
                  <a:pt x="161" y="288"/>
                </a:cubicBezTo>
                <a:cubicBezTo>
                  <a:pt x="142" y="313"/>
                  <a:pt x="121" y="330"/>
                  <a:pt x="111" y="360"/>
                </a:cubicBezTo>
                <a:cubicBezTo>
                  <a:pt x="113" y="317"/>
                  <a:pt x="110" y="273"/>
                  <a:pt x="118" y="230"/>
                </a:cubicBezTo>
                <a:cubicBezTo>
                  <a:pt x="120" y="222"/>
                  <a:pt x="145" y="210"/>
                  <a:pt x="139" y="216"/>
                </a:cubicBezTo>
                <a:cubicBezTo>
                  <a:pt x="117" y="238"/>
                  <a:pt x="114" y="236"/>
                  <a:pt x="89" y="244"/>
                </a:cubicBezTo>
                <a:cubicBezTo>
                  <a:pt x="107" y="188"/>
                  <a:pt x="136" y="143"/>
                  <a:pt x="168" y="93"/>
                </a:cubicBezTo>
                <a:cubicBezTo>
                  <a:pt x="170" y="85"/>
                  <a:pt x="191" y="34"/>
                  <a:pt x="197" y="28"/>
                </a:cubicBezTo>
                <a:cubicBezTo>
                  <a:pt x="211" y="14"/>
                  <a:pt x="231" y="11"/>
                  <a:pt x="247" y="0"/>
                </a:cubicBezTo>
                <a:cubicBezTo>
                  <a:pt x="250" y="9"/>
                  <a:pt x="256" y="18"/>
                  <a:pt x="255" y="28"/>
                </a:cubicBezTo>
                <a:cubicBezTo>
                  <a:pt x="254" y="37"/>
                  <a:pt x="244" y="42"/>
                  <a:pt x="240" y="50"/>
                </a:cubicBezTo>
                <a:cubicBezTo>
                  <a:pt x="226" y="79"/>
                  <a:pt x="219" y="108"/>
                  <a:pt x="204" y="136"/>
                </a:cubicBezTo>
                <a:cubicBezTo>
                  <a:pt x="214" y="217"/>
                  <a:pt x="200" y="208"/>
                  <a:pt x="269" y="230"/>
                </a:cubicBezTo>
                <a:cubicBezTo>
                  <a:pt x="267" y="259"/>
                  <a:pt x="262" y="287"/>
                  <a:pt x="262" y="316"/>
                </a:cubicBezTo>
                <a:cubicBezTo>
                  <a:pt x="262" y="324"/>
                  <a:pt x="273" y="331"/>
                  <a:pt x="269" y="338"/>
                </a:cubicBezTo>
                <a:cubicBezTo>
                  <a:pt x="247" y="377"/>
                  <a:pt x="205" y="388"/>
                  <a:pt x="175" y="417"/>
                </a:cubicBezTo>
                <a:cubicBezTo>
                  <a:pt x="141" y="487"/>
                  <a:pt x="165" y="413"/>
                  <a:pt x="183" y="460"/>
                </a:cubicBezTo>
                <a:cubicBezTo>
                  <a:pt x="186" y="467"/>
                  <a:pt x="181" y="476"/>
                  <a:pt x="175" y="482"/>
                </a:cubicBezTo>
                <a:cubicBezTo>
                  <a:pt x="122" y="535"/>
                  <a:pt x="128" y="528"/>
                  <a:pt x="75" y="540"/>
                </a:cubicBezTo>
                <a:cubicBezTo>
                  <a:pt x="90" y="508"/>
                  <a:pt x="107" y="500"/>
                  <a:pt x="132" y="475"/>
                </a:cubicBezTo>
                <a:cubicBezTo>
                  <a:pt x="120" y="513"/>
                  <a:pt x="101" y="546"/>
                  <a:pt x="89" y="583"/>
                </a:cubicBezTo>
                <a:cubicBezTo>
                  <a:pt x="117" y="702"/>
                  <a:pt x="83" y="662"/>
                  <a:pt x="183" y="712"/>
                </a:cubicBezTo>
                <a:cubicBezTo>
                  <a:pt x="212" y="727"/>
                  <a:pt x="276" y="741"/>
                  <a:pt x="276" y="741"/>
                </a:cubicBezTo>
                <a:cubicBezTo>
                  <a:pt x="293" y="734"/>
                  <a:pt x="318" y="736"/>
                  <a:pt x="327" y="720"/>
                </a:cubicBezTo>
                <a:cubicBezTo>
                  <a:pt x="351" y="676"/>
                  <a:pt x="321" y="663"/>
                  <a:pt x="298" y="648"/>
                </a:cubicBezTo>
                <a:cubicBezTo>
                  <a:pt x="282" y="668"/>
                  <a:pt x="240" y="727"/>
                  <a:pt x="298" y="7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1547813" y="58769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1547813" y="601027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2477" name="Group 21"/>
          <p:cNvGrpSpPr>
            <a:grpSpLocks/>
          </p:cNvGrpSpPr>
          <p:nvPr/>
        </p:nvGrpSpPr>
        <p:grpSpPr bwMode="auto">
          <a:xfrm>
            <a:off x="1763713" y="5373688"/>
            <a:ext cx="1584325" cy="752475"/>
            <a:chOff x="1111" y="3385"/>
            <a:chExt cx="998" cy="474"/>
          </a:xfrm>
        </p:grpSpPr>
        <p:sp>
          <p:nvSpPr>
            <p:cNvPr id="62502" name="Rectangle 13"/>
            <p:cNvSpPr>
              <a:spLocks noChangeArrowheads="1"/>
            </p:cNvSpPr>
            <p:nvPr/>
          </p:nvSpPr>
          <p:spPr bwMode="auto">
            <a:xfrm>
              <a:off x="1111" y="3385"/>
              <a:ext cx="907" cy="4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3" name="Text Box 14"/>
            <p:cNvSpPr txBox="1">
              <a:spLocks noChangeArrowheads="1"/>
            </p:cNvSpPr>
            <p:nvPr/>
          </p:nvSpPr>
          <p:spPr bwMode="auto">
            <a:xfrm>
              <a:off x="1202" y="3500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Step-up</a:t>
              </a:r>
              <a:endParaRPr lang="en-US"/>
            </a:p>
          </p:txBody>
        </p:sp>
      </p:grpSp>
      <p:sp>
        <p:nvSpPr>
          <p:cNvPr id="62478" name="AutoShape 15"/>
          <p:cNvSpPr>
            <a:spLocks noChangeArrowheads="1"/>
          </p:cNvSpPr>
          <p:nvPr/>
        </p:nvSpPr>
        <p:spPr bwMode="auto">
          <a:xfrm>
            <a:off x="3851275" y="3860800"/>
            <a:ext cx="360363" cy="226536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6"/>
          <p:cNvSpPr>
            <a:spLocks noChangeShapeType="1"/>
          </p:cNvSpPr>
          <p:nvPr/>
        </p:nvSpPr>
        <p:spPr bwMode="auto">
          <a:xfrm flipV="1">
            <a:off x="3203575" y="4137025"/>
            <a:ext cx="792163" cy="173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Line 17"/>
          <p:cNvSpPr>
            <a:spLocks noChangeShapeType="1"/>
          </p:cNvSpPr>
          <p:nvPr/>
        </p:nvSpPr>
        <p:spPr bwMode="auto">
          <a:xfrm flipV="1">
            <a:off x="3203575" y="4386263"/>
            <a:ext cx="792163" cy="173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AutoShape 18"/>
          <p:cNvSpPr>
            <a:spLocks noChangeArrowheads="1"/>
          </p:cNvSpPr>
          <p:nvPr/>
        </p:nvSpPr>
        <p:spPr bwMode="auto">
          <a:xfrm>
            <a:off x="5580063" y="3860800"/>
            <a:ext cx="360362" cy="226536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Freeform 19"/>
          <p:cNvSpPr>
            <a:spLocks/>
          </p:cNvSpPr>
          <p:nvPr/>
        </p:nvSpPr>
        <p:spPr bwMode="auto">
          <a:xfrm>
            <a:off x="4067175" y="4149725"/>
            <a:ext cx="1657350" cy="215900"/>
          </a:xfrm>
          <a:custGeom>
            <a:avLst/>
            <a:gdLst>
              <a:gd name="T0" fmla="*/ 0 w 1044"/>
              <a:gd name="T1" fmla="*/ 0 h 136"/>
              <a:gd name="T2" fmla="*/ 792162 w 1044"/>
              <a:gd name="T3" fmla="*/ 215900 h 136"/>
              <a:gd name="T4" fmla="*/ 1657350 w 1044"/>
              <a:gd name="T5" fmla="*/ 0 h 136"/>
              <a:gd name="T6" fmla="*/ 0 60000 65536"/>
              <a:gd name="T7" fmla="*/ 0 60000 65536"/>
              <a:gd name="T8" fmla="*/ 0 60000 65536"/>
              <a:gd name="T9" fmla="*/ 0 w 1044"/>
              <a:gd name="T10" fmla="*/ 0 h 136"/>
              <a:gd name="T11" fmla="*/ 1044 w 1044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4" h="136">
                <a:moveTo>
                  <a:pt x="0" y="0"/>
                </a:moveTo>
                <a:cubicBezTo>
                  <a:pt x="162" y="68"/>
                  <a:pt x="325" y="136"/>
                  <a:pt x="499" y="136"/>
                </a:cubicBezTo>
                <a:cubicBezTo>
                  <a:pt x="673" y="136"/>
                  <a:pt x="858" y="68"/>
                  <a:pt x="104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3" name="Freeform 20"/>
          <p:cNvSpPr>
            <a:spLocks/>
          </p:cNvSpPr>
          <p:nvPr/>
        </p:nvSpPr>
        <p:spPr bwMode="auto">
          <a:xfrm>
            <a:off x="4067175" y="4292600"/>
            <a:ext cx="1657350" cy="215900"/>
          </a:xfrm>
          <a:custGeom>
            <a:avLst/>
            <a:gdLst>
              <a:gd name="T0" fmla="*/ 0 w 1044"/>
              <a:gd name="T1" fmla="*/ 0 h 136"/>
              <a:gd name="T2" fmla="*/ 792162 w 1044"/>
              <a:gd name="T3" fmla="*/ 215900 h 136"/>
              <a:gd name="T4" fmla="*/ 1657350 w 1044"/>
              <a:gd name="T5" fmla="*/ 0 h 136"/>
              <a:gd name="T6" fmla="*/ 0 60000 65536"/>
              <a:gd name="T7" fmla="*/ 0 60000 65536"/>
              <a:gd name="T8" fmla="*/ 0 60000 65536"/>
              <a:gd name="T9" fmla="*/ 0 w 1044"/>
              <a:gd name="T10" fmla="*/ 0 h 136"/>
              <a:gd name="T11" fmla="*/ 1044 w 1044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4" h="136">
                <a:moveTo>
                  <a:pt x="0" y="0"/>
                </a:moveTo>
                <a:cubicBezTo>
                  <a:pt x="162" y="68"/>
                  <a:pt x="325" y="136"/>
                  <a:pt x="499" y="136"/>
                </a:cubicBezTo>
                <a:cubicBezTo>
                  <a:pt x="673" y="136"/>
                  <a:pt x="858" y="68"/>
                  <a:pt x="104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2484" name="Group 22"/>
          <p:cNvGrpSpPr>
            <a:grpSpLocks/>
          </p:cNvGrpSpPr>
          <p:nvPr/>
        </p:nvGrpSpPr>
        <p:grpSpPr bwMode="auto">
          <a:xfrm>
            <a:off x="7235825" y="3789363"/>
            <a:ext cx="1584325" cy="752475"/>
            <a:chOff x="1111" y="3385"/>
            <a:chExt cx="998" cy="474"/>
          </a:xfrm>
        </p:grpSpPr>
        <p:sp>
          <p:nvSpPr>
            <p:cNvPr id="62500" name="Rectangle 23"/>
            <p:cNvSpPr>
              <a:spLocks noChangeArrowheads="1"/>
            </p:cNvSpPr>
            <p:nvPr/>
          </p:nvSpPr>
          <p:spPr bwMode="auto">
            <a:xfrm>
              <a:off x="1111" y="3385"/>
              <a:ext cx="907" cy="4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1" name="Text Box 24"/>
            <p:cNvSpPr txBox="1">
              <a:spLocks noChangeArrowheads="1"/>
            </p:cNvSpPr>
            <p:nvPr/>
          </p:nvSpPr>
          <p:spPr bwMode="auto">
            <a:xfrm>
              <a:off x="1202" y="3500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Step-down</a:t>
              </a:r>
              <a:endParaRPr lang="en-US"/>
            </a:p>
          </p:txBody>
        </p:sp>
      </p:grpSp>
      <p:sp>
        <p:nvSpPr>
          <p:cNvPr id="62485" name="Line 25"/>
          <p:cNvSpPr>
            <a:spLocks noChangeShapeType="1"/>
          </p:cNvSpPr>
          <p:nvPr/>
        </p:nvSpPr>
        <p:spPr bwMode="auto">
          <a:xfrm flipH="1" flipV="1">
            <a:off x="5795963" y="4292600"/>
            <a:ext cx="504825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6" name="Line 26"/>
          <p:cNvSpPr>
            <a:spLocks noChangeShapeType="1"/>
          </p:cNvSpPr>
          <p:nvPr/>
        </p:nvSpPr>
        <p:spPr bwMode="auto">
          <a:xfrm flipH="1" flipV="1">
            <a:off x="5795963" y="4149725"/>
            <a:ext cx="504825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2487" name="Group 27"/>
          <p:cNvGrpSpPr>
            <a:grpSpLocks/>
          </p:cNvGrpSpPr>
          <p:nvPr/>
        </p:nvGrpSpPr>
        <p:grpSpPr bwMode="auto">
          <a:xfrm>
            <a:off x="6300788" y="5516563"/>
            <a:ext cx="1584325" cy="752475"/>
            <a:chOff x="1111" y="3385"/>
            <a:chExt cx="998" cy="474"/>
          </a:xfrm>
        </p:grpSpPr>
        <p:sp>
          <p:nvSpPr>
            <p:cNvPr id="62498" name="Rectangle 28"/>
            <p:cNvSpPr>
              <a:spLocks noChangeArrowheads="1"/>
            </p:cNvSpPr>
            <p:nvPr/>
          </p:nvSpPr>
          <p:spPr bwMode="auto">
            <a:xfrm>
              <a:off x="1111" y="3385"/>
              <a:ext cx="907" cy="4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9" name="Text Box 29"/>
            <p:cNvSpPr txBox="1">
              <a:spLocks noChangeArrowheads="1"/>
            </p:cNvSpPr>
            <p:nvPr/>
          </p:nvSpPr>
          <p:spPr bwMode="auto">
            <a:xfrm>
              <a:off x="1202" y="3500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Step-down</a:t>
              </a:r>
              <a:endParaRPr lang="en-US"/>
            </a:p>
          </p:txBody>
        </p:sp>
      </p:grpSp>
      <p:sp>
        <p:nvSpPr>
          <p:cNvPr id="62488" name="Rectangle 30"/>
          <p:cNvSpPr>
            <a:spLocks noChangeArrowheads="1"/>
          </p:cNvSpPr>
          <p:nvPr/>
        </p:nvSpPr>
        <p:spPr bwMode="auto">
          <a:xfrm>
            <a:off x="5795963" y="3063875"/>
            <a:ext cx="1008062" cy="509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89" name="AutoShape 31"/>
          <p:cNvSpPr>
            <a:spLocks noChangeArrowheads="1"/>
          </p:cNvSpPr>
          <p:nvPr/>
        </p:nvSpPr>
        <p:spPr bwMode="auto">
          <a:xfrm>
            <a:off x="5580063" y="2781300"/>
            <a:ext cx="1512887" cy="2825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Line 32"/>
          <p:cNvSpPr>
            <a:spLocks noChangeShapeType="1"/>
          </p:cNvSpPr>
          <p:nvPr/>
        </p:nvSpPr>
        <p:spPr bwMode="auto">
          <a:xfrm flipV="1">
            <a:off x="7235825" y="4541838"/>
            <a:ext cx="360363" cy="974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91" name="Line 33"/>
          <p:cNvSpPr>
            <a:spLocks noChangeShapeType="1"/>
          </p:cNvSpPr>
          <p:nvPr/>
        </p:nvSpPr>
        <p:spPr bwMode="auto">
          <a:xfrm flipV="1">
            <a:off x="7451725" y="4541838"/>
            <a:ext cx="360363" cy="974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92" name="Line 34"/>
          <p:cNvSpPr>
            <a:spLocks noChangeShapeType="1"/>
          </p:cNvSpPr>
          <p:nvPr/>
        </p:nvSpPr>
        <p:spPr bwMode="auto">
          <a:xfrm flipH="1" flipV="1">
            <a:off x="6804025" y="3429000"/>
            <a:ext cx="7921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93" name="Line 35"/>
          <p:cNvSpPr>
            <a:spLocks noChangeShapeType="1"/>
          </p:cNvSpPr>
          <p:nvPr/>
        </p:nvSpPr>
        <p:spPr bwMode="auto">
          <a:xfrm flipH="1" flipV="1">
            <a:off x="6804025" y="3213100"/>
            <a:ext cx="108108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94" name="Text Box 36"/>
          <p:cNvSpPr txBox="1">
            <a:spLocks noChangeArrowheads="1"/>
          </p:cNvSpPr>
          <p:nvPr/>
        </p:nvSpPr>
        <p:spPr bwMode="auto">
          <a:xfrm>
            <a:off x="1012825" y="6269038"/>
            <a:ext cx="147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</a:rPr>
              <a:t>15,000 V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62495" name="Text Box 37"/>
          <p:cNvSpPr txBox="1">
            <a:spLocks noChangeArrowheads="1"/>
          </p:cNvSpPr>
          <p:nvPr/>
        </p:nvSpPr>
        <p:spPr bwMode="auto">
          <a:xfrm>
            <a:off x="2611438" y="4387850"/>
            <a:ext cx="147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</a:rPr>
              <a:t>250,000 V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62496" name="Text Box 38"/>
          <p:cNvSpPr txBox="1">
            <a:spLocks noChangeArrowheads="1"/>
          </p:cNvSpPr>
          <p:nvPr/>
        </p:nvSpPr>
        <p:spPr bwMode="auto">
          <a:xfrm>
            <a:off x="7672388" y="5006975"/>
            <a:ext cx="147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</a:rPr>
              <a:t>15,000 V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62497" name="Text Box 39"/>
          <p:cNvSpPr txBox="1">
            <a:spLocks noChangeArrowheads="1"/>
          </p:cNvSpPr>
          <p:nvPr/>
        </p:nvSpPr>
        <p:spPr bwMode="auto">
          <a:xfrm>
            <a:off x="7165975" y="3063875"/>
            <a:ext cx="1471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</a:rPr>
              <a:t>220 V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Recall: Third right hand rule </a:t>
            </a:r>
            <a:br>
              <a:rPr lang="en-US" dirty="0" smtClean="0"/>
            </a:br>
            <a:r>
              <a:rPr lang="en-US" dirty="0" smtClean="0"/>
              <a:t>Sample question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	In this example, which way will the wire be pushed? (red is north on the magnets)</a:t>
            </a:r>
            <a:endParaRPr lang="en-GB" smtClean="0"/>
          </a:p>
        </p:txBody>
      </p:sp>
      <p:pic>
        <p:nvPicPr>
          <p:cNvPr id="12292" name="Picture 4" descr="Force_on_a_current_carrying_wire_GCSE_ques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7913" y="3113088"/>
            <a:ext cx="40830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question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	In this example, which way will the wire be pushed? (red is north on the magnets)</a:t>
            </a:r>
            <a:endParaRPr lang="en-GB" smtClean="0"/>
          </a:p>
        </p:txBody>
      </p:sp>
      <p:pic>
        <p:nvPicPr>
          <p:cNvPr id="13316" name="Picture 4" descr="Force_on_a_current_carrying_wire_GCSE_ques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7913" y="3113088"/>
            <a:ext cx="40830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419600" y="5638800"/>
            <a:ext cx="1981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81600" y="571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Current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419600" y="5638800"/>
            <a:ext cx="0" cy="1219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657600" y="6324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Field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EMF Induced in a Conductor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248472" cy="4525963"/>
          </a:xfrm>
        </p:spPr>
        <p:txBody>
          <a:bodyPr/>
          <a:lstStyle/>
          <a:p>
            <a:r>
              <a:rPr lang="en-CA" dirty="0" smtClean="0"/>
              <a:t>Suppose you have a solid conducting rod of length L placed perpendicular to a uniform B field.  The rod is placed on metal rails to form a current loop.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The rod is pulled at a speed v, also perpendicular to the B field, as shown in the picture.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861048"/>
            <a:ext cx="32403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hyperphysics.phy-astr.gsu.edu/hbase/magnetic/imgmag/rth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899" y="548681"/>
            <a:ext cx="8128901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1125</Words>
  <Application>Microsoft Office PowerPoint</Application>
  <PresentationFormat>On-screen Show (4:3)</PresentationFormat>
  <Paragraphs>253</Paragraphs>
  <Slides>52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Default Design</vt:lpstr>
      <vt:lpstr>Slide 1</vt:lpstr>
      <vt:lpstr>Electromagnetic induction</vt:lpstr>
      <vt:lpstr>Generator/dynamo</vt:lpstr>
      <vt:lpstr>Motor = generator</vt:lpstr>
      <vt:lpstr>The Motor Effect</vt:lpstr>
      <vt:lpstr>Recall: Third right hand rule  Sample question</vt:lpstr>
      <vt:lpstr>Sample question</vt:lpstr>
      <vt:lpstr>The EMF Induced in a Conductor</vt:lpstr>
      <vt:lpstr>Slide 9</vt:lpstr>
      <vt:lpstr>Slide 10</vt:lpstr>
      <vt:lpstr>Slide 11</vt:lpstr>
      <vt:lpstr>Slide 12</vt:lpstr>
      <vt:lpstr>Faraday’s Law</vt:lpstr>
      <vt:lpstr>Faraday’s Law</vt:lpstr>
      <vt:lpstr>Faraday’s Law</vt:lpstr>
      <vt:lpstr>Faraday’s Law</vt:lpstr>
      <vt:lpstr>Faraday’s Law</vt:lpstr>
      <vt:lpstr>Faraday’s Law</vt:lpstr>
      <vt:lpstr>Faraday’s Law</vt:lpstr>
      <vt:lpstr>Magnetic Flux (Ф)</vt:lpstr>
      <vt:lpstr>Slide 21</vt:lpstr>
      <vt:lpstr>Slide 22</vt:lpstr>
      <vt:lpstr>Slide 23</vt:lpstr>
      <vt:lpstr>Slide 24</vt:lpstr>
      <vt:lpstr>Faraday’s law (at last!)</vt:lpstr>
      <vt:lpstr>Faraday’s law</vt:lpstr>
      <vt:lpstr>Example question</vt:lpstr>
      <vt:lpstr>Example question</vt:lpstr>
      <vt:lpstr>Moving Conductor in a Magnetic Field: What causes the potential (voltage) in a conductor to rise  </vt:lpstr>
      <vt:lpstr>Slide 30</vt:lpstr>
      <vt:lpstr>What causes the potential (voltage) in a conductor to rise  cont. </vt:lpstr>
      <vt:lpstr>Slide 32</vt:lpstr>
      <vt:lpstr>Slide 33</vt:lpstr>
      <vt:lpstr>Another example question!</vt:lpstr>
      <vt:lpstr>Slide 35</vt:lpstr>
      <vt:lpstr>Slide 36</vt:lpstr>
      <vt:lpstr>Lenz’s Law</vt:lpstr>
      <vt:lpstr>Slide 38</vt:lpstr>
      <vt:lpstr>Generators and Motors </vt:lpstr>
      <vt:lpstr>Recall: Induced Currents Caused by Changes in Magnetic Flux</vt:lpstr>
      <vt:lpstr>Alternating current</vt:lpstr>
      <vt:lpstr>Slip ring commutator</vt:lpstr>
      <vt:lpstr>Transformers </vt:lpstr>
      <vt:lpstr>Transformers</vt:lpstr>
      <vt:lpstr>Transformers</vt:lpstr>
      <vt:lpstr>Slide 46</vt:lpstr>
      <vt:lpstr>Slide 47</vt:lpstr>
      <vt:lpstr>Slide 48</vt:lpstr>
      <vt:lpstr>Slide 49</vt:lpstr>
      <vt:lpstr>Power transmission</vt:lpstr>
      <vt:lpstr>Power transmission</vt:lpstr>
      <vt:lpstr>Power transmission</vt:lpstr>
    </vt:vector>
  </TitlesOfParts>
  <Company>Oslo International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Induction</dc:title>
  <dc:creator>sporter</dc:creator>
  <cp:lastModifiedBy>dbrick</cp:lastModifiedBy>
  <cp:revision>217</cp:revision>
  <dcterms:created xsi:type="dcterms:W3CDTF">2007-03-06T18:54:01Z</dcterms:created>
  <dcterms:modified xsi:type="dcterms:W3CDTF">2013-05-03T00:50:46Z</dcterms:modified>
</cp:coreProperties>
</file>