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58" r:id="rId3"/>
    <p:sldId id="259" r:id="rId4"/>
    <p:sldId id="260" r:id="rId5"/>
    <p:sldId id="261" r:id="rId6"/>
    <p:sldId id="263" r:id="rId7"/>
    <p:sldId id="270" r:id="rId8"/>
    <p:sldId id="272" r:id="rId9"/>
    <p:sldId id="264" r:id="rId10"/>
    <p:sldId id="266" r:id="rId11"/>
    <p:sldId id="267" r:id="rId12"/>
    <p:sldId id="265" r:id="rId13"/>
    <p:sldId id="268" r:id="rId14"/>
    <p:sldId id="269"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1084ED4-8A2B-49B2-9E20-0189E509C756}" type="datetimeFigureOut">
              <a:rPr lang="en-US" smtClean="0"/>
              <a:pPr/>
              <a:t>5/30/2013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6C07E70-D8E9-410E-A5A6-CE944B53238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6DE684C-634A-427C-B028-CA888B620AF8}" type="datetimeFigureOut">
              <a:rPr lang="en-US" smtClean="0"/>
              <a:pPr/>
              <a:t>5/30/2013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E55DEE8-C538-4C57-91E1-2F1B40284D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GB" smtClean="0"/>
          </a:p>
        </p:txBody>
      </p:sp>
      <p:sp>
        <p:nvSpPr>
          <p:cNvPr id="43012" name="Slide Number Placeholder 3"/>
          <p:cNvSpPr>
            <a:spLocks noGrp="1"/>
          </p:cNvSpPr>
          <p:nvPr>
            <p:ph type="sldNum" sz="quarter" idx="5"/>
          </p:nvPr>
        </p:nvSpPr>
        <p:spPr>
          <a:noFill/>
        </p:spPr>
        <p:txBody>
          <a:bodyPr/>
          <a:lstStyle/>
          <a:p>
            <a:fld id="{E70C0E6E-170D-44CF-A804-3182940E2A2D}" type="slidenum">
              <a:rPr lang="en-GB"/>
              <a:pPr/>
              <a:t>5</a:t>
            </a:fld>
            <a:endParaRPr lang="en-GB"/>
          </a:p>
        </p:txBody>
      </p:sp>
      <p:sp>
        <p:nvSpPr>
          <p:cNvPr id="43015" name="Rectangle 10"/>
          <p:cNvSpPr txBox="1">
            <a:spLocks noGrp="1" noChangeArrowheads="1"/>
          </p:cNvSpPr>
          <p:nvPr/>
        </p:nvSpPr>
        <p:spPr bwMode="auto">
          <a:xfrm>
            <a:off x="1574800" y="90382"/>
            <a:ext cx="3835400" cy="464820"/>
          </a:xfrm>
          <a:prstGeom prst="rect">
            <a:avLst/>
          </a:prstGeom>
          <a:noFill/>
          <a:ln w="9525">
            <a:noFill/>
            <a:miter lim="800000"/>
            <a:headEnd/>
            <a:tailEnd/>
          </a:ln>
        </p:spPr>
        <p:txBody>
          <a:bodyPr/>
          <a:lstStyle/>
          <a:p>
            <a:pPr algn="ctr" eaLnBrk="0" hangingPunct="0">
              <a:spcBef>
                <a:spcPct val="0"/>
              </a:spcBef>
            </a:pPr>
            <a:r>
              <a:rPr lang="en-GB" sz="1200" b="1">
                <a:solidFill>
                  <a:schemeClr val="tx1"/>
                </a:solidFill>
              </a:rPr>
              <a:t>Boardworks AS Physics </a:t>
            </a:r>
          </a:p>
          <a:p>
            <a:pPr algn="ctr" eaLnBrk="0" hangingPunct="0">
              <a:spcBef>
                <a:spcPct val="0"/>
              </a:spcBef>
            </a:pPr>
            <a:r>
              <a:rPr lang="en-GB" sz="1200" b="1">
                <a:solidFill>
                  <a:schemeClr val="tx1"/>
                </a:solidFill>
              </a:rPr>
              <a:t>Simple Circuits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GB" smtClean="0"/>
          </a:p>
        </p:txBody>
      </p:sp>
      <p:sp>
        <p:nvSpPr>
          <p:cNvPr id="41988" name="Slide Number Placeholder 3"/>
          <p:cNvSpPr>
            <a:spLocks noGrp="1"/>
          </p:cNvSpPr>
          <p:nvPr>
            <p:ph type="sldNum" sz="quarter" idx="5"/>
          </p:nvPr>
        </p:nvSpPr>
        <p:spPr>
          <a:noFill/>
        </p:spPr>
        <p:txBody>
          <a:bodyPr/>
          <a:lstStyle/>
          <a:p>
            <a:fld id="{2EB43410-50B8-4200-BC1F-D2FD18DA2205}" type="slidenum">
              <a:rPr lang="en-GB"/>
              <a:pPr/>
              <a:t>9</a:t>
            </a:fld>
            <a:endParaRPr lang="en-GB"/>
          </a:p>
        </p:txBody>
      </p:sp>
      <p:sp>
        <p:nvSpPr>
          <p:cNvPr id="41989" name="Header Placeholder 4"/>
          <p:cNvSpPr>
            <a:spLocks noGrp="1"/>
          </p:cNvSpPr>
          <p:nvPr>
            <p:ph type="hdr" sz="quarter"/>
          </p:nvPr>
        </p:nvSpPr>
        <p:spPr>
          <a:noFill/>
        </p:spPr>
        <p:txBody>
          <a:bodyPr/>
          <a:lstStyle/>
          <a:p>
            <a:r>
              <a:rPr lang="en-GB"/>
              <a:t>Boardworks AS Physics </a:t>
            </a:r>
          </a:p>
          <a:p>
            <a:r>
              <a:rPr lang="en-GB"/>
              <a:t>Resistance and Resistivity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GB" b="1" dirty="0" smtClean="0"/>
              <a:t>Photo credit:</a:t>
            </a:r>
            <a:r>
              <a:rPr lang="en-GB" dirty="0" smtClean="0"/>
              <a:t> George Ohm, Wikimedia commons</a:t>
            </a:r>
          </a:p>
          <a:p>
            <a:endParaRPr lang="en-GB" dirty="0" smtClean="0"/>
          </a:p>
          <a:p>
            <a:r>
              <a:rPr lang="en-GB" b="1" dirty="0" smtClean="0"/>
              <a:t>Teacher notes</a:t>
            </a:r>
          </a:p>
          <a:p>
            <a:r>
              <a:rPr lang="en-GB" dirty="0" smtClean="0"/>
              <a:t>Georg Ohm (1789–1854) was a German physicist. He spent his life teaching mathematics and physics and published many works on electrical science. He is best known for working out the fundamental relationship between voltage, current and resistance known as Ohm’s law. The unit of resistance (the ohm) is named after him.</a:t>
            </a:r>
          </a:p>
        </p:txBody>
      </p:sp>
      <p:sp>
        <p:nvSpPr>
          <p:cNvPr id="43012" name="Slide Number Placeholder 3"/>
          <p:cNvSpPr>
            <a:spLocks noGrp="1"/>
          </p:cNvSpPr>
          <p:nvPr>
            <p:ph type="sldNum" sz="quarter" idx="5"/>
          </p:nvPr>
        </p:nvSpPr>
        <p:spPr>
          <a:noFill/>
        </p:spPr>
        <p:txBody>
          <a:bodyPr/>
          <a:lstStyle/>
          <a:p>
            <a:fld id="{C1637424-E0E3-4766-90F9-85DF3BE6BDC6}" type="slidenum">
              <a:rPr lang="en-GB"/>
              <a:pPr/>
              <a:t>10</a:t>
            </a:fld>
            <a:endParaRPr lang="en-GB"/>
          </a:p>
        </p:txBody>
      </p:sp>
      <p:sp>
        <p:nvSpPr>
          <p:cNvPr id="43015" name="Header Placeholder 4"/>
          <p:cNvSpPr txBox="1">
            <a:spLocks noGrp="1"/>
          </p:cNvSpPr>
          <p:nvPr/>
        </p:nvSpPr>
        <p:spPr bwMode="auto">
          <a:xfrm>
            <a:off x="1574800" y="90382"/>
            <a:ext cx="3835400" cy="464820"/>
          </a:xfrm>
          <a:prstGeom prst="rect">
            <a:avLst/>
          </a:prstGeom>
          <a:noFill/>
          <a:ln w="9525">
            <a:noFill/>
            <a:miter lim="800000"/>
            <a:headEnd/>
            <a:tailEnd/>
          </a:ln>
        </p:spPr>
        <p:txBody>
          <a:bodyPr/>
          <a:lstStyle/>
          <a:p>
            <a:pPr algn="ctr" eaLnBrk="0" hangingPunct="0">
              <a:spcBef>
                <a:spcPct val="0"/>
              </a:spcBef>
            </a:pPr>
            <a:r>
              <a:rPr lang="en-GB" sz="1200" b="1">
                <a:solidFill>
                  <a:schemeClr val="tx1"/>
                </a:solidFill>
              </a:rPr>
              <a:t>Boardworks AS Physics </a:t>
            </a:r>
          </a:p>
          <a:p>
            <a:pPr algn="ctr" eaLnBrk="0" hangingPunct="0">
              <a:spcBef>
                <a:spcPct val="0"/>
              </a:spcBef>
            </a:pPr>
            <a:r>
              <a:rPr lang="en-GB" sz="1200" b="1">
                <a:solidFill>
                  <a:schemeClr val="tx1"/>
                </a:solidFill>
              </a:rPr>
              <a:t>Resistance and Resistivity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ln/>
        </p:spPr>
        <p:txBody>
          <a:bodyPr/>
          <a:lstStyle/>
          <a:p>
            <a:endParaRPr lang="en-GB" smtClean="0"/>
          </a:p>
        </p:txBody>
      </p:sp>
      <p:sp>
        <p:nvSpPr>
          <p:cNvPr id="160772" name="Header Placeholder 4"/>
          <p:cNvSpPr txBox="1">
            <a:spLocks noGrp="1"/>
          </p:cNvSpPr>
          <p:nvPr/>
        </p:nvSpPr>
        <p:spPr bwMode="auto">
          <a:xfrm>
            <a:off x="1574800" y="90382"/>
            <a:ext cx="3835400" cy="464820"/>
          </a:xfrm>
          <a:prstGeom prst="rect">
            <a:avLst/>
          </a:prstGeom>
          <a:noFill/>
          <a:ln w="9525">
            <a:noFill/>
            <a:miter lim="800000"/>
            <a:headEnd/>
            <a:tailEnd/>
          </a:ln>
        </p:spPr>
        <p:txBody>
          <a:bodyPr/>
          <a:lstStyle/>
          <a:p>
            <a:pPr algn="ctr" eaLnBrk="0" hangingPunct="0">
              <a:spcBef>
                <a:spcPct val="0"/>
              </a:spcBef>
            </a:pPr>
            <a:r>
              <a:rPr lang="en-GB" sz="1200" b="1">
                <a:solidFill>
                  <a:schemeClr val="tx1"/>
                </a:solidFill>
              </a:rPr>
              <a:t>Boardworks AS Physics </a:t>
            </a:r>
          </a:p>
          <a:p>
            <a:pPr algn="ctr" eaLnBrk="0" hangingPunct="0">
              <a:spcBef>
                <a:spcPct val="0"/>
              </a:spcBef>
            </a:pPr>
            <a:r>
              <a:rPr lang="en-GB" sz="1200" b="1">
                <a:solidFill>
                  <a:schemeClr val="tx1"/>
                </a:solidFill>
              </a:rPr>
              <a:t>Resistance and Resistivity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GB" smtClean="0"/>
          </a:p>
        </p:txBody>
      </p:sp>
      <p:sp>
        <p:nvSpPr>
          <p:cNvPr id="53252" name="Slide Number Placeholder 3"/>
          <p:cNvSpPr>
            <a:spLocks noGrp="1"/>
          </p:cNvSpPr>
          <p:nvPr>
            <p:ph type="sldNum" sz="quarter" idx="5"/>
          </p:nvPr>
        </p:nvSpPr>
        <p:spPr>
          <a:noFill/>
        </p:spPr>
        <p:txBody>
          <a:bodyPr/>
          <a:lstStyle/>
          <a:p>
            <a:fld id="{37083414-2168-49D0-8BA8-0D3F9408D751}" type="slidenum">
              <a:rPr lang="en-GB"/>
              <a:pPr/>
              <a:t>12</a:t>
            </a:fld>
            <a:endParaRPr lang="en-GB"/>
          </a:p>
        </p:txBody>
      </p:sp>
      <p:sp>
        <p:nvSpPr>
          <p:cNvPr id="53255" name="Rectangle 10"/>
          <p:cNvSpPr txBox="1">
            <a:spLocks noGrp="1" noChangeArrowheads="1"/>
          </p:cNvSpPr>
          <p:nvPr/>
        </p:nvSpPr>
        <p:spPr bwMode="auto">
          <a:xfrm>
            <a:off x="1574800" y="90382"/>
            <a:ext cx="3835400" cy="464820"/>
          </a:xfrm>
          <a:prstGeom prst="rect">
            <a:avLst/>
          </a:prstGeom>
          <a:noFill/>
          <a:ln w="9525">
            <a:noFill/>
            <a:miter lim="800000"/>
            <a:headEnd/>
            <a:tailEnd/>
          </a:ln>
        </p:spPr>
        <p:txBody>
          <a:bodyPr/>
          <a:lstStyle/>
          <a:p>
            <a:pPr algn="ctr" eaLnBrk="0" hangingPunct="0">
              <a:spcBef>
                <a:spcPct val="0"/>
              </a:spcBef>
            </a:pPr>
            <a:r>
              <a:rPr lang="en-GB" sz="1200" b="1">
                <a:solidFill>
                  <a:schemeClr val="tx1"/>
                </a:solidFill>
              </a:rPr>
              <a:t>Boardworks AS Physics </a:t>
            </a:r>
          </a:p>
          <a:p>
            <a:pPr algn="ctr" eaLnBrk="0" hangingPunct="0">
              <a:spcBef>
                <a:spcPct val="0"/>
              </a:spcBef>
            </a:pPr>
            <a:r>
              <a:rPr lang="en-GB" sz="1200" b="1">
                <a:solidFill>
                  <a:schemeClr val="tx1"/>
                </a:solidFill>
              </a:rPr>
              <a:t>Simple Circuits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a:buFont typeface="Calibri" pitchFamily="34" charset="0"/>
              <a:buNone/>
            </a:pPr>
            <a:endParaRPr lang="en-GB" smtClean="0"/>
          </a:p>
        </p:txBody>
      </p:sp>
      <p:sp>
        <p:nvSpPr>
          <p:cNvPr id="57348" name="Slide Number Placeholder 3"/>
          <p:cNvSpPr>
            <a:spLocks noGrp="1"/>
          </p:cNvSpPr>
          <p:nvPr>
            <p:ph type="sldNum" sz="quarter" idx="5"/>
          </p:nvPr>
        </p:nvSpPr>
        <p:spPr>
          <a:noFill/>
        </p:spPr>
        <p:txBody>
          <a:bodyPr/>
          <a:lstStyle/>
          <a:p>
            <a:fld id="{809C055D-0976-4EEF-8FF2-B7B99C990677}" type="slidenum">
              <a:rPr lang="en-GB"/>
              <a:pPr/>
              <a:t>13</a:t>
            </a:fld>
            <a:endParaRPr lang="en-GB"/>
          </a:p>
        </p:txBody>
      </p:sp>
      <p:sp>
        <p:nvSpPr>
          <p:cNvPr id="57351" name="Rectangle 10"/>
          <p:cNvSpPr txBox="1">
            <a:spLocks noGrp="1" noChangeArrowheads="1"/>
          </p:cNvSpPr>
          <p:nvPr/>
        </p:nvSpPr>
        <p:spPr bwMode="auto">
          <a:xfrm>
            <a:off x="1574800" y="90382"/>
            <a:ext cx="3835400" cy="464820"/>
          </a:xfrm>
          <a:prstGeom prst="rect">
            <a:avLst/>
          </a:prstGeom>
          <a:noFill/>
          <a:ln w="9525">
            <a:noFill/>
            <a:miter lim="800000"/>
            <a:headEnd/>
            <a:tailEnd/>
          </a:ln>
        </p:spPr>
        <p:txBody>
          <a:bodyPr/>
          <a:lstStyle/>
          <a:p>
            <a:pPr algn="ctr" eaLnBrk="0" hangingPunct="0">
              <a:spcBef>
                <a:spcPct val="0"/>
              </a:spcBef>
            </a:pPr>
            <a:r>
              <a:rPr lang="en-GB" sz="1200" b="1">
                <a:solidFill>
                  <a:schemeClr val="tx1"/>
                </a:solidFill>
              </a:rPr>
              <a:t>Boardworks AS Physics </a:t>
            </a:r>
          </a:p>
          <a:p>
            <a:pPr algn="ctr" eaLnBrk="0" hangingPunct="0">
              <a:spcBef>
                <a:spcPct val="0"/>
              </a:spcBef>
            </a:pPr>
            <a:r>
              <a:rPr lang="en-GB" sz="1200" b="1">
                <a:solidFill>
                  <a:schemeClr val="tx1"/>
                </a:solidFill>
              </a:rPr>
              <a:t>Simple Circuits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ln/>
        </p:spPr>
        <p:txBody>
          <a:bodyPr/>
          <a:lstStyle/>
          <a:p>
            <a:r>
              <a:rPr lang="en-GB" b="1" smtClean="0"/>
              <a:t>Teacher notes</a:t>
            </a:r>
          </a:p>
          <a:p>
            <a:r>
              <a:rPr lang="en-GB" smtClean="0"/>
              <a:t>It should be emphasized that the graph rises asymptotically at the end. The curve will never become a vertical line.</a:t>
            </a:r>
          </a:p>
        </p:txBody>
      </p:sp>
      <p:sp>
        <p:nvSpPr>
          <p:cNvPr id="58372" name="Slide Number Placeholder 3"/>
          <p:cNvSpPr>
            <a:spLocks noGrp="1"/>
          </p:cNvSpPr>
          <p:nvPr>
            <p:ph type="sldNum" sz="quarter" idx="5"/>
          </p:nvPr>
        </p:nvSpPr>
        <p:spPr>
          <a:noFill/>
        </p:spPr>
        <p:txBody>
          <a:bodyPr/>
          <a:lstStyle/>
          <a:p>
            <a:fld id="{C73B691F-40E8-41D5-8943-E5F91AAF539F}" type="slidenum">
              <a:rPr lang="en-GB"/>
              <a:pPr/>
              <a:t>14</a:t>
            </a:fld>
            <a:endParaRPr lang="en-GB"/>
          </a:p>
        </p:txBody>
      </p:sp>
      <p:sp>
        <p:nvSpPr>
          <p:cNvPr id="58375" name="Rectangle 10"/>
          <p:cNvSpPr txBox="1">
            <a:spLocks noGrp="1" noChangeArrowheads="1"/>
          </p:cNvSpPr>
          <p:nvPr/>
        </p:nvSpPr>
        <p:spPr bwMode="auto">
          <a:xfrm>
            <a:off x="1574800" y="90382"/>
            <a:ext cx="3835400" cy="464820"/>
          </a:xfrm>
          <a:prstGeom prst="rect">
            <a:avLst/>
          </a:prstGeom>
          <a:noFill/>
          <a:ln w="9525">
            <a:noFill/>
            <a:miter lim="800000"/>
            <a:headEnd/>
            <a:tailEnd/>
          </a:ln>
        </p:spPr>
        <p:txBody>
          <a:bodyPr/>
          <a:lstStyle/>
          <a:p>
            <a:pPr algn="ctr" eaLnBrk="0" hangingPunct="0">
              <a:spcBef>
                <a:spcPct val="0"/>
              </a:spcBef>
            </a:pPr>
            <a:r>
              <a:rPr lang="en-GB" sz="1200" b="1">
                <a:solidFill>
                  <a:schemeClr val="tx1"/>
                </a:solidFill>
              </a:rPr>
              <a:t>Boardworks AS Physics </a:t>
            </a:r>
          </a:p>
          <a:p>
            <a:pPr algn="ctr" eaLnBrk="0" hangingPunct="0">
              <a:spcBef>
                <a:spcPct val="0"/>
              </a:spcBef>
            </a:pPr>
            <a:r>
              <a:rPr lang="en-GB" sz="1200" b="1">
                <a:solidFill>
                  <a:schemeClr val="tx1"/>
                </a:solidFill>
              </a:rPr>
              <a:t>Simple Circuits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7A82AD-1860-4F54-B9E0-2847521BC7A3}"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A82AD-1860-4F54-B9E0-2847521BC7A3}"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A82AD-1860-4F54-B9E0-2847521BC7A3}"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A82AD-1860-4F54-B9E0-2847521BC7A3}"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7A82AD-1860-4F54-B9E0-2847521BC7A3}"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7A82AD-1860-4F54-B9E0-2847521BC7A3}" type="datetimeFigureOut">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7A82AD-1860-4F54-B9E0-2847521BC7A3}" type="datetimeFigureOut">
              <a:rPr lang="en-US" smtClean="0"/>
              <a:pPr/>
              <a:t>5/30/2013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7A82AD-1860-4F54-B9E0-2847521BC7A3}" type="datetimeFigureOut">
              <a:rPr lang="en-US" smtClean="0"/>
              <a:pPr/>
              <a:t>5/30/2013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A82AD-1860-4F54-B9E0-2847521BC7A3}" type="datetimeFigureOut">
              <a:rPr lang="en-US" smtClean="0"/>
              <a:pPr/>
              <a:t>5/30/2013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A82AD-1860-4F54-B9E0-2847521BC7A3}" type="datetimeFigureOut">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A82AD-1860-4F54-B9E0-2847521BC7A3}" type="datetimeFigureOut">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5BBE3-4679-4263-AE54-90748B0C35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A82AD-1860-4F54-B9E0-2847521BC7A3}" type="datetimeFigureOut">
              <a:rPr lang="en-US" smtClean="0"/>
              <a:pPr/>
              <a:t>5/30/2013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5BBE3-4679-4263-AE54-90748B0C35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4.pn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6.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What is electric current ?</a:t>
            </a:r>
            <a:br>
              <a:rPr lang="en-US" dirty="0" smtClean="0"/>
            </a:br>
            <a:endParaRPr lang="en-US" dirty="0"/>
          </a:p>
        </p:txBody>
      </p:sp>
      <p:sp>
        <p:nvSpPr>
          <p:cNvPr id="3" name="Content Placeholder 2"/>
          <p:cNvSpPr>
            <a:spLocks noGrp="1"/>
          </p:cNvSpPr>
          <p:nvPr>
            <p:ph idx="1"/>
          </p:nvPr>
        </p:nvSpPr>
        <p:spPr>
          <a:xfrm>
            <a:off x="152400" y="609600"/>
            <a:ext cx="8686800" cy="4525963"/>
          </a:xfrm>
        </p:spPr>
        <p:txBody>
          <a:bodyPr/>
          <a:lstStyle/>
          <a:p>
            <a:r>
              <a:rPr lang="en-US" dirty="0" smtClean="0"/>
              <a:t>A flow of charged particles or electrons is an electric current </a:t>
            </a:r>
            <a:r>
              <a:rPr lang="en-CA" dirty="0" smtClean="0"/>
              <a:t>and </a:t>
            </a:r>
            <a:r>
              <a:rPr lang="en-CA" dirty="0"/>
              <a:t>electrons will move from a </a:t>
            </a:r>
            <a:r>
              <a:rPr lang="en-CA" b="1" dirty="0"/>
              <a:t>negative </a:t>
            </a:r>
            <a:r>
              <a:rPr lang="en-CA" b="1" dirty="0" smtClean="0"/>
              <a:t>to </a:t>
            </a:r>
            <a:r>
              <a:rPr lang="en-CA" b="1" dirty="0"/>
              <a:t>positive potential</a:t>
            </a:r>
            <a:r>
              <a:rPr lang="en-CA" dirty="0"/>
              <a:t>. </a:t>
            </a:r>
            <a:endParaRPr lang="en-CA" dirty="0" smtClean="0"/>
          </a:p>
          <a:p>
            <a:r>
              <a:rPr lang="en-CA" b="1" dirty="0"/>
              <a:t>Electrical current</a:t>
            </a:r>
            <a:r>
              <a:rPr lang="en-CA" dirty="0"/>
              <a:t> is given the symbol I, and is a measure of the </a:t>
            </a:r>
            <a:r>
              <a:rPr lang="en-CA" b="1" dirty="0"/>
              <a:t>amount of charge</a:t>
            </a:r>
            <a:r>
              <a:rPr lang="en-CA" dirty="0"/>
              <a:t> that moves past a given </a:t>
            </a:r>
            <a:r>
              <a:rPr lang="en-CA" dirty="0" smtClean="0"/>
              <a:t>point </a:t>
            </a:r>
            <a:r>
              <a:rPr lang="en-CA" dirty="0"/>
              <a:t>in a certain </a:t>
            </a:r>
            <a:r>
              <a:rPr lang="en-CA" b="1" dirty="0"/>
              <a:t>amount of time</a:t>
            </a:r>
            <a:r>
              <a:rPr lang="en-CA" dirty="0"/>
              <a:t>.</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90600" y="3886200"/>
            <a:ext cx="1189892" cy="1066800"/>
          </a:xfrm>
          <a:prstGeom prst="rect">
            <a:avLst/>
          </a:prstGeom>
          <a:noFill/>
        </p:spPr>
      </p:pic>
      <p:sp>
        <p:nvSpPr>
          <p:cNvPr id="2052" name="Rectangle 4"/>
          <p:cNvSpPr>
            <a:spLocks noChangeArrowheads="1"/>
          </p:cNvSpPr>
          <p:nvPr/>
        </p:nvSpPr>
        <p:spPr bwMode="auto">
          <a:xfrm>
            <a:off x="2743200" y="3810000"/>
            <a:ext cx="5867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The units for current are called </a:t>
            </a:r>
            <a:r>
              <a:rPr kumimoji="0" lang="en-CA" sz="24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amperes</a:t>
            </a:r>
            <a:r>
              <a:rPr kumimoji="0" lang="en-CA"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or </a:t>
            </a:r>
            <a:r>
              <a:rPr kumimoji="0" lang="en-CA" sz="24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amps </a:t>
            </a:r>
            <a:r>
              <a:rPr kumimoji="0" lang="en-CA"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and given the symbol A   </a:t>
            </a:r>
            <a:endParaRPr kumimoji="0" lang="en-CA" sz="2400" b="0" i="0" u="none" strike="noStrike" cap="none" normalizeH="0" baseline="0" dirty="0" smtClean="0">
              <a:ln>
                <a:noFill/>
              </a:ln>
              <a:solidFill>
                <a:schemeClr val="tx1"/>
              </a:solidFill>
              <a:effectLst/>
              <a:latin typeface="Arial" pitchFamily="34" charset="0"/>
            </a:endParaRPr>
          </a:p>
        </p:txBody>
      </p:sp>
      <p:pic>
        <p:nvPicPr>
          <p:cNvPr id="205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705600" y="4343400"/>
            <a:ext cx="1813560" cy="533400"/>
          </a:xfrm>
          <a:prstGeom prst="rect">
            <a:avLst/>
          </a:prstGeom>
          <a:noFill/>
        </p:spPr>
      </p:pic>
      <p:pic>
        <p:nvPicPr>
          <p:cNvPr id="2058" name="Picture 10"/>
          <p:cNvPicPr>
            <a:picLocks noChangeAspect="1" noChangeArrowheads="1"/>
          </p:cNvPicPr>
          <p:nvPr/>
        </p:nvPicPr>
        <p:blipFill>
          <a:blip r:embed="rId4" cstate="print"/>
          <a:srcRect/>
          <a:stretch>
            <a:fillRect/>
          </a:stretch>
        </p:blipFill>
        <p:spPr bwMode="auto">
          <a:xfrm>
            <a:off x="0" y="5486400"/>
            <a:ext cx="9029700" cy="390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9"/>
                                        </p:tgtEl>
                                        <p:attrNameLst>
                                          <p:attrName>style.visibility</p:attrName>
                                        </p:attrNameLst>
                                      </p:cBhvr>
                                      <p:to>
                                        <p:strVal val="visible"/>
                                      </p:to>
                                    </p:set>
                                    <p:animEffect transition="in" filter="blinds(horizontal)">
                                      <p:cBhvr>
                                        <p:cTn id="12" dur="500"/>
                                        <p:tgtEl>
                                          <p:spTgt spid="204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blinds(horizontal)">
                                      <p:cBhvr>
                                        <p:cTn id="17" dur="5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blinds(horizontal)">
                                      <p:cBhvr>
                                        <p:cTn id="22" dur="500"/>
                                        <p:tgtEl>
                                          <p:spTgt spid="205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58"/>
                                        </p:tgtEl>
                                        <p:attrNameLst>
                                          <p:attrName>style.visibility</p:attrName>
                                        </p:attrNameLst>
                                      </p:cBhvr>
                                      <p:to>
                                        <p:strVal val="visible"/>
                                      </p:to>
                                    </p:set>
                                    <p:animEffect transition="in" filter="blinds(horizontal)">
                                      <p:cBhvr>
                                        <p:cTn id="27" dur="5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1143000"/>
          </a:xfrm>
        </p:spPr>
        <p:txBody>
          <a:bodyPr/>
          <a:lstStyle/>
          <a:p>
            <a:r>
              <a:rPr lang="en-GB" dirty="0" smtClean="0"/>
              <a:t>Ohm’s Law</a:t>
            </a:r>
          </a:p>
        </p:txBody>
      </p:sp>
      <p:sp>
        <p:nvSpPr>
          <p:cNvPr id="11268" name="TextBox 22"/>
          <p:cNvSpPr txBox="1">
            <a:spLocks noChangeArrowheads="1"/>
          </p:cNvSpPr>
          <p:nvPr/>
        </p:nvSpPr>
        <p:spPr bwMode="auto">
          <a:xfrm>
            <a:off x="2930525" y="2981325"/>
            <a:ext cx="5986463" cy="830997"/>
          </a:xfrm>
          <a:prstGeom prst="rect">
            <a:avLst/>
          </a:prstGeom>
          <a:noFill/>
          <a:ln w="9525">
            <a:noFill/>
            <a:miter lim="800000"/>
            <a:headEnd/>
            <a:tailEnd/>
          </a:ln>
        </p:spPr>
        <p:txBody>
          <a:bodyPr>
            <a:spAutoFit/>
          </a:bodyPr>
          <a:lstStyle/>
          <a:p>
            <a:r>
              <a:rPr lang="en-GB" sz="2400" dirty="0"/>
              <a:t>We can write ‘voltage is proportional to current’ in symbols as:</a:t>
            </a:r>
          </a:p>
        </p:txBody>
      </p:sp>
      <p:pic>
        <p:nvPicPr>
          <p:cNvPr id="11273" name="Picture 9" descr="Ohm3"/>
          <p:cNvPicPr>
            <a:picLocks noChangeAspect="1" noChangeArrowheads="1"/>
          </p:cNvPicPr>
          <p:nvPr/>
        </p:nvPicPr>
        <p:blipFill>
          <a:blip r:embed="rId3" cstate="print"/>
          <a:srcRect/>
          <a:stretch>
            <a:fillRect/>
          </a:stretch>
        </p:blipFill>
        <p:spPr bwMode="auto">
          <a:xfrm>
            <a:off x="358775" y="2930525"/>
            <a:ext cx="2454275" cy="3149600"/>
          </a:xfrm>
          <a:prstGeom prst="rect">
            <a:avLst/>
          </a:prstGeom>
          <a:noFill/>
        </p:spPr>
      </p:pic>
      <p:sp>
        <p:nvSpPr>
          <p:cNvPr id="11274" name="Text Box 10"/>
          <p:cNvSpPr txBox="1">
            <a:spLocks noChangeArrowheads="1"/>
          </p:cNvSpPr>
          <p:nvPr/>
        </p:nvSpPr>
        <p:spPr bwMode="auto">
          <a:xfrm>
            <a:off x="358775" y="784225"/>
            <a:ext cx="3002360" cy="461665"/>
          </a:xfrm>
          <a:prstGeom prst="rect">
            <a:avLst/>
          </a:prstGeom>
          <a:noFill/>
          <a:ln w="9525" algn="ctr">
            <a:noFill/>
            <a:miter lim="800000"/>
            <a:headEnd/>
            <a:tailEnd/>
          </a:ln>
          <a:effectLst/>
        </p:spPr>
        <p:txBody>
          <a:bodyPr wrap="none">
            <a:spAutoFit/>
          </a:bodyPr>
          <a:lstStyle/>
          <a:p>
            <a:r>
              <a:rPr lang="en-GB" sz="2400" dirty="0"/>
              <a:t>Ohm’s Law states that:</a:t>
            </a:r>
          </a:p>
        </p:txBody>
      </p:sp>
      <p:grpSp>
        <p:nvGrpSpPr>
          <p:cNvPr id="2" name="Group 22"/>
          <p:cNvGrpSpPr>
            <a:grpSpLocks/>
          </p:cNvGrpSpPr>
          <p:nvPr/>
        </p:nvGrpSpPr>
        <p:grpSpPr bwMode="auto">
          <a:xfrm>
            <a:off x="596900" y="1320800"/>
            <a:ext cx="8039100" cy="1435100"/>
            <a:chOff x="376" y="832"/>
            <a:chExt cx="5064" cy="904"/>
          </a:xfrm>
        </p:grpSpPr>
        <p:sp>
          <p:nvSpPr>
            <p:cNvPr id="11276" name="AutoShape 12"/>
            <p:cNvSpPr>
              <a:spLocks noChangeArrowheads="1"/>
            </p:cNvSpPr>
            <p:nvPr/>
          </p:nvSpPr>
          <p:spPr bwMode="auto">
            <a:xfrm>
              <a:off x="376" y="832"/>
              <a:ext cx="5064" cy="904"/>
            </a:xfrm>
            <a:prstGeom prst="roundRect">
              <a:avLst>
                <a:gd name="adj" fmla="val 10509"/>
              </a:avLst>
            </a:prstGeom>
            <a:solidFill>
              <a:srgbClr val="FFFFCC"/>
            </a:solidFill>
            <a:ln w="38100" algn="ctr">
              <a:solidFill>
                <a:srgbClr val="B71562"/>
              </a:solidFill>
              <a:round/>
              <a:headEnd/>
              <a:tailEnd/>
            </a:ln>
            <a:effectLst/>
          </p:spPr>
          <p:txBody>
            <a:bodyPr anchor="ctr">
              <a:spAutoFit/>
            </a:bodyPr>
            <a:lstStyle/>
            <a:p>
              <a:endParaRPr lang="en-US"/>
            </a:p>
          </p:txBody>
        </p:sp>
        <p:sp>
          <p:nvSpPr>
            <p:cNvPr id="11275" name="Text Box 11"/>
            <p:cNvSpPr txBox="1">
              <a:spLocks noChangeArrowheads="1"/>
            </p:cNvSpPr>
            <p:nvPr/>
          </p:nvSpPr>
          <p:spPr bwMode="auto">
            <a:xfrm>
              <a:off x="424" y="904"/>
              <a:ext cx="4952" cy="756"/>
            </a:xfrm>
            <a:prstGeom prst="rect">
              <a:avLst/>
            </a:prstGeom>
            <a:noFill/>
            <a:ln w="9525" algn="ctr">
              <a:noFill/>
              <a:miter lim="800000"/>
              <a:headEnd/>
              <a:tailEnd/>
            </a:ln>
            <a:effectLst/>
          </p:spPr>
          <p:txBody>
            <a:bodyPr>
              <a:spAutoFit/>
            </a:bodyPr>
            <a:lstStyle/>
            <a:p>
              <a:pPr algn="ctr"/>
              <a:r>
                <a:rPr lang="en-GB" sz="2400" b="1" dirty="0"/>
                <a:t>The current in an </a:t>
              </a:r>
              <a:r>
                <a:rPr lang="en-GB" sz="2400" b="1" dirty="0" err="1"/>
                <a:t>ohmic</a:t>
              </a:r>
              <a:r>
                <a:rPr lang="en-GB" sz="2400" b="1" dirty="0"/>
                <a:t> conductor is proportional to the voltage across it, provided that the temperature and other physical conditions are kept constant</a:t>
              </a:r>
              <a:r>
                <a:rPr lang="en-GB" b="1" dirty="0"/>
                <a:t>.</a:t>
              </a:r>
            </a:p>
          </p:txBody>
        </p:sp>
      </p:grpSp>
      <p:sp>
        <p:nvSpPr>
          <p:cNvPr id="11277" name="Text Box 13"/>
          <p:cNvSpPr txBox="1">
            <a:spLocks noChangeArrowheads="1"/>
          </p:cNvSpPr>
          <p:nvPr/>
        </p:nvSpPr>
        <p:spPr bwMode="auto">
          <a:xfrm>
            <a:off x="2930525" y="5676900"/>
            <a:ext cx="6213475" cy="457200"/>
          </a:xfrm>
          <a:prstGeom prst="rect">
            <a:avLst/>
          </a:prstGeom>
          <a:noFill/>
          <a:ln w="9525" algn="ctr">
            <a:noFill/>
            <a:miter lim="800000"/>
            <a:headEnd/>
            <a:tailEnd/>
          </a:ln>
          <a:effectLst/>
        </p:spPr>
        <p:txBody>
          <a:bodyPr>
            <a:spAutoFit/>
          </a:bodyPr>
          <a:lstStyle/>
          <a:p>
            <a:r>
              <a:rPr lang="en-GB" sz="2400" i="1" dirty="0">
                <a:sym typeface="Symbol" pitchFamily="18" charset="2"/>
              </a:rPr>
              <a:t>R</a:t>
            </a:r>
            <a:r>
              <a:rPr lang="en-GB" sz="2400" dirty="0">
                <a:sym typeface="Symbol" pitchFamily="18" charset="2"/>
              </a:rPr>
              <a:t> is the resistance, measured in ohms (Ω).</a:t>
            </a:r>
            <a:endParaRPr lang="en-GB" sz="2400" dirty="0"/>
          </a:p>
        </p:txBody>
      </p:sp>
      <p:grpSp>
        <p:nvGrpSpPr>
          <p:cNvPr id="3" name="Group 24"/>
          <p:cNvGrpSpPr>
            <a:grpSpLocks/>
          </p:cNvGrpSpPr>
          <p:nvPr/>
        </p:nvGrpSpPr>
        <p:grpSpPr bwMode="auto">
          <a:xfrm>
            <a:off x="4991100" y="5053013"/>
            <a:ext cx="1498600" cy="558800"/>
            <a:chOff x="3144" y="3183"/>
            <a:chExt cx="944" cy="352"/>
          </a:xfrm>
        </p:grpSpPr>
        <p:sp>
          <p:nvSpPr>
            <p:cNvPr id="11282" name="AutoShape 18"/>
            <p:cNvSpPr>
              <a:spLocks noChangeArrowheads="1"/>
            </p:cNvSpPr>
            <p:nvPr/>
          </p:nvSpPr>
          <p:spPr bwMode="auto">
            <a:xfrm>
              <a:off x="3144" y="3183"/>
              <a:ext cx="944" cy="352"/>
            </a:xfrm>
            <a:prstGeom prst="roundRect">
              <a:avLst>
                <a:gd name="adj" fmla="val 16667"/>
              </a:avLst>
            </a:prstGeom>
            <a:solidFill>
              <a:srgbClr val="FFFFCC"/>
            </a:solidFill>
            <a:ln w="38100" algn="ctr">
              <a:solidFill>
                <a:srgbClr val="B71562"/>
              </a:solidFill>
              <a:round/>
              <a:headEnd/>
              <a:tailEnd/>
            </a:ln>
            <a:effectLst/>
          </p:spPr>
          <p:txBody>
            <a:bodyPr anchor="ctr">
              <a:spAutoFit/>
            </a:bodyPr>
            <a:lstStyle/>
            <a:p>
              <a:endParaRPr lang="en-US"/>
            </a:p>
          </p:txBody>
        </p:sp>
        <p:sp>
          <p:nvSpPr>
            <p:cNvPr id="11278" name="Text Box 14"/>
            <p:cNvSpPr txBox="1">
              <a:spLocks noChangeArrowheads="1"/>
            </p:cNvSpPr>
            <p:nvPr/>
          </p:nvSpPr>
          <p:spPr bwMode="auto">
            <a:xfrm>
              <a:off x="3174" y="3210"/>
              <a:ext cx="784" cy="291"/>
            </a:xfrm>
            <a:prstGeom prst="rect">
              <a:avLst/>
            </a:prstGeom>
            <a:noFill/>
            <a:ln w="9525" algn="ctr">
              <a:noFill/>
              <a:miter lim="800000"/>
              <a:headEnd/>
              <a:tailEnd/>
            </a:ln>
            <a:effectLst/>
          </p:spPr>
          <p:txBody>
            <a:bodyPr wrap="none">
              <a:spAutoFit/>
            </a:bodyPr>
            <a:lstStyle/>
            <a:p>
              <a:r>
                <a:rPr lang="en-GB" sz="2400" b="1" i="1" dirty="0">
                  <a:sym typeface="Symbol" pitchFamily="18" charset="2"/>
                </a:rPr>
                <a:t>V</a:t>
              </a:r>
              <a:r>
                <a:rPr lang="en-GB" sz="2400" b="1" dirty="0">
                  <a:sym typeface="Symbol" pitchFamily="18" charset="2"/>
                </a:rPr>
                <a:t> = </a:t>
              </a:r>
              <a:r>
                <a:rPr lang="en-GB" sz="2400" b="1" i="1" dirty="0">
                  <a:sym typeface="Symbol" pitchFamily="18" charset="2"/>
                </a:rPr>
                <a:t>R</a:t>
              </a:r>
              <a:r>
                <a:rPr lang="en-GB" sz="2400" b="1" dirty="0">
                  <a:sym typeface="Symbol" pitchFamily="18" charset="2"/>
                </a:rPr>
                <a:t> × </a:t>
              </a:r>
              <a:r>
                <a:rPr lang="en-GB" sz="2400" b="1" i="1" dirty="0">
                  <a:latin typeface="Times New Roman" pitchFamily="18" charset="0"/>
                  <a:sym typeface="Symbol" pitchFamily="18" charset="2"/>
                </a:rPr>
                <a:t>I</a:t>
              </a:r>
              <a:endParaRPr lang="en-GB" sz="2400" b="1" i="1" dirty="0">
                <a:latin typeface="Times New Roman" pitchFamily="18" charset="0"/>
              </a:endParaRPr>
            </a:p>
          </p:txBody>
        </p:sp>
      </p:grpSp>
      <p:sp>
        <p:nvSpPr>
          <p:cNvPr id="11279" name="Text Box 15"/>
          <p:cNvSpPr txBox="1">
            <a:spLocks noChangeArrowheads="1"/>
          </p:cNvSpPr>
          <p:nvPr/>
        </p:nvSpPr>
        <p:spPr bwMode="auto">
          <a:xfrm>
            <a:off x="2930525" y="4511675"/>
            <a:ext cx="2294346" cy="461665"/>
          </a:xfrm>
          <a:prstGeom prst="rect">
            <a:avLst/>
          </a:prstGeom>
          <a:noFill/>
          <a:ln w="9525" algn="ctr">
            <a:noFill/>
            <a:miter lim="800000"/>
            <a:headEnd/>
            <a:tailEnd/>
          </a:ln>
          <a:effectLst/>
        </p:spPr>
        <p:txBody>
          <a:bodyPr wrap="none">
            <a:spAutoFit/>
          </a:bodyPr>
          <a:lstStyle/>
          <a:p>
            <a:r>
              <a:rPr lang="en-GB" sz="2400" dirty="0">
                <a:sym typeface="Symbol" pitchFamily="18" charset="2"/>
              </a:rPr>
              <a:t>If </a:t>
            </a:r>
            <a:r>
              <a:rPr lang="en-GB" sz="2400" i="1" dirty="0">
                <a:sym typeface="Symbol" pitchFamily="18" charset="2"/>
              </a:rPr>
              <a:t>R</a:t>
            </a:r>
            <a:r>
              <a:rPr lang="en-GB" sz="2400" dirty="0">
                <a:sym typeface="Symbol" pitchFamily="18" charset="2"/>
              </a:rPr>
              <a:t> is a constant:</a:t>
            </a:r>
            <a:endParaRPr lang="en-GB" sz="2400" dirty="0"/>
          </a:p>
        </p:txBody>
      </p:sp>
      <p:grpSp>
        <p:nvGrpSpPr>
          <p:cNvPr id="4" name="Group 23"/>
          <p:cNvGrpSpPr>
            <a:grpSpLocks/>
          </p:cNvGrpSpPr>
          <p:nvPr/>
        </p:nvGrpSpPr>
        <p:grpSpPr bwMode="auto">
          <a:xfrm>
            <a:off x="5257800" y="3884613"/>
            <a:ext cx="965200" cy="558800"/>
            <a:chOff x="3312" y="2447"/>
            <a:chExt cx="608" cy="352"/>
          </a:xfrm>
        </p:grpSpPr>
        <p:sp>
          <p:nvSpPr>
            <p:cNvPr id="11281" name="AutoShape 17"/>
            <p:cNvSpPr>
              <a:spLocks noChangeArrowheads="1"/>
            </p:cNvSpPr>
            <p:nvPr/>
          </p:nvSpPr>
          <p:spPr bwMode="auto">
            <a:xfrm>
              <a:off x="3312" y="2447"/>
              <a:ext cx="608" cy="352"/>
            </a:xfrm>
            <a:prstGeom prst="roundRect">
              <a:avLst>
                <a:gd name="adj" fmla="val 16667"/>
              </a:avLst>
            </a:prstGeom>
            <a:solidFill>
              <a:srgbClr val="FFFFCC"/>
            </a:solidFill>
            <a:ln w="38100" algn="ctr">
              <a:solidFill>
                <a:srgbClr val="B71562"/>
              </a:solidFill>
              <a:round/>
              <a:headEnd/>
              <a:tailEnd/>
            </a:ln>
            <a:effectLst/>
          </p:spPr>
          <p:txBody>
            <a:bodyPr wrap="none" anchor="ctr">
              <a:spAutoFit/>
            </a:bodyPr>
            <a:lstStyle/>
            <a:p>
              <a:endParaRPr lang="en-US"/>
            </a:p>
          </p:txBody>
        </p:sp>
        <p:sp>
          <p:nvSpPr>
            <p:cNvPr id="11280" name="Text Box 16"/>
            <p:cNvSpPr txBox="1">
              <a:spLocks noChangeArrowheads="1"/>
            </p:cNvSpPr>
            <p:nvPr/>
          </p:nvSpPr>
          <p:spPr bwMode="auto">
            <a:xfrm>
              <a:off x="3340" y="2475"/>
              <a:ext cx="532" cy="291"/>
            </a:xfrm>
            <a:prstGeom prst="rect">
              <a:avLst/>
            </a:prstGeom>
            <a:noFill/>
            <a:ln w="9525" algn="ctr">
              <a:noFill/>
              <a:miter lim="800000"/>
              <a:headEnd/>
              <a:tailEnd/>
            </a:ln>
            <a:effectLst/>
          </p:spPr>
          <p:txBody>
            <a:bodyPr wrap="none">
              <a:spAutoFit/>
            </a:bodyPr>
            <a:lstStyle/>
            <a:p>
              <a:r>
                <a:rPr lang="en-GB" sz="2400" b="1" i="1" dirty="0"/>
                <a:t>V</a:t>
              </a:r>
              <a:r>
                <a:rPr lang="en-GB" sz="2400" b="1" dirty="0"/>
                <a:t> </a:t>
              </a:r>
              <a:r>
                <a:rPr lang="en-GB" sz="2400" b="1" dirty="0">
                  <a:latin typeface="Symbol" pitchFamily="18" charset="2"/>
                  <a:sym typeface="Symbol" pitchFamily="18" charset="2"/>
                </a:rPr>
                <a:t>µ</a:t>
              </a:r>
              <a:r>
                <a:rPr lang="en-GB" sz="2400" b="1" dirty="0">
                  <a:sym typeface="Symbol" pitchFamily="18" charset="2"/>
                </a:rPr>
                <a:t> </a:t>
              </a:r>
              <a:r>
                <a:rPr lang="en-GB" sz="2400" b="1" i="1" dirty="0">
                  <a:latin typeface="Times New Roman" pitchFamily="18" charset="0"/>
                  <a:sym typeface="Symbol" pitchFamily="18" charset="2"/>
                </a:rPr>
                <a:t>I</a:t>
              </a:r>
              <a:endParaRPr lang="en-GB" sz="2400" b="1" i="1" dirty="0">
                <a:latin typeface="Times New Roman" pitchFamily="18" charset="0"/>
              </a:endParaRPr>
            </a:p>
          </p:txBody>
        </p:sp>
      </p:grpSp>
      <p:pic>
        <p:nvPicPr>
          <p:cNvPr id="11284" name="Picture 20" descr="forward_arrow_colour">
            <a:hlinkClick r:id="" action="ppaction://hlinkshowjump?jump=nextslide"/>
          </p:cNvPr>
          <p:cNvPicPr>
            <a:picLocks noChangeAspect="1" noChangeArrowheads="1"/>
          </p:cNvPicPr>
          <p:nvPr/>
        </p:nvPicPr>
        <p:blipFill>
          <a:blip r:embed="rId4" cstate="print"/>
          <a:srcRect/>
          <a:stretch>
            <a:fillRect/>
          </a:stretch>
        </p:blipFill>
        <p:spPr bwMode="auto">
          <a:xfrm>
            <a:off x="8447088" y="6167438"/>
            <a:ext cx="630237" cy="574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11273"/>
                                        </p:tgtEl>
                                        <p:attrNameLst>
                                          <p:attrName>style.visibility</p:attrName>
                                        </p:attrNameLst>
                                      </p:cBhvr>
                                      <p:to>
                                        <p:strVal val="visible"/>
                                      </p:to>
                                    </p:set>
                                    <p:anim calcmode="lin" valueType="num">
                                      <p:cBhvr>
                                        <p:cTn id="11" dur="500" fill="hold"/>
                                        <p:tgtEl>
                                          <p:spTgt spid="11273"/>
                                        </p:tgtEl>
                                        <p:attrNameLst>
                                          <p:attrName>ppt_w</p:attrName>
                                        </p:attrNameLst>
                                      </p:cBhvr>
                                      <p:tavLst>
                                        <p:tav tm="0">
                                          <p:val>
                                            <p:fltVal val="0"/>
                                          </p:val>
                                        </p:tav>
                                        <p:tav tm="100000">
                                          <p:val>
                                            <p:strVal val="#ppt_w"/>
                                          </p:val>
                                        </p:tav>
                                      </p:tavLst>
                                    </p:anim>
                                    <p:anim calcmode="lin" valueType="num">
                                      <p:cBhvr>
                                        <p:cTn id="12" dur="500" fill="hold"/>
                                        <p:tgtEl>
                                          <p:spTgt spid="11273"/>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dissolve">
                                      <p:cBhvr>
                                        <p:cTn id="17" dur="500"/>
                                        <p:tgtEl>
                                          <p:spTgt spid="1126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79"/>
                                        </p:tgtEl>
                                        <p:attrNameLst>
                                          <p:attrName>style.visibility</p:attrName>
                                        </p:attrNameLst>
                                      </p:cBhvr>
                                      <p:to>
                                        <p:strVal val="visible"/>
                                      </p:to>
                                    </p:set>
                                    <p:animEffect transition="in" filter="dissolve">
                                      <p:cBhvr>
                                        <p:cTn id="27" dur="500"/>
                                        <p:tgtEl>
                                          <p:spTgt spid="11279"/>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left)">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1277"/>
                                        </p:tgtEl>
                                        <p:attrNameLst>
                                          <p:attrName>style.visibility</p:attrName>
                                        </p:attrNameLst>
                                      </p:cBhvr>
                                      <p:to>
                                        <p:strVal val="visible"/>
                                      </p:to>
                                    </p:set>
                                    <p:animEffect transition="in" filter="dissolve">
                                      <p:cBhvr>
                                        <p:cTn id="36" dur="500"/>
                                        <p:tgtEl>
                                          <p:spTgt spid="11277"/>
                                        </p:tgtEl>
                                      </p:cBhvr>
                                    </p:animEffect>
                                  </p:childTnLst>
                                </p:cTn>
                              </p:par>
                            </p:childTnLst>
                          </p:cTn>
                        </p:par>
                        <p:par>
                          <p:cTn id="37" fill="hold">
                            <p:stCondLst>
                              <p:cond delay="500"/>
                            </p:stCondLst>
                            <p:childTnLst>
                              <p:par>
                                <p:cTn id="38" presetID="1" presetClass="entr" presetSubtype="0" fill="hold" nodeType="afterEffect">
                                  <p:stCondLst>
                                    <p:cond delay="0"/>
                                  </p:stCondLst>
                                  <p:childTnLst>
                                    <p:set>
                                      <p:cBhvr>
                                        <p:cTn id="39" dur="1" fill="hold">
                                          <p:stCondLst>
                                            <p:cond delay="0"/>
                                          </p:stCondLst>
                                        </p:cTn>
                                        <p:tgtEl>
                                          <p:spTgt spid="112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7" grpId="0"/>
      <p:bldP spid="112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74" name="Rectangle 18"/>
          <p:cNvSpPr>
            <a:spLocks noChangeArrowheads="1"/>
          </p:cNvSpPr>
          <p:nvPr/>
        </p:nvSpPr>
        <p:spPr bwMode="auto">
          <a:xfrm>
            <a:off x="5511800" y="2908300"/>
            <a:ext cx="2997200" cy="2260600"/>
          </a:xfrm>
          <a:prstGeom prst="rect">
            <a:avLst/>
          </a:prstGeom>
          <a:solidFill>
            <a:srgbClr val="FFFFCC"/>
          </a:solidFill>
          <a:ln w="38100" algn="ctr">
            <a:noFill/>
            <a:miter lim="800000"/>
            <a:headEnd/>
            <a:tailEnd/>
          </a:ln>
          <a:effectLst/>
        </p:spPr>
        <p:txBody>
          <a:bodyPr anchor="ctr">
            <a:spAutoFit/>
          </a:bodyPr>
          <a:lstStyle/>
          <a:p>
            <a:endParaRPr lang="en-US"/>
          </a:p>
        </p:txBody>
      </p:sp>
      <p:sp>
        <p:nvSpPr>
          <p:cNvPr id="147458" name="Rectangle 2"/>
          <p:cNvSpPr>
            <a:spLocks noGrp="1" noChangeArrowheads="1"/>
          </p:cNvSpPr>
          <p:nvPr>
            <p:ph type="title"/>
          </p:nvPr>
        </p:nvSpPr>
        <p:spPr>
          <a:xfrm>
            <a:off x="457200" y="0"/>
            <a:ext cx="8229600" cy="1143000"/>
          </a:xfrm>
        </p:spPr>
        <p:txBody>
          <a:bodyPr/>
          <a:lstStyle/>
          <a:p>
            <a:r>
              <a:rPr lang="en-GB" dirty="0" smtClean="0"/>
              <a:t>Finding resistance from a graph</a:t>
            </a:r>
          </a:p>
        </p:txBody>
      </p:sp>
      <p:sp>
        <p:nvSpPr>
          <p:cNvPr id="147460" name="Text Box 4"/>
          <p:cNvSpPr txBox="1">
            <a:spLocks noChangeArrowheads="1"/>
          </p:cNvSpPr>
          <p:nvPr/>
        </p:nvSpPr>
        <p:spPr bwMode="auto">
          <a:xfrm>
            <a:off x="304800" y="1066800"/>
            <a:ext cx="8429625" cy="830997"/>
          </a:xfrm>
          <a:prstGeom prst="rect">
            <a:avLst/>
          </a:prstGeom>
          <a:noFill/>
          <a:ln w="38100" algn="ctr">
            <a:noFill/>
            <a:miter lim="800000"/>
            <a:headEnd/>
            <a:tailEnd/>
          </a:ln>
          <a:effectLst/>
        </p:spPr>
        <p:txBody>
          <a:bodyPr>
            <a:spAutoFit/>
          </a:bodyPr>
          <a:lstStyle/>
          <a:p>
            <a:r>
              <a:rPr lang="en-GB" sz="2400" dirty="0"/>
              <a:t>Compare the equation for an </a:t>
            </a:r>
            <a:r>
              <a:rPr lang="en-GB" sz="2400" dirty="0" err="1"/>
              <a:t>ohmic</a:t>
            </a:r>
            <a:r>
              <a:rPr lang="en-GB" sz="2400" dirty="0"/>
              <a:t> conductor to the general equation for a straight line:</a:t>
            </a:r>
          </a:p>
        </p:txBody>
      </p:sp>
      <p:sp>
        <p:nvSpPr>
          <p:cNvPr id="147461" name="Text Box 5"/>
          <p:cNvSpPr txBox="1">
            <a:spLocks noChangeArrowheads="1"/>
          </p:cNvSpPr>
          <p:nvPr/>
        </p:nvSpPr>
        <p:spPr bwMode="auto">
          <a:xfrm>
            <a:off x="3438525" y="1914525"/>
            <a:ext cx="920445" cy="461665"/>
          </a:xfrm>
          <a:prstGeom prst="rect">
            <a:avLst/>
          </a:prstGeom>
          <a:noFill/>
          <a:ln w="9525" algn="ctr">
            <a:noFill/>
            <a:miter lim="800000"/>
            <a:headEnd/>
            <a:tailEnd/>
          </a:ln>
          <a:effectLst/>
        </p:spPr>
        <p:txBody>
          <a:bodyPr wrap="none">
            <a:spAutoFit/>
          </a:bodyPr>
          <a:lstStyle/>
          <a:p>
            <a:r>
              <a:rPr lang="en-GB" sz="2400" i="1" dirty="0">
                <a:sym typeface="Symbol" pitchFamily="18" charset="2"/>
              </a:rPr>
              <a:t>V</a:t>
            </a:r>
            <a:r>
              <a:rPr lang="en-GB" sz="2400" dirty="0">
                <a:sym typeface="Symbol" pitchFamily="18" charset="2"/>
              </a:rPr>
              <a:t> = </a:t>
            </a:r>
            <a:r>
              <a:rPr lang="en-GB" sz="2400" i="1" dirty="0">
                <a:sym typeface="Symbol" pitchFamily="18" charset="2"/>
              </a:rPr>
              <a:t>R</a:t>
            </a:r>
            <a:r>
              <a:rPr lang="en-GB" sz="2400" i="1" dirty="0">
                <a:latin typeface="Times New Roman" pitchFamily="18" charset="0"/>
                <a:sym typeface="Symbol" pitchFamily="18" charset="2"/>
              </a:rPr>
              <a:t>I</a:t>
            </a:r>
            <a:endParaRPr lang="en-GB" sz="2400" i="1" dirty="0">
              <a:latin typeface="Times New Roman" pitchFamily="18" charset="0"/>
            </a:endParaRPr>
          </a:p>
        </p:txBody>
      </p:sp>
      <p:sp>
        <p:nvSpPr>
          <p:cNvPr id="147462" name="Text Box 6"/>
          <p:cNvSpPr txBox="1">
            <a:spLocks noChangeArrowheads="1"/>
          </p:cNvSpPr>
          <p:nvPr/>
        </p:nvSpPr>
        <p:spPr bwMode="auto">
          <a:xfrm>
            <a:off x="3476625" y="2360613"/>
            <a:ext cx="1414170" cy="461665"/>
          </a:xfrm>
          <a:prstGeom prst="rect">
            <a:avLst/>
          </a:prstGeom>
          <a:noFill/>
          <a:ln w="38100" algn="ctr">
            <a:noFill/>
            <a:miter lim="800000"/>
            <a:headEnd/>
            <a:tailEnd/>
          </a:ln>
          <a:effectLst/>
        </p:spPr>
        <p:txBody>
          <a:bodyPr wrap="none">
            <a:spAutoFit/>
          </a:bodyPr>
          <a:lstStyle/>
          <a:p>
            <a:r>
              <a:rPr lang="en-GB" sz="2400" i="1" dirty="0"/>
              <a:t>y</a:t>
            </a:r>
            <a:r>
              <a:rPr lang="en-GB" sz="2400" dirty="0"/>
              <a:t> = </a:t>
            </a:r>
            <a:r>
              <a:rPr lang="en-GB" sz="2400" dirty="0" err="1"/>
              <a:t>m</a:t>
            </a:r>
            <a:r>
              <a:rPr lang="en-GB" sz="2400" i="1" dirty="0" err="1"/>
              <a:t>x</a:t>
            </a:r>
            <a:r>
              <a:rPr lang="en-GB" sz="2400" dirty="0"/>
              <a:t> + c</a:t>
            </a:r>
          </a:p>
        </p:txBody>
      </p:sp>
      <p:sp>
        <p:nvSpPr>
          <p:cNvPr id="147463" name="Text Box 7"/>
          <p:cNvSpPr txBox="1">
            <a:spLocks noChangeArrowheads="1"/>
          </p:cNvSpPr>
          <p:nvPr/>
        </p:nvSpPr>
        <p:spPr bwMode="auto">
          <a:xfrm>
            <a:off x="358775" y="3136900"/>
            <a:ext cx="4673600" cy="1938992"/>
          </a:xfrm>
          <a:prstGeom prst="rect">
            <a:avLst/>
          </a:prstGeom>
          <a:noFill/>
          <a:ln w="38100" algn="ctr">
            <a:noFill/>
            <a:miter lim="800000"/>
            <a:headEnd/>
            <a:tailEnd/>
          </a:ln>
          <a:effectLst/>
        </p:spPr>
        <p:txBody>
          <a:bodyPr>
            <a:spAutoFit/>
          </a:bodyPr>
          <a:lstStyle/>
          <a:p>
            <a:r>
              <a:rPr lang="en-GB" sz="2400" dirty="0"/>
              <a:t>If a graph is plotted with voltage on the </a:t>
            </a:r>
            <a:r>
              <a:rPr lang="en-GB" sz="2400" i="1" dirty="0"/>
              <a:t>y</a:t>
            </a:r>
            <a:r>
              <a:rPr lang="en-GB" sz="2400" dirty="0"/>
              <a:t> axis and current on the </a:t>
            </a:r>
            <a:r>
              <a:rPr lang="en-GB" sz="2400" i="1" dirty="0"/>
              <a:t>x</a:t>
            </a:r>
            <a:r>
              <a:rPr lang="en-GB" sz="2400" dirty="0"/>
              <a:t> axis, it can be seen that the gradient (m) is the resistance. The </a:t>
            </a:r>
            <a:r>
              <a:rPr lang="en-GB" sz="2400" i="1" dirty="0"/>
              <a:t>y </a:t>
            </a:r>
            <a:r>
              <a:rPr lang="en-GB" sz="2400" dirty="0"/>
              <a:t>intercept (c) is 0.</a:t>
            </a:r>
          </a:p>
        </p:txBody>
      </p:sp>
      <p:sp>
        <p:nvSpPr>
          <p:cNvPr id="147464" name="Line 8"/>
          <p:cNvSpPr>
            <a:spLocks noChangeShapeType="1"/>
          </p:cNvSpPr>
          <p:nvPr/>
        </p:nvSpPr>
        <p:spPr bwMode="auto">
          <a:xfrm>
            <a:off x="7010400" y="2895600"/>
            <a:ext cx="0" cy="2273300"/>
          </a:xfrm>
          <a:prstGeom prst="line">
            <a:avLst/>
          </a:prstGeom>
          <a:noFill/>
          <a:ln w="25400">
            <a:solidFill>
              <a:schemeClr val="tx1"/>
            </a:solidFill>
            <a:round/>
            <a:headEnd/>
            <a:tailEnd/>
          </a:ln>
          <a:effectLst/>
        </p:spPr>
        <p:txBody>
          <a:bodyPr>
            <a:spAutoFit/>
          </a:bodyPr>
          <a:lstStyle/>
          <a:p>
            <a:endParaRPr lang="en-US"/>
          </a:p>
        </p:txBody>
      </p:sp>
      <p:sp>
        <p:nvSpPr>
          <p:cNvPr id="147465" name="Line 9"/>
          <p:cNvSpPr>
            <a:spLocks noChangeShapeType="1"/>
          </p:cNvSpPr>
          <p:nvPr/>
        </p:nvSpPr>
        <p:spPr bwMode="auto">
          <a:xfrm>
            <a:off x="5511800" y="4057650"/>
            <a:ext cx="2997200" cy="0"/>
          </a:xfrm>
          <a:prstGeom prst="line">
            <a:avLst/>
          </a:prstGeom>
          <a:noFill/>
          <a:ln w="25400">
            <a:solidFill>
              <a:schemeClr val="tx1"/>
            </a:solidFill>
            <a:round/>
            <a:headEnd/>
            <a:tailEnd/>
          </a:ln>
          <a:effectLst/>
        </p:spPr>
        <p:txBody>
          <a:bodyPr>
            <a:spAutoFit/>
          </a:bodyPr>
          <a:lstStyle/>
          <a:p>
            <a:endParaRPr lang="en-US"/>
          </a:p>
        </p:txBody>
      </p:sp>
      <p:sp>
        <p:nvSpPr>
          <p:cNvPr id="147466" name="Text Box 10"/>
          <p:cNvSpPr txBox="1">
            <a:spLocks noChangeArrowheads="1"/>
          </p:cNvSpPr>
          <p:nvPr/>
        </p:nvSpPr>
        <p:spPr bwMode="auto">
          <a:xfrm>
            <a:off x="8518525" y="3800475"/>
            <a:ext cx="307975" cy="473075"/>
          </a:xfrm>
          <a:prstGeom prst="rect">
            <a:avLst/>
          </a:prstGeom>
          <a:noFill/>
          <a:ln w="38100" algn="ctr">
            <a:noFill/>
            <a:miter lim="800000"/>
            <a:headEnd/>
            <a:tailEnd/>
          </a:ln>
          <a:effectLst/>
        </p:spPr>
        <p:txBody>
          <a:bodyPr wrap="none">
            <a:spAutoFit/>
          </a:bodyPr>
          <a:lstStyle/>
          <a:p>
            <a:r>
              <a:rPr lang="en-GB" sz="2500" b="1">
                <a:latin typeface="Times New Roman" pitchFamily="18" charset="0"/>
              </a:rPr>
              <a:t>I</a:t>
            </a:r>
          </a:p>
        </p:txBody>
      </p:sp>
      <p:sp>
        <p:nvSpPr>
          <p:cNvPr id="147467" name="Text Box 11"/>
          <p:cNvSpPr txBox="1">
            <a:spLocks noChangeArrowheads="1"/>
          </p:cNvSpPr>
          <p:nvPr/>
        </p:nvSpPr>
        <p:spPr bwMode="auto">
          <a:xfrm>
            <a:off x="6626225" y="2846388"/>
            <a:ext cx="387350" cy="457200"/>
          </a:xfrm>
          <a:prstGeom prst="rect">
            <a:avLst/>
          </a:prstGeom>
          <a:noFill/>
          <a:ln w="38100" algn="ctr">
            <a:noFill/>
            <a:miter lim="800000"/>
            <a:headEnd/>
            <a:tailEnd/>
          </a:ln>
          <a:effectLst/>
        </p:spPr>
        <p:txBody>
          <a:bodyPr wrap="none">
            <a:spAutoFit/>
          </a:bodyPr>
          <a:lstStyle/>
          <a:p>
            <a:r>
              <a:rPr lang="en-GB" b="1"/>
              <a:t>V</a:t>
            </a:r>
          </a:p>
        </p:txBody>
      </p:sp>
      <p:sp>
        <p:nvSpPr>
          <p:cNvPr id="147468" name="Line 12"/>
          <p:cNvSpPr>
            <a:spLocks noChangeShapeType="1"/>
          </p:cNvSpPr>
          <p:nvPr/>
        </p:nvSpPr>
        <p:spPr bwMode="auto">
          <a:xfrm flipH="1">
            <a:off x="6069013" y="3213100"/>
            <a:ext cx="1741487" cy="1841500"/>
          </a:xfrm>
          <a:prstGeom prst="line">
            <a:avLst/>
          </a:prstGeom>
          <a:noFill/>
          <a:ln w="25400">
            <a:solidFill>
              <a:srgbClr val="B71562"/>
            </a:solidFill>
            <a:round/>
            <a:headEnd/>
            <a:tailEnd/>
          </a:ln>
          <a:effectLst/>
        </p:spPr>
        <p:txBody>
          <a:bodyPr>
            <a:spAutoFit/>
          </a:bodyPr>
          <a:lstStyle/>
          <a:p>
            <a:endParaRPr lang="en-US"/>
          </a:p>
        </p:txBody>
      </p:sp>
      <p:sp>
        <p:nvSpPr>
          <p:cNvPr id="147469" name="Line 13"/>
          <p:cNvSpPr>
            <a:spLocks noChangeShapeType="1"/>
          </p:cNvSpPr>
          <p:nvPr/>
        </p:nvSpPr>
        <p:spPr bwMode="auto">
          <a:xfrm>
            <a:off x="7645400" y="3387725"/>
            <a:ext cx="0" cy="1479550"/>
          </a:xfrm>
          <a:prstGeom prst="line">
            <a:avLst/>
          </a:prstGeom>
          <a:noFill/>
          <a:ln w="25400">
            <a:solidFill>
              <a:srgbClr val="B71562"/>
            </a:solidFill>
            <a:round/>
            <a:headEnd/>
            <a:tailEnd/>
          </a:ln>
          <a:effectLst/>
        </p:spPr>
        <p:txBody>
          <a:bodyPr>
            <a:spAutoFit/>
          </a:bodyPr>
          <a:lstStyle/>
          <a:p>
            <a:endParaRPr lang="en-US"/>
          </a:p>
        </p:txBody>
      </p:sp>
      <p:sp>
        <p:nvSpPr>
          <p:cNvPr id="147470" name="Line 14"/>
          <p:cNvSpPr>
            <a:spLocks noChangeShapeType="1"/>
          </p:cNvSpPr>
          <p:nvPr/>
        </p:nvSpPr>
        <p:spPr bwMode="auto">
          <a:xfrm flipH="1">
            <a:off x="6254750" y="4854575"/>
            <a:ext cx="1393825" cy="0"/>
          </a:xfrm>
          <a:prstGeom prst="line">
            <a:avLst/>
          </a:prstGeom>
          <a:noFill/>
          <a:ln w="25400">
            <a:solidFill>
              <a:srgbClr val="B71562"/>
            </a:solidFill>
            <a:round/>
            <a:headEnd/>
            <a:tailEnd/>
          </a:ln>
          <a:effectLst/>
        </p:spPr>
        <p:txBody>
          <a:bodyPr>
            <a:spAutoFit/>
          </a:bodyPr>
          <a:lstStyle/>
          <a:p>
            <a:endParaRPr lang="en-US"/>
          </a:p>
        </p:txBody>
      </p:sp>
      <p:sp>
        <p:nvSpPr>
          <p:cNvPr id="147471" name="Text Box 15"/>
          <p:cNvSpPr txBox="1">
            <a:spLocks noChangeArrowheads="1"/>
          </p:cNvSpPr>
          <p:nvPr/>
        </p:nvSpPr>
        <p:spPr bwMode="auto">
          <a:xfrm>
            <a:off x="5064125" y="3481388"/>
            <a:ext cx="1952625" cy="457200"/>
          </a:xfrm>
          <a:prstGeom prst="rect">
            <a:avLst/>
          </a:prstGeom>
          <a:noFill/>
          <a:ln w="38100" algn="ctr">
            <a:noFill/>
            <a:miter lim="800000"/>
            <a:headEnd/>
            <a:tailEnd/>
          </a:ln>
          <a:effectLst/>
        </p:spPr>
        <p:txBody>
          <a:bodyPr wrap="none">
            <a:spAutoFit/>
          </a:bodyPr>
          <a:lstStyle/>
          <a:p>
            <a:r>
              <a:rPr lang="en-GB" b="1">
                <a:solidFill>
                  <a:srgbClr val="B71562"/>
                </a:solidFill>
              </a:rPr>
              <a:t>gradient = R</a:t>
            </a:r>
          </a:p>
        </p:txBody>
      </p:sp>
      <p:sp>
        <p:nvSpPr>
          <p:cNvPr id="147472" name="Text Box 16"/>
          <p:cNvSpPr txBox="1">
            <a:spLocks noChangeArrowheads="1"/>
          </p:cNvSpPr>
          <p:nvPr/>
        </p:nvSpPr>
        <p:spPr bwMode="auto">
          <a:xfrm>
            <a:off x="358775" y="5373688"/>
            <a:ext cx="8785225" cy="830997"/>
          </a:xfrm>
          <a:prstGeom prst="rect">
            <a:avLst/>
          </a:prstGeom>
          <a:noFill/>
          <a:ln w="38100" algn="ctr">
            <a:noFill/>
            <a:miter lim="800000"/>
            <a:headEnd/>
            <a:tailEnd/>
          </a:ln>
          <a:effectLst/>
        </p:spPr>
        <p:txBody>
          <a:bodyPr>
            <a:spAutoFit/>
          </a:bodyPr>
          <a:lstStyle/>
          <a:p>
            <a:r>
              <a:rPr lang="en-GB" sz="2400" dirty="0"/>
              <a:t>Voltage–current graphs are often drawn with the axes the other way around. In this case, the gradient = 1/R and R = 1/gradient.</a:t>
            </a:r>
          </a:p>
        </p:txBody>
      </p:sp>
      <p:pic>
        <p:nvPicPr>
          <p:cNvPr id="147475" name="Picture 19" descr="forward_arrow_colour">
            <a:hlinkClick r:id="" action="ppaction://hlinkshowjump?jump=nextslide"/>
          </p:cNvPr>
          <p:cNvPicPr>
            <a:picLocks noChangeAspect="1" noChangeArrowheads="1"/>
          </p:cNvPicPr>
          <p:nvPr/>
        </p:nvPicPr>
        <p:blipFill>
          <a:blip r:embed="rId3" cstate="print"/>
          <a:srcRect/>
          <a:stretch>
            <a:fillRect/>
          </a:stretch>
        </p:blipFill>
        <p:spPr bwMode="auto">
          <a:xfrm>
            <a:off x="8447088" y="6167438"/>
            <a:ext cx="630237" cy="574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7461"/>
                                        </p:tgtEl>
                                        <p:attrNameLst>
                                          <p:attrName>style.visibility</p:attrName>
                                        </p:attrNameLst>
                                      </p:cBhvr>
                                      <p:to>
                                        <p:strVal val="visible"/>
                                      </p:to>
                                    </p:set>
                                    <p:animEffect transition="in" filter="dissolve">
                                      <p:cBhvr>
                                        <p:cTn id="7" dur="500"/>
                                        <p:tgtEl>
                                          <p:spTgt spid="14746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47462"/>
                                        </p:tgtEl>
                                        <p:attrNameLst>
                                          <p:attrName>style.visibility</p:attrName>
                                        </p:attrNameLst>
                                      </p:cBhvr>
                                      <p:to>
                                        <p:strVal val="visible"/>
                                      </p:to>
                                    </p:set>
                                    <p:animEffect transition="in" filter="dissolve">
                                      <p:cBhvr>
                                        <p:cTn id="11" dur="500"/>
                                        <p:tgtEl>
                                          <p:spTgt spid="14746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47463"/>
                                        </p:tgtEl>
                                        <p:attrNameLst>
                                          <p:attrName>style.visibility</p:attrName>
                                        </p:attrNameLst>
                                      </p:cBhvr>
                                      <p:to>
                                        <p:strVal val="visible"/>
                                      </p:to>
                                    </p:set>
                                    <p:animEffect transition="in" filter="dissolve">
                                      <p:cBhvr>
                                        <p:cTn id="16" dur="500"/>
                                        <p:tgtEl>
                                          <p:spTgt spid="147463"/>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47464"/>
                                        </p:tgtEl>
                                        <p:attrNameLst>
                                          <p:attrName>style.visibility</p:attrName>
                                        </p:attrNameLst>
                                      </p:cBhvr>
                                      <p:to>
                                        <p:strVal val="visible"/>
                                      </p:to>
                                    </p:set>
                                    <p:animEffect transition="in" filter="dissolve">
                                      <p:cBhvr>
                                        <p:cTn id="21" dur="500"/>
                                        <p:tgtEl>
                                          <p:spTgt spid="147464"/>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47465"/>
                                        </p:tgtEl>
                                        <p:attrNameLst>
                                          <p:attrName>style.visibility</p:attrName>
                                        </p:attrNameLst>
                                      </p:cBhvr>
                                      <p:to>
                                        <p:strVal val="visible"/>
                                      </p:to>
                                    </p:set>
                                    <p:animEffect transition="in" filter="dissolve">
                                      <p:cBhvr>
                                        <p:cTn id="24" dur="500"/>
                                        <p:tgtEl>
                                          <p:spTgt spid="147465"/>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47474"/>
                                        </p:tgtEl>
                                        <p:attrNameLst>
                                          <p:attrName>style.visibility</p:attrName>
                                        </p:attrNameLst>
                                      </p:cBhvr>
                                      <p:to>
                                        <p:strVal val="visible"/>
                                      </p:to>
                                    </p:set>
                                    <p:animEffect transition="in" filter="dissolve">
                                      <p:cBhvr>
                                        <p:cTn id="27" dur="500"/>
                                        <p:tgtEl>
                                          <p:spTgt spid="14747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47467"/>
                                        </p:tgtEl>
                                        <p:attrNameLst>
                                          <p:attrName>style.visibility</p:attrName>
                                        </p:attrNameLst>
                                      </p:cBhvr>
                                      <p:to>
                                        <p:strVal val="visible"/>
                                      </p:to>
                                    </p:set>
                                    <p:animEffect transition="in" filter="dissolve">
                                      <p:cBhvr>
                                        <p:cTn id="30" dur="500"/>
                                        <p:tgtEl>
                                          <p:spTgt spid="147467"/>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47466"/>
                                        </p:tgtEl>
                                        <p:attrNameLst>
                                          <p:attrName>style.visibility</p:attrName>
                                        </p:attrNameLst>
                                      </p:cBhvr>
                                      <p:to>
                                        <p:strVal val="visible"/>
                                      </p:to>
                                    </p:set>
                                    <p:animEffect transition="in" filter="dissolve">
                                      <p:cBhvr>
                                        <p:cTn id="33" dur="500"/>
                                        <p:tgtEl>
                                          <p:spTgt spid="147466"/>
                                        </p:tgtEl>
                                      </p:cBhvr>
                                    </p:animEffect>
                                  </p:childTnLst>
                                </p:cTn>
                              </p:par>
                            </p:childTnLst>
                          </p:cTn>
                        </p:par>
                        <p:par>
                          <p:cTn id="34" fill="hold">
                            <p:stCondLst>
                              <p:cond delay="500"/>
                            </p:stCondLst>
                            <p:childTnLst>
                              <p:par>
                                <p:cTn id="35" presetID="22" presetClass="entr" presetSubtype="4" fill="hold" grpId="0" nodeType="afterEffect">
                                  <p:stCondLst>
                                    <p:cond delay="0"/>
                                  </p:stCondLst>
                                  <p:childTnLst>
                                    <p:set>
                                      <p:cBhvr>
                                        <p:cTn id="36" dur="1" fill="hold">
                                          <p:stCondLst>
                                            <p:cond delay="0"/>
                                          </p:stCondLst>
                                        </p:cTn>
                                        <p:tgtEl>
                                          <p:spTgt spid="147468"/>
                                        </p:tgtEl>
                                        <p:attrNameLst>
                                          <p:attrName>style.visibility</p:attrName>
                                        </p:attrNameLst>
                                      </p:cBhvr>
                                      <p:to>
                                        <p:strVal val="visible"/>
                                      </p:to>
                                    </p:set>
                                    <p:animEffect transition="in" filter="wipe(down)">
                                      <p:cBhvr>
                                        <p:cTn id="37" dur="500"/>
                                        <p:tgtEl>
                                          <p:spTgt spid="147468"/>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147470"/>
                                        </p:tgtEl>
                                        <p:attrNameLst>
                                          <p:attrName>style.visibility</p:attrName>
                                        </p:attrNameLst>
                                      </p:cBhvr>
                                      <p:to>
                                        <p:strVal val="visible"/>
                                      </p:to>
                                    </p:set>
                                    <p:animEffect transition="in" filter="wipe(left)">
                                      <p:cBhvr>
                                        <p:cTn id="41" dur="500"/>
                                        <p:tgtEl>
                                          <p:spTgt spid="147470"/>
                                        </p:tgtEl>
                                      </p:cBhvr>
                                    </p:animEffect>
                                  </p:childTnLst>
                                </p:cTn>
                              </p:par>
                            </p:childTnLst>
                          </p:cTn>
                        </p:par>
                        <p:par>
                          <p:cTn id="42" fill="hold">
                            <p:stCondLst>
                              <p:cond delay="1500"/>
                            </p:stCondLst>
                            <p:childTnLst>
                              <p:par>
                                <p:cTn id="43" presetID="22" presetClass="entr" presetSubtype="4" fill="hold" grpId="0" nodeType="afterEffect">
                                  <p:stCondLst>
                                    <p:cond delay="0"/>
                                  </p:stCondLst>
                                  <p:childTnLst>
                                    <p:set>
                                      <p:cBhvr>
                                        <p:cTn id="44" dur="1" fill="hold">
                                          <p:stCondLst>
                                            <p:cond delay="0"/>
                                          </p:stCondLst>
                                        </p:cTn>
                                        <p:tgtEl>
                                          <p:spTgt spid="147469"/>
                                        </p:tgtEl>
                                        <p:attrNameLst>
                                          <p:attrName>style.visibility</p:attrName>
                                        </p:attrNameLst>
                                      </p:cBhvr>
                                      <p:to>
                                        <p:strVal val="visible"/>
                                      </p:to>
                                    </p:set>
                                    <p:animEffect transition="in" filter="wipe(down)">
                                      <p:cBhvr>
                                        <p:cTn id="45" dur="500"/>
                                        <p:tgtEl>
                                          <p:spTgt spid="147469"/>
                                        </p:tgtEl>
                                      </p:cBhvr>
                                    </p:animEffect>
                                  </p:childTnLst>
                                </p:cTn>
                              </p:par>
                            </p:childTnLst>
                          </p:cTn>
                        </p:par>
                        <p:par>
                          <p:cTn id="46" fill="hold">
                            <p:stCondLst>
                              <p:cond delay="2000"/>
                            </p:stCondLst>
                            <p:childTnLst>
                              <p:par>
                                <p:cTn id="47" presetID="9" presetClass="entr" presetSubtype="0" fill="hold" grpId="0" nodeType="afterEffect">
                                  <p:stCondLst>
                                    <p:cond delay="0"/>
                                  </p:stCondLst>
                                  <p:childTnLst>
                                    <p:set>
                                      <p:cBhvr>
                                        <p:cTn id="48" dur="1" fill="hold">
                                          <p:stCondLst>
                                            <p:cond delay="0"/>
                                          </p:stCondLst>
                                        </p:cTn>
                                        <p:tgtEl>
                                          <p:spTgt spid="147471"/>
                                        </p:tgtEl>
                                        <p:attrNameLst>
                                          <p:attrName>style.visibility</p:attrName>
                                        </p:attrNameLst>
                                      </p:cBhvr>
                                      <p:to>
                                        <p:strVal val="visible"/>
                                      </p:to>
                                    </p:set>
                                    <p:animEffect transition="in" filter="dissolve">
                                      <p:cBhvr>
                                        <p:cTn id="49" dur="500"/>
                                        <p:tgtEl>
                                          <p:spTgt spid="147471"/>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47472"/>
                                        </p:tgtEl>
                                        <p:attrNameLst>
                                          <p:attrName>style.visibility</p:attrName>
                                        </p:attrNameLst>
                                      </p:cBhvr>
                                      <p:to>
                                        <p:strVal val="visible"/>
                                      </p:to>
                                    </p:set>
                                    <p:animEffect transition="in" filter="dissolve">
                                      <p:cBhvr>
                                        <p:cTn id="54" dur="500"/>
                                        <p:tgtEl>
                                          <p:spTgt spid="147472"/>
                                        </p:tgtEl>
                                      </p:cBhvr>
                                    </p:animEffect>
                                  </p:childTnLst>
                                </p:cTn>
                              </p:par>
                            </p:childTnLst>
                          </p:cTn>
                        </p:par>
                        <p:par>
                          <p:cTn id="55" fill="hold">
                            <p:stCondLst>
                              <p:cond delay="500"/>
                            </p:stCondLst>
                            <p:childTnLst>
                              <p:par>
                                <p:cTn id="56" presetID="1" presetClass="entr" presetSubtype="0" fill="hold" nodeType="afterEffect">
                                  <p:stCondLst>
                                    <p:cond delay="0"/>
                                  </p:stCondLst>
                                  <p:childTnLst>
                                    <p:set>
                                      <p:cBhvr>
                                        <p:cTn id="57" dur="1" fill="hold">
                                          <p:stCondLst>
                                            <p:cond delay="0"/>
                                          </p:stCondLst>
                                        </p:cTn>
                                        <p:tgtEl>
                                          <p:spTgt spid="147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74" grpId="0" animBg="1"/>
      <p:bldP spid="147461" grpId="0"/>
      <p:bldP spid="147462" grpId="0"/>
      <p:bldP spid="147463" grpId="0"/>
      <p:bldP spid="147464" grpId="0" animBg="1"/>
      <p:bldP spid="147465" grpId="0" animBg="1"/>
      <p:bldP spid="147466" grpId="0"/>
      <p:bldP spid="147467" grpId="0"/>
      <p:bldP spid="147468" grpId="0" animBg="1"/>
      <p:bldP spid="147469" grpId="0" animBg="1"/>
      <p:bldP spid="147470" grpId="0" animBg="1"/>
      <p:bldP spid="147471" grpId="0"/>
      <p:bldP spid="14747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1143000"/>
          </a:xfrm>
        </p:spPr>
        <p:txBody>
          <a:bodyPr/>
          <a:lstStyle/>
          <a:p>
            <a:r>
              <a:rPr lang="en-GB" dirty="0" smtClean="0"/>
              <a:t>Resistance</a:t>
            </a:r>
          </a:p>
        </p:txBody>
      </p:sp>
      <p:sp>
        <p:nvSpPr>
          <p:cNvPr id="20496" name="TextBox 20"/>
          <p:cNvSpPr txBox="1">
            <a:spLocks noChangeArrowheads="1"/>
          </p:cNvSpPr>
          <p:nvPr/>
        </p:nvSpPr>
        <p:spPr bwMode="auto">
          <a:xfrm>
            <a:off x="360363" y="782638"/>
            <a:ext cx="8618537" cy="830997"/>
          </a:xfrm>
          <a:prstGeom prst="rect">
            <a:avLst/>
          </a:prstGeom>
          <a:noFill/>
          <a:ln w="9525">
            <a:noFill/>
            <a:miter lim="800000"/>
            <a:headEnd/>
            <a:tailEnd/>
          </a:ln>
        </p:spPr>
        <p:txBody>
          <a:bodyPr>
            <a:spAutoFit/>
          </a:bodyPr>
          <a:lstStyle/>
          <a:p>
            <a:r>
              <a:rPr lang="en-GB" sz="2400" b="1" dirty="0">
                <a:solidFill>
                  <a:srgbClr val="B71562"/>
                </a:solidFill>
              </a:rPr>
              <a:t>Resistance</a:t>
            </a:r>
            <a:r>
              <a:rPr lang="en-GB" sz="2400" dirty="0"/>
              <a:t> is a measure of the opposition a material exerts against the flow of electrons. </a:t>
            </a:r>
          </a:p>
        </p:txBody>
      </p:sp>
      <p:pic>
        <p:nvPicPr>
          <p:cNvPr id="20498" name="Picture 18" descr="forward_arrow_colour">
            <a:hlinkClick r:id="" action="ppaction://hlinkshowjump?jump=nextslide"/>
          </p:cNvPr>
          <p:cNvPicPr>
            <a:picLocks noChangeAspect="1" noChangeArrowheads="1"/>
          </p:cNvPicPr>
          <p:nvPr/>
        </p:nvPicPr>
        <p:blipFill>
          <a:blip r:embed="rId3" cstate="print"/>
          <a:srcRect/>
          <a:stretch>
            <a:fillRect/>
          </a:stretch>
        </p:blipFill>
        <p:spPr bwMode="auto">
          <a:xfrm>
            <a:off x="8447088" y="6167438"/>
            <a:ext cx="630237" cy="574675"/>
          </a:xfrm>
          <a:prstGeom prst="rect">
            <a:avLst/>
          </a:prstGeom>
          <a:noFill/>
        </p:spPr>
      </p:pic>
      <p:grpSp>
        <p:nvGrpSpPr>
          <p:cNvPr id="2" name="Group 39"/>
          <p:cNvGrpSpPr>
            <a:grpSpLocks/>
          </p:cNvGrpSpPr>
          <p:nvPr/>
        </p:nvGrpSpPr>
        <p:grpSpPr bwMode="auto">
          <a:xfrm>
            <a:off x="6040438" y="1847850"/>
            <a:ext cx="2498725" cy="1073150"/>
            <a:chOff x="3805" y="1164"/>
            <a:chExt cx="1574" cy="676"/>
          </a:xfrm>
        </p:grpSpPr>
        <p:sp>
          <p:nvSpPr>
            <p:cNvPr id="20500" name="AutoShape 20"/>
            <p:cNvSpPr>
              <a:spLocks noChangeArrowheads="1"/>
            </p:cNvSpPr>
            <p:nvPr/>
          </p:nvSpPr>
          <p:spPr bwMode="auto">
            <a:xfrm>
              <a:off x="3805" y="1164"/>
              <a:ext cx="1574" cy="676"/>
            </a:xfrm>
            <a:prstGeom prst="roundRect">
              <a:avLst>
                <a:gd name="adj" fmla="val 10727"/>
              </a:avLst>
            </a:prstGeom>
            <a:solidFill>
              <a:srgbClr val="FFFFCC"/>
            </a:solidFill>
            <a:ln w="38100" algn="ctr">
              <a:solidFill>
                <a:srgbClr val="B71562"/>
              </a:solidFill>
              <a:round/>
              <a:headEnd/>
              <a:tailEnd/>
            </a:ln>
            <a:effectLst/>
          </p:spPr>
          <p:txBody>
            <a:bodyPr anchor="ctr">
              <a:spAutoFit/>
            </a:bodyPr>
            <a:lstStyle/>
            <a:p>
              <a:endParaRPr lang="en-US"/>
            </a:p>
          </p:txBody>
        </p:sp>
        <p:sp>
          <p:nvSpPr>
            <p:cNvPr id="20501" name="Text Box 21"/>
            <p:cNvSpPr txBox="1">
              <a:spLocks noChangeArrowheads="1"/>
            </p:cNvSpPr>
            <p:nvPr/>
          </p:nvSpPr>
          <p:spPr bwMode="auto">
            <a:xfrm>
              <a:off x="3967" y="1368"/>
              <a:ext cx="701" cy="288"/>
            </a:xfrm>
            <a:prstGeom prst="rect">
              <a:avLst/>
            </a:prstGeom>
            <a:noFill/>
            <a:ln w="9525" algn="ctr">
              <a:noFill/>
              <a:miter lim="800000"/>
              <a:headEnd/>
              <a:tailEnd/>
            </a:ln>
            <a:effectLst/>
          </p:spPr>
          <p:txBody>
            <a:bodyPr wrap="none">
              <a:spAutoFit/>
            </a:bodyPr>
            <a:lstStyle/>
            <a:p>
              <a:r>
                <a:rPr lang="en-GB" b="1" i="1"/>
                <a:t>R</a:t>
              </a:r>
              <a:r>
                <a:rPr lang="en-GB" sz="1000" b="1"/>
                <a:t> </a:t>
              </a:r>
              <a:r>
                <a:rPr lang="en-GB" sz="2200" b="1"/>
                <a:t>(</a:t>
              </a:r>
              <a:r>
                <a:rPr lang="el-GR" sz="2200" b="1">
                  <a:cs typeface="Arial" charset="0"/>
                </a:rPr>
                <a:t>Ω</a:t>
              </a:r>
              <a:r>
                <a:rPr lang="en-GB" sz="2200" b="1"/>
                <a:t>)</a:t>
              </a:r>
              <a:r>
                <a:rPr lang="en-GB" b="1"/>
                <a:t> =</a:t>
              </a:r>
            </a:p>
          </p:txBody>
        </p:sp>
        <p:sp>
          <p:nvSpPr>
            <p:cNvPr id="20502" name="Text Box 22"/>
            <p:cNvSpPr txBox="1">
              <a:spLocks noChangeArrowheads="1"/>
            </p:cNvSpPr>
            <p:nvPr/>
          </p:nvSpPr>
          <p:spPr bwMode="auto">
            <a:xfrm>
              <a:off x="4690" y="1216"/>
              <a:ext cx="501" cy="288"/>
            </a:xfrm>
            <a:prstGeom prst="rect">
              <a:avLst/>
            </a:prstGeom>
            <a:noFill/>
            <a:ln w="9525" algn="ctr">
              <a:noFill/>
              <a:miter lim="800000"/>
              <a:headEnd/>
              <a:tailEnd/>
            </a:ln>
            <a:effectLst/>
          </p:spPr>
          <p:txBody>
            <a:bodyPr wrap="none">
              <a:spAutoFit/>
            </a:bodyPr>
            <a:lstStyle/>
            <a:p>
              <a:r>
                <a:rPr lang="en-GB" b="1" i="1"/>
                <a:t>V</a:t>
              </a:r>
              <a:r>
                <a:rPr lang="en-GB" sz="1000" b="1"/>
                <a:t> </a:t>
              </a:r>
              <a:r>
                <a:rPr lang="en-GB" sz="2200" b="1"/>
                <a:t>(V)</a:t>
              </a:r>
            </a:p>
          </p:txBody>
        </p:sp>
        <p:sp>
          <p:nvSpPr>
            <p:cNvPr id="20503" name="Text Box 23"/>
            <p:cNvSpPr txBox="1">
              <a:spLocks noChangeArrowheads="1"/>
            </p:cNvSpPr>
            <p:nvPr/>
          </p:nvSpPr>
          <p:spPr bwMode="auto">
            <a:xfrm>
              <a:off x="4738" y="1489"/>
              <a:ext cx="467" cy="298"/>
            </a:xfrm>
            <a:prstGeom prst="rect">
              <a:avLst/>
            </a:prstGeom>
            <a:noFill/>
            <a:ln w="9525" algn="ctr">
              <a:noFill/>
              <a:miter lim="800000"/>
              <a:headEnd/>
              <a:tailEnd/>
            </a:ln>
            <a:effectLst/>
          </p:spPr>
          <p:txBody>
            <a:bodyPr wrap="none">
              <a:spAutoFit/>
            </a:bodyPr>
            <a:lstStyle/>
            <a:p>
              <a:r>
                <a:rPr lang="en-GB" sz="2500" b="1" i="1">
                  <a:latin typeface="Times New Roman" pitchFamily="18" charset="0"/>
                </a:rPr>
                <a:t>I</a:t>
              </a:r>
              <a:r>
                <a:rPr lang="en-GB" sz="1000" b="1"/>
                <a:t> </a:t>
              </a:r>
              <a:r>
                <a:rPr lang="en-GB" sz="2200" b="1"/>
                <a:t>(</a:t>
              </a:r>
              <a:r>
                <a:rPr lang="en-GB" sz="2300" b="1"/>
                <a:t>A</a:t>
              </a:r>
              <a:r>
                <a:rPr lang="en-GB" sz="2200" b="1"/>
                <a:t>)</a:t>
              </a:r>
            </a:p>
          </p:txBody>
        </p:sp>
        <p:sp>
          <p:nvSpPr>
            <p:cNvPr id="20504" name="Line 24"/>
            <p:cNvSpPr>
              <a:spLocks noChangeShapeType="1"/>
            </p:cNvSpPr>
            <p:nvPr/>
          </p:nvSpPr>
          <p:spPr bwMode="auto">
            <a:xfrm>
              <a:off x="4665" y="1503"/>
              <a:ext cx="552" cy="0"/>
            </a:xfrm>
            <a:prstGeom prst="line">
              <a:avLst/>
            </a:prstGeom>
            <a:noFill/>
            <a:ln w="38100">
              <a:solidFill>
                <a:srgbClr val="010066"/>
              </a:solidFill>
              <a:round/>
              <a:headEnd/>
              <a:tailEnd/>
            </a:ln>
            <a:effectLst/>
          </p:spPr>
          <p:txBody>
            <a:bodyPr>
              <a:spAutoFit/>
            </a:bodyPr>
            <a:lstStyle/>
            <a:p>
              <a:endParaRPr lang="en-US"/>
            </a:p>
          </p:txBody>
        </p:sp>
      </p:grpSp>
      <p:sp>
        <p:nvSpPr>
          <p:cNvPr id="20508" name="Text Box 28"/>
          <p:cNvSpPr txBox="1">
            <a:spLocks noChangeArrowheads="1"/>
          </p:cNvSpPr>
          <p:nvPr/>
        </p:nvSpPr>
        <p:spPr bwMode="auto">
          <a:xfrm>
            <a:off x="360363" y="1790700"/>
            <a:ext cx="5595937" cy="1200329"/>
          </a:xfrm>
          <a:prstGeom prst="rect">
            <a:avLst/>
          </a:prstGeom>
          <a:noFill/>
          <a:ln w="9525" algn="ctr">
            <a:noFill/>
            <a:miter lim="800000"/>
            <a:headEnd/>
            <a:tailEnd/>
          </a:ln>
          <a:effectLst/>
        </p:spPr>
        <p:txBody>
          <a:bodyPr>
            <a:spAutoFit/>
          </a:bodyPr>
          <a:lstStyle/>
          <a:p>
            <a:r>
              <a:rPr lang="en-GB" sz="2400" dirty="0"/>
              <a:t>The resistance of a material can be calculated from the current and voltage passing through it.</a:t>
            </a:r>
          </a:p>
        </p:txBody>
      </p:sp>
      <p:pic>
        <p:nvPicPr>
          <p:cNvPr id="20509" name="Picture 29" descr="resistance circuit2"/>
          <p:cNvPicPr>
            <a:picLocks noChangeAspect="1" noChangeArrowheads="1"/>
          </p:cNvPicPr>
          <p:nvPr/>
        </p:nvPicPr>
        <p:blipFill>
          <a:blip r:embed="rId4" cstate="print"/>
          <a:srcRect t="2454" b="981"/>
          <a:stretch>
            <a:fillRect/>
          </a:stretch>
        </p:blipFill>
        <p:spPr bwMode="auto">
          <a:xfrm>
            <a:off x="423863" y="3032125"/>
            <a:ext cx="3789362" cy="2498725"/>
          </a:xfrm>
          <a:prstGeom prst="rect">
            <a:avLst/>
          </a:prstGeom>
          <a:noFill/>
        </p:spPr>
      </p:pic>
      <p:sp>
        <p:nvSpPr>
          <p:cNvPr id="20510" name="Text Box 30"/>
          <p:cNvSpPr txBox="1">
            <a:spLocks noChangeArrowheads="1"/>
          </p:cNvSpPr>
          <p:nvPr/>
        </p:nvSpPr>
        <p:spPr bwMode="auto">
          <a:xfrm>
            <a:off x="1152525" y="3694113"/>
            <a:ext cx="741363" cy="396875"/>
          </a:xfrm>
          <a:prstGeom prst="rect">
            <a:avLst/>
          </a:prstGeom>
          <a:noFill/>
          <a:ln w="9525" algn="ctr">
            <a:noFill/>
            <a:miter lim="800000"/>
            <a:headEnd/>
            <a:tailEnd/>
          </a:ln>
          <a:effectLst/>
        </p:spPr>
        <p:txBody>
          <a:bodyPr wrap="none">
            <a:spAutoFit/>
          </a:bodyPr>
          <a:lstStyle/>
          <a:p>
            <a:r>
              <a:rPr lang="en-GB" sz="2000" b="1"/>
              <a:t>9.7</a:t>
            </a:r>
            <a:r>
              <a:rPr lang="en-GB" sz="1000" b="1"/>
              <a:t> </a:t>
            </a:r>
            <a:r>
              <a:rPr lang="en-GB" sz="2000" b="1"/>
              <a:t>V</a:t>
            </a:r>
          </a:p>
        </p:txBody>
      </p:sp>
      <p:sp>
        <p:nvSpPr>
          <p:cNvPr id="20511" name="Text Box 31"/>
          <p:cNvSpPr txBox="1">
            <a:spLocks noChangeArrowheads="1"/>
          </p:cNvSpPr>
          <p:nvPr/>
        </p:nvSpPr>
        <p:spPr bwMode="auto">
          <a:xfrm>
            <a:off x="2767013" y="4457700"/>
            <a:ext cx="755650" cy="396875"/>
          </a:xfrm>
          <a:prstGeom prst="rect">
            <a:avLst/>
          </a:prstGeom>
          <a:noFill/>
          <a:ln w="9525" algn="ctr">
            <a:noFill/>
            <a:miter lim="800000"/>
            <a:headEnd/>
            <a:tailEnd/>
          </a:ln>
          <a:effectLst/>
        </p:spPr>
        <p:txBody>
          <a:bodyPr wrap="none">
            <a:spAutoFit/>
          </a:bodyPr>
          <a:lstStyle/>
          <a:p>
            <a:r>
              <a:rPr lang="en-GB" sz="2000" b="1"/>
              <a:t>3.2</a:t>
            </a:r>
            <a:r>
              <a:rPr lang="en-GB" sz="1000" b="1"/>
              <a:t> </a:t>
            </a:r>
            <a:r>
              <a:rPr lang="en-GB" sz="2000" b="1"/>
              <a:t>A</a:t>
            </a:r>
          </a:p>
        </p:txBody>
      </p:sp>
      <p:sp>
        <p:nvSpPr>
          <p:cNvPr id="20512" name="Text Box 32"/>
          <p:cNvSpPr txBox="1">
            <a:spLocks noChangeArrowheads="1"/>
          </p:cNvSpPr>
          <p:nvPr/>
        </p:nvSpPr>
        <p:spPr bwMode="auto">
          <a:xfrm>
            <a:off x="360363" y="5613400"/>
            <a:ext cx="8656637" cy="473075"/>
          </a:xfrm>
          <a:prstGeom prst="rect">
            <a:avLst/>
          </a:prstGeom>
          <a:noFill/>
          <a:ln w="9525" algn="ctr">
            <a:noFill/>
            <a:miter lim="800000"/>
            <a:headEnd/>
            <a:tailEnd/>
          </a:ln>
          <a:effectLst/>
        </p:spPr>
        <p:txBody>
          <a:bodyPr>
            <a:spAutoFit/>
          </a:bodyPr>
          <a:lstStyle/>
          <a:p>
            <a:r>
              <a:rPr lang="en-GB" sz="2400" dirty="0"/>
              <a:t>Resistance can be calculated from the gradient of a V/</a:t>
            </a:r>
            <a:r>
              <a:rPr lang="en-GB" sz="2400" dirty="0">
                <a:latin typeface="Times New Roman" pitchFamily="18" charset="0"/>
              </a:rPr>
              <a:t>I</a:t>
            </a:r>
            <a:r>
              <a:rPr lang="en-GB" sz="2400" dirty="0"/>
              <a:t> graph.</a:t>
            </a:r>
          </a:p>
        </p:txBody>
      </p:sp>
      <p:sp>
        <p:nvSpPr>
          <p:cNvPr id="20513" name="Text Box 33"/>
          <p:cNvSpPr txBox="1">
            <a:spLocks noChangeArrowheads="1"/>
          </p:cNvSpPr>
          <p:nvPr/>
        </p:nvSpPr>
        <p:spPr bwMode="auto">
          <a:xfrm>
            <a:off x="4572000" y="3225800"/>
            <a:ext cx="4000500" cy="830997"/>
          </a:xfrm>
          <a:prstGeom prst="rect">
            <a:avLst/>
          </a:prstGeom>
          <a:noFill/>
          <a:ln w="9525" algn="ctr">
            <a:noFill/>
            <a:miter lim="800000"/>
            <a:headEnd/>
            <a:tailEnd/>
          </a:ln>
          <a:effectLst/>
        </p:spPr>
        <p:txBody>
          <a:bodyPr>
            <a:spAutoFit/>
          </a:bodyPr>
          <a:lstStyle/>
          <a:p>
            <a:r>
              <a:rPr lang="en-GB" sz="2400" dirty="0"/>
              <a:t>Calculate the resistance in this simple circuit.</a:t>
            </a:r>
          </a:p>
        </p:txBody>
      </p:sp>
      <p:sp>
        <p:nvSpPr>
          <p:cNvPr id="20514" name="Text Box 34"/>
          <p:cNvSpPr txBox="1">
            <a:spLocks noChangeArrowheads="1"/>
          </p:cNvSpPr>
          <p:nvPr/>
        </p:nvSpPr>
        <p:spPr bwMode="auto">
          <a:xfrm>
            <a:off x="5041900" y="4478338"/>
            <a:ext cx="723900" cy="457200"/>
          </a:xfrm>
          <a:prstGeom prst="rect">
            <a:avLst/>
          </a:prstGeom>
          <a:noFill/>
          <a:ln w="9525" algn="ctr">
            <a:noFill/>
            <a:miter lim="800000"/>
            <a:headEnd/>
            <a:tailEnd/>
          </a:ln>
          <a:effectLst/>
        </p:spPr>
        <p:txBody>
          <a:bodyPr>
            <a:spAutoFit/>
          </a:bodyPr>
          <a:lstStyle/>
          <a:p>
            <a:r>
              <a:rPr lang="en-GB" sz="2400" dirty="0"/>
              <a:t>R =</a:t>
            </a:r>
          </a:p>
        </p:txBody>
      </p:sp>
      <p:sp>
        <p:nvSpPr>
          <p:cNvPr id="20515" name="Text Box 35"/>
          <p:cNvSpPr txBox="1">
            <a:spLocks noChangeArrowheads="1"/>
          </p:cNvSpPr>
          <p:nvPr/>
        </p:nvSpPr>
        <p:spPr bwMode="auto">
          <a:xfrm>
            <a:off x="5784850" y="4281488"/>
            <a:ext cx="572593" cy="461665"/>
          </a:xfrm>
          <a:prstGeom prst="rect">
            <a:avLst/>
          </a:prstGeom>
          <a:noFill/>
          <a:ln w="9525" algn="ctr">
            <a:noFill/>
            <a:miter lim="800000"/>
            <a:headEnd/>
            <a:tailEnd/>
          </a:ln>
          <a:effectLst/>
        </p:spPr>
        <p:txBody>
          <a:bodyPr wrap="none">
            <a:spAutoFit/>
          </a:bodyPr>
          <a:lstStyle/>
          <a:p>
            <a:r>
              <a:rPr lang="en-GB" sz="2400" dirty="0"/>
              <a:t>9.7</a:t>
            </a:r>
          </a:p>
        </p:txBody>
      </p:sp>
      <p:sp>
        <p:nvSpPr>
          <p:cNvPr id="20516" name="Text Box 36"/>
          <p:cNvSpPr txBox="1">
            <a:spLocks noChangeArrowheads="1"/>
          </p:cNvSpPr>
          <p:nvPr/>
        </p:nvSpPr>
        <p:spPr bwMode="auto">
          <a:xfrm>
            <a:off x="5784850" y="4687888"/>
            <a:ext cx="572593" cy="461665"/>
          </a:xfrm>
          <a:prstGeom prst="rect">
            <a:avLst/>
          </a:prstGeom>
          <a:noFill/>
          <a:ln w="9525" algn="ctr">
            <a:noFill/>
            <a:miter lim="800000"/>
            <a:headEnd/>
            <a:tailEnd/>
          </a:ln>
          <a:effectLst/>
        </p:spPr>
        <p:txBody>
          <a:bodyPr wrap="none">
            <a:spAutoFit/>
          </a:bodyPr>
          <a:lstStyle/>
          <a:p>
            <a:r>
              <a:rPr lang="en-GB" sz="2400" dirty="0"/>
              <a:t>3.2</a:t>
            </a:r>
          </a:p>
        </p:txBody>
      </p:sp>
      <p:sp>
        <p:nvSpPr>
          <p:cNvPr id="20517" name="Line 37"/>
          <p:cNvSpPr>
            <a:spLocks noChangeShapeType="1"/>
          </p:cNvSpPr>
          <p:nvPr/>
        </p:nvSpPr>
        <p:spPr bwMode="auto">
          <a:xfrm>
            <a:off x="5727700" y="4706938"/>
            <a:ext cx="723900" cy="0"/>
          </a:xfrm>
          <a:prstGeom prst="line">
            <a:avLst/>
          </a:prstGeom>
          <a:noFill/>
          <a:ln w="25400">
            <a:solidFill>
              <a:srgbClr val="010066"/>
            </a:solidFill>
            <a:round/>
            <a:headEnd/>
            <a:tailEnd/>
          </a:ln>
          <a:effectLst/>
        </p:spPr>
        <p:txBody>
          <a:bodyPr>
            <a:spAutoFit/>
          </a:bodyPr>
          <a:lstStyle/>
          <a:p>
            <a:endParaRPr lang="en-US"/>
          </a:p>
        </p:txBody>
      </p:sp>
      <p:sp>
        <p:nvSpPr>
          <p:cNvPr id="20518" name="Text Box 38"/>
          <p:cNvSpPr txBox="1">
            <a:spLocks noChangeArrowheads="1"/>
          </p:cNvSpPr>
          <p:nvPr/>
        </p:nvSpPr>
        <p:spPr bwMode="auto">
          <a:xfrm>
            <a:off x="6524625" y="4476750"/>
            <a:ext cx="1079142" cy="461665"/>
          </a:xfrm>
          <a:prstGeom prst="rect">
            <a:avLst/>
          </a:prstGeom>
          <a:noFill/>
          <a:ln w="9525" algn="ctr">
            <a:noFill/>
            <a:miter lim="800000"/>
            <a:headEnd/>
            <a:tailEnd/>
          </a:ln>
          <a:effectLst/>
        </p:spPr>
        <p:txBody>
          <a:bodyPr wrap="none">
            <a:spAutoFit/>
          </a:bodyPr>
          <a:lstStyle/>
          <a:p>
            <a:r>
              <a:rPr lang="en-GB" sz="2400" dirty="0"/>
              <a:t>= </a:t>
            </a:r>
            <a:r>
              <a:rPr lang="en-GB" sz="2400" b="1" dirty="0"/>
              <a:t>3.0 </a:t>
            </a:r>
            <a:r>
              <a:rPr lang="el-GR" sz="2400" b="1" dirty="0">
                <a:cs typeface="Arial" charset="0"/>
              </a:rPr>
              <a:t>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08"/>
                                        </p:tgtEl>
                                        <p:attrNameLst>
                                          <p:attrName>style.visibility</p:attrName>
                                        </p:attrNameLst>
                                      </p:cBhvr>
                                      <p:to>
                                        <p:strVal val="visible"/>
                                      </p:to>
                                    </p:set>
                                    <p:animEffect transition="in" filter="dissolve">
                                      <p:cBhvr>
                                        <p:cTn id="7" dur="500"/>
                                        <p:tgtEl>
                                          <p:spTgt spid="205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13"/>
                                        </p:tgtEl>
                                        <p:attrNameLst>
                                          <p:attrName>style.visibility</p:attrName>
                                        </p:attrNameLst>
                                      </p:cBhvr>
                                      <p:to>
                                        <p:strVal val="visible"/>
                                      </p:to>
                                    </p:set>
                                    <p:animEffect transition="in" filter="dissolve">
                                      <p:cBhvr>
                                        <p:cTn id="17" dur="500"/>
                                        <p:tgtEl>
                                          <p:spTgt spid="20513"/>
                                        </p:tgtEl>
                                      </p:cBhvr>
                                    </p:animEffect>
                                  </p:childTnLst>
                                </p:cTn>
                              </p:par>
                              <p:par>
                                <p:cTn id="18" presetID="23" presetClass="entr" presetSubtype="16" fill="hold" nodeType="withEffect">
                                  <p:stCondLst>
                                    <p:cond delay="0"/>
                                  </p:stCondLst>
                                  <p:childTnLst>
                                    <p:set>
                                      <p:cBhvr>
                                        <p:cTn id="19" dur="1" fill="hold">
                                          <p:stCondLst>
                                            <p:cond delay="0"/>
                                          </p:stCondLst>
                                        </p:cTn>
                                        <p:tgtEl>
                                          <p:spTgt spid="20509"/>
                                        </p:tgtEl>
                                        <p:attrNameLst>
                                          <p:attrName>style.visibility</p:attrName>
                                        </p:attrNameLst>
                                      </p:cBhvr>
                                      <p:to>
                                        <p:strVal val="visible"/>
                                      </p:to>
                                    </p:set>
                                    <p:anim calcmode="lin" valueType="num">
                                      <p:cBhvr>
                                        <p:cTn id="20" dur="500" fill="hold"/>
                                        <p:tgtEl>
                                          <p:spTgt spid="20509"/>
                                        </p:tgtEl>
                                        <p:attrNameLst>
                                          <p:attrName>ppt_w</p:attrName>
                                        </p:attrNameLst>
                                      </p:cBhvr>
                                      <p:tavLst>
                                        <p:tav tm="0">
                                          <p:val>
                                            <p:fltVal val="0"/>
                                          </p:val>
                                        </p:tav>
                                        <p:tav tm="100000">
                                          <p:val>
                                            <p:strVal val="#ppt_w"/>
                                          </p:val>
                                        </p:tav>
                                      </p:tavLst>
                                    </p:anim>
                                    <p:anim calcmode="lin" valueType="num">
                                      <p:cBhvr>
                                        <p:cTn id="21" dur="500" fill="hold"/>
                                        <p:tgtEl>
                                          <p:spTgt spid="20509"/>
                                        </p:tgtEl>
                                        <p:attrNameLst>
                                          <p:attrName>ppt_h</p:attrName>
                                        </p:attrNameLst>
                                      </p:cBhvr>
                                      <p:tavLst>
                                        <p:tav tm="0">
                                          <p:val>
                                            <p:fltVal val="0"/>
                                          </p:val>
                                        </p:tav>
                                        <p:tav tm="100000">
                                          <p:val>
                                            <p:strVal val="#ppt_h"/>
                                          </p:val>
                                        </p:tav>
                                      </p:tavLst>
                                    </p:anim>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20511"/>
                                        </p:tgtEl>
                                        <p:attrNameLst>
                                          <p:attrName>style.visibility</p:attrName>
                                        </p:attrNameLst>
                                      </p:cBhvr>
                                      <p:to>
                                        <p:strVal val="visible"/>
                                      </p:to>
                                    </p:set>
                                    <p:animEffect transition="in" filter="dissolve">
                                      <p:cBhvr>
                                        <p:cTn id="25" dur="500"/>
                                        <p:tgtEl>
                                          <p:spTgt spid="20511"/>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510"/>
                                        </p:tgtEl>
                                        <p:attrNameLst>
                                          <p:attrName>style.visibility</p:attrName>
                                        </p:attrNameLst>
                                      </p:cBhvr>
                                      <p:to>
                                        <p:strVal val="visible"/>
                                      </p:to>
                                    </p:set>
                                    <p:animEffect transition="in" filter="dissolve">
                                      <p:cBhvr>
                                        <p:cTn id="28" dur="500"/>
                                        <p:tgtEl>
                                          <p:spTgt spid="20510"/>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0514"/>
                                        </p:tgtEl>
                                        <p:attrNameLst>
                                          <p:attrName>style.visibility</p:attrName>
                                        </p:attrNameLst>
                                      </p:cBhvr>
                                      <p:to>
                                        <p:strVal val="visible"/>
                                      </p:to>
                                    </p:set>
                                    <p:animEffect transition="in" filter="dissolve">
                                      <p:cBhvr>
                                        <p:cTn id="33" dur="500"/>
                                        <p:tgtEl>
                                          <p:spTgt spid="20514"/>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0517"/>
                                        </p:tgtEl>
                                        <p:attrNameLst>
                                          <p:attrName>style.visibility</p:attrName>
                                        </p:attrNameLst>
                                      </p:cBhvr>
                                      <p:to>
                                        <p:strVal val="visible"/>
                                      </p:to>
                                    </p:set>
                                    <p:animEffect transition="in" filter="dissolve">
                                      <p:cBhvr>
                                        <p:cTn id="36" dur="500"/>
                                        <p:tgtEl>
                                          <p:spTgt spid="20517"/>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20515"/>
                                        </p:tgtEl>
                                        <p:attrNameLst>
                                          <p:attrName>style.visibility</p:attrName>
                                        </p:attrNameLst>
                                      </p:cBhvr>
                                      <p:to>
                                        <p:strVal val="visible"/>
                                      </p:to>
                                    </p:set>
                                    <p:animEffect transition="in" filter="dissolve">
                                      <p:cBhvr>
                                        <p:cTn id="39" dur="500"/>
                                        <p:tgtEl>
                                          <p:spTgt spid="20515"/>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20516"/>
                                        </p:tgtEl>
                                        <p:attrNameLst>
                                          <p:attrName>style.visibility</p:attrName>
                                        </p:attrNameLst>
                                      </p:cBhvr>
                                      <p:to>
                                        <p:strVal val="visible"/>
                                      </p:to>
                                    </p:set>
                                    <p:animEffect transition="in" filter="dissolve">
                                      <p:cBhvr>
                                        <p:cTn id="42" dur="500"/>
                                        <p:tgtEl>
                                          <p:spTgt spid="20516"/>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0518"/>
                                        </p:tgtEl>
                                        <p:attrNameLst>
                                          <p:attrName>style.visibility</p:attrName>
                                        </p:attrNameLst>
                                      </p:cBhvr>
                                      <p:to>
                                        <p:strVal val="visible"/>
                                      </p:to>
                                    </p:set>
                                    <p:animEffect transition="in" filter="dissolve">
                                      <p:cBhvr>
                                        <p:cTn id="47" dur="500"/>
                                        <p:tgtEl>
                                          <p:spTgt spid="20518"/>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0512"/>
                                        </p:tgtEl>
                                        <p:attrNameLst>
                                          <p:attrName>style.visibility</p:attrName>
                                        </p:attrNameLst>
                                      </p:cBhvr>
                                      <p:to>
                                        <p:strVal val="visible"/>
                                      </p:to>
                                    </p:set>
                                    <p:animEffect transition="in" filter="dissolve">
                                      <p:cBhvr>
                                        <p:cTn id="52" dur="500"/>
                                        <p:tgtEl>
                                          <p:spTgt spid="20512"/>
                                        </p:tgtEl>
                                      </p:cBhvr>
                                    </p:animEffect>
                                  </p:childTnLst>
                                </p:cTn>
                              </p:par>
                            </p:childTnLst>
                          </p:cTn>
                        </p:par>
                        <p:par>
                          <p:cTn id="53" fill="hold">
                            <p:stCondLst>
                              <p:cond delay="500"/>
                            </p:stCondLst>
                            <p:childTnLst>
                              <p:par>
                                <p:cTn id="54" presetID="1" presetClass="entr" presetSubtype="0" fill="hold" nodeType="afterEffect">
                                  <p:stCondLst>
                                    <p:cond delay="0"/>
                                  </p:stCondLst>
                                  <p:childTnLst>
                                    <p:set>
                                      <p:cBhvr>
                                        <p:cTn id="55" dur="1" fill="hold">
                                          <p:stCondLst>
                                            <p:cond delay="0"/>
                                          </p:stCondLst>
                                        </p:cTn>
                                        <p:tgtEl>
                                          <p:spTgt spid="204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8" grpId="0"/>
      <p:bldP spid="20510" grpId="0"/>
      <p:bldP spid="20511" grpId="0"/>
      <p:bldP spid="20512" grpId="0"/>
      <p:bldP spid="20513" grpId="0"/>
      <p:bldP spid="20514" grpId="0"/>
      <p:bldP spid="20515" grpId="0"/>
      <p:bldP spid="20516" grpId="0"/>
      <p:bldP spid="20517" grpId="0" animBg="1"/>
      <p:bldP spid="205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43" name="Picture 67" descr="axes labels"/>
          <p:cNvPicPr>
            <a:picLocks noChangeAspect="1" noChangeArrowheads="1"/>
          </p:cNvPicPr>
          <p:nvPr/>
        </p:nvPicPr>
        <p:blipFill>
          <a:blip r:embed="rId3" cstate="print"/>
          <a:srcRect/>
          <a:stretch>
            <a:fillRect/>
          </a:stretch>
        </p:blipFill>
        <p:spPr bwMode="auto">
          <a:xfrm>
            <a:off x="2719388" y="773113"/>
            <a:ext cx="6310312" cy="3975100"/>
          </a:xfrm>
          <a:prstGeom prst="rect">
            <a:avLst/>
          </a:prstGeom>
          <a:noFill/>
        </p:spPr>
      </p:pic>
      <p:pic>
        <p:nvPicPr>
          <p:cNvPr id="24623" name="Picture 47" descr="axes"/>
          <p:cNvPicPr>
            <a:picLocks noChangeAspect="1" noChangeArrowheads="1"/>
          </p:cNvPicPr>
          <p:nvPr/>
        </p:nvPicPr>
        <p:blipFill>
          <a:blip r:embed="rId4" cstate="print"/>
          <a:srcRect l="4916" r="4538"/>
          <a:stretch>
            <a:fillRect/>
          </a:stretch>
        </p:blipFill>
        <p:spPr bwMode="auto">
          <a:xfrm>
            <a:off x="3016250" y="757238"/>
            <a:ext cx="5753100" cy="3533775"/>
          </a:xfrm>
          <a:prstGeom prst="rect">
            <a:avLst/>
          </a:prstGeom>
          <a:noFill/>
        </p:spPr>
      </p:pic>
      <p:pic>
        <p:nvPicPr>
          <p:cNvPr id="24625" name="Picture 49" descr="linear plots"/>
          <p:cNvPicPr>
            <a:picLocks noChangeAspect="1" noChangeArrowheads="1"/>
          </p:cNvPicPr>
          <p:nvPr/>
        </p:nvPicPr>
        <p:blipFill>
          <a:blip r:embed="rId5" cstate="print"/>
          <a:srcRect l="4372" t="13083" r="11891" b="8537"/>
          <a:stretch>
            <a:fillRect/>
          </a:stretch>
        </p:blipFill>
        <p:spPr bwMode="auto">
          <a:xfrm>
            <a:off x="3006725" y="1257300"/>
            <a:ext cx="5753100" cy="2978150"/>
          </a:xfrm>
          <a:prstGeom prst="rect">
            <a:avLst/>
          </a:prstGeom>
          <a:noFill/>
        </p:spPr>
      </p:pic>
      <p:sp>
        <p:nvSpPr>
          <p:cNvPr id="24578" name="Title 1"/>
          <p:cNvSpPr>
            <a:spLocks noGrp="1"/>
          </p:cNvSpPr>
          <p:nvPr>
            <p:ph type="title"/>
          </p:nvPr>
        </p:nvSpPr>
        <p:spPr>
          <a:xfrm>
            <a:off x="457200" y="0"/>
            <a:ext cx="8229600" cy="1143000"/>
          </a:xfrm>
        </p:spPr>
        <p:txBody>
          <a:bodyPr/>
          <a:lstStyle/>
          <a:p>
            <a:r>
              <a:rPr lang="en-GB" dirty="0" smtClean="0"/>
              <a:t>Plotting the </a:t>
            </a:r>
            <a:r>
              <a:rPr lang="en-GB" i="1" dirty="0" smtClean="0"/>
              <a:t>V</a:t>
            </a:r>
            <a:r>
              <a:rPr lang="en-GB" dirty="0" smtClean="0"/>
              <a:t>/</a:t>
            </a:r>
            <a:r>
              <a:rPr lang="en-GB" sz="3000" i="1" dirty="0" smtClean="0">
                <a:latin typeface="Times New Roman" pitchFamily="18" charset="0"/>
              </a:rPr>
              <a:t>I</a:t>
            </a:r>
            <a:r>
              <a:rPr lang="en-GB" dirty="0" smtClean="0"/>
              <a:t> graph for a resistor</a:t>
            </a:r>
          </a:p>
        </p:txBody>
      </p:sp>
      <p:pic>
        <p:nvPicPr>
          <p:cNvPr id="24585" name="Picture 9" descr="forward_arrow_colour">
            <a:hlinkClick r:id="" action="ppaction://hlinkshowjump?jump=nextslide"/>
          </p:cNvPr>
          <p:cNvPicPr>
            <a:picLocks noChangeAspect="1" noChangeArrowheads="1"/>
          </p:cNvPicPr>
          <p:nvPr/>
        </p:nvPicPr>
        <p:blipFill>
          <a:blip r:embed="rId6" cstate="print"/>
          <a:srcRect/>
          <a:stretch>
            <a:fillRect/>
          </a:stretch>
        </p:blipFill>
        <p:spPr bwMode="auto">
          <a:xfrm>
            <a:off x="8447088" y="6167438"/>
            <a:ext cx="630237" cy="574675"/>
          </a:xfrm>
          <a:prstGeom prst="rect">
            <a:avLst/>
          </a:prstGeom>
          <a:noFill/>
        </p:spPr>
      </p:pic>
      <p:sp>
        <p:nvSpPr>
          <p:cNvPr id="24587" name="AutoShape 11"/>
          <p:cNvSpPr>
            <a:spLocks noChangeArrowheads="1"/>
          </p:cNvSpPr>
          <p:nvPr/>
        </p:nvSpPr>
        <p:spPr bwMode="auto">
          <a:xfrm>
            <a:off x="360363" y="782638"/>
            <a:ext cx="1879600" cy="546100"/>
          </a:xfrm>
          <a:prstGeom prst="roundRect">
            <a:avLst>
              <a:gd name="adj" fmla="val 10644"/>
            </a:avLst>
          </a:prstGeom>
          <a:solidFill>
            <a:srgbClr val="F7B9D7"/>
          </a:solidFill>
          <a:ln w="38100" algn="ctr">
            <a:noFill/>
            <a:round/>
            <a:headEnd/>
            <a:tailEnd/>
          </a:ln>
          <a:effectLst/>
        </p:spPr>
        <p:txBody>
          <a:bodyPr anchor="ctr">
            <a:spAutoFit/>
          </a:bodyPr>
          <a:lstStyle/>
          <a:p>
            <a:endParaRPr lang="en-US"/>
          </a:p>
        </p:txBody>
      </p:sp>
      <p:sp>
        <p:nvSpPr>
          <p:cNvPr id="24588" name="AutoShape 12"/>
          <p:cNvSpPr>
            <a:spLocks noChangeArrowheads="1"/>
          </p:cNvSpPr>
          <p:nvPr/>
        </p:nvSpPr>
        <p:spPr bwMode="auto">
          <a:xfrm>
            <a:off x="360363" y="782638"/>
            <a:ext cx="1879600" cy="4718050"/>
          </a:xfrm>
          <a:prstGeom prst="roundRect">
            <a:avLst>
              <a:gd name="adj" fmla="val 1852"/>
            </a:avLst>
          </a:prstGeom>
          <a:noFill/>
          <a:ln w="38100" algn="ctr">
            <a:solidFill>
              <a:srgbClr val="B71562"/>
            </a:solidFill>
            <a:round/>
            <a:headEnd/>
            <a:tailEnd/>
          </a:ln>
          <a:effectLst/>
        </p:spPr>
        <p:txBody>
          <a:bodyPr anchor="ctr">
            <a:spAutoFit/>
          </a:bodyPr>
          <a:lstStyle/>
          <a:p>
            <a:endParaRPr lang="en-US"/>
          </a:p>
        </p:txBody>
      </p:sp>
      <p:sp>
        <p:nvSpPr>
          <p:cNvPr id="24589" name="Line 13"/>
          <p:cNvSpPr>
            <a:spLocks noChangeShapeType="1"/>
          </p:cNvSpPr>
          <p:nvPr/>
        </p:nvSpPr>
        <p:spPr bwMode="auto">
          <a:xfrm flipH="1">
            <a:off x="1241425" y="800100"/>
            <a:ext cx="11113" cy="4722813"/>
          </a:xfrm>
          <a:prstGeom prst="line">
            <a:avLst/>
          </a:prstGeom>
          <a:noFill/>
          <a:ln w="25400">
            <a:solidFill>
              <a:srgbClr val="B71562"/>
            </a:solidFill>
            <a:round/>
            <a:headEnd/>
            <a:tailEnd/>
          </a:ln>
          <a:effectLst/>
        </p:spPr>
        <p:txBody>
          <a:bodyPr>
            <a:spAutoFit/>
          </a:bodyPr>
          <a:lstStyle/>
          <a:p>
            <a:endParaRPr lang="en-US"/>
          </a:p>
        </p:txBody>
      </p:sp>
      <p:sp>
        <p:nvSpPr>
          <p:cNvPr id="24590" name="Line 14"/>
          <p:cNvSpPr>
            <a:spLocks noChangeShapeType="1"/>
          </p:cNvSpPr>
          <p:nvPr/>
        </p:nvSpPr>
        <p:spPr bwMode="auto">
          <a:xfrm>
            <a:off x="360363" y="1323975"/>
            <a:ext cx="1900237" cy="1588"/>
          </a:xfrm>
          <a:prstGeom prst="line">
            <a:avLst/>
          </a:prstGeom>
          <a:noFill/>
          <a:ln w="25400">
            <a:solidFill>
              <a:srgbClr val="B71562"/>
            </a:solidFill>
            <a:round/>
            <a:headEnd/>
            <a:tailEnd/>
          </a:ln>
          <a:effectLst/>
        </p:spPr>
        <p:txBody>
          <a:bodyPr>
            <a:spAutoFit/>
          </a:bodyPr>
          <a:lstStyle/>
          <a:p>
            <a:endParaRPr lang="en-US"/>
          </a:p>
        </p:txBody>
      </p:sp>
      <p:sp>
        <p:nvSpPr>
          <p:cNvPr id="24591" name="Line 15"/>
          <p:cNvSpPr>
            <a:spLocks noChangeShapeType="1"/>
          </p:cNvSpPr>
          <p:nvPr/>
        </p:nvSpPr>
        <p:spPr bwMode="auto">
          <a:xfrm>
            <a:off x="360363" y="1792288"/>
            <a:ext cx="1900237" cy="1587"/>
          </a:xfrm>
          <a:prstGeom prst="line">
            <a:avLst/>
          </a:prstGeom>
          <a:noFill/>
          <a:ln w="25400">
            <a:solidFill>
              <a:srgbClr val="B71562"/>
            </a:solidFill>
            <a:round/>
            <a:headEnd/>
            <a:tailEnd/>
          </a:ln>
          <a:effectLst/>
        </p:spPr>
        <p:txBody>
          <a:bodyPr>
            <a:spAutoFit/>
          </a:bodyPr>
          <a:lstStyle/>
          <a:p>
            <a:endParaRPr lang="en-US"/>
          </a:p>
        </p:txBody>
      </p:sp>
      <p:sp>
        <p:nvSpPr>
          <p:cNvPr id="24592" name="Line 16"/>
          <p:cNvSpPr>
            <a:spLocks noChangeShapeType="1"/>
          </p:cNvSpPr>
          <p:nvPr/>
        </p:nvSpPr>
        <p:spPr bwMode="auto">
          <a:xfrm>
            <a:off x="360363" y="2257425"/>
            <a:ext cx="1900237" cy="1588"/>
          </a:xfrm>
          <a:prstGeom prst="line">
            <a:avLst/>
          </a:prstGeom>
          <a:noFill/>
          <a:ln w="25400">
            <a:solidFill>
              <a:srgbClr val="B71562"/>
            </a:solidFill>
            <a:round/>
            <a:headEnd/>
            <a:tailEnd/>
          </a:ln>
          <a:effectLst/>
        </p:spPr>
        <p:txBody>
          <a:bodyPr>
            <a:spAutoFit/>
          </a:bodyPr>
          <a:lstStyle/>
          <a:p>
            <a:endParaRPr lang="en-US"/>
          </a:p>
        </p:txBody>
      </p:sp>
      <p:sp>
        <p:nvSpPr>
          <p:cNvPr id="24593" name="Line 17"/>
          <p:cNvSpPr>
            <a:spLocks noChangeShapeType="1"/>
          </p:cNvSpPr>
          <p:nvPr/>
        </p:nvSpPr>
        <p:spPr bwMode="auto">
          <a:xfrm>
            <a:off x="360363" y="2727325"/>
            <a:ext cx="1900237" cy="1588"/>
          </a:xfrm>
          <a:prstGeom prst="line">
            <a:avLst/>
          </a:prstGeom>
          <a:noFill/>
          <a:ln w="25400">
            <a:solidFill>
              <a:srgbClr val="B71562"/>
            </a:solidFill>
            <a:round/>
            <a:headEnd/>
            <a:tailEnd/>
          </a:ln>
          <a:effectLst/>
        </p:spPr>
        <p:txBody>
          <a:bodyPr>
            <a:spAutoFit/>
          </a:bodyPr>
          <a:lstStyle/>
          <a:p>
            <a:endParaRPr lang="en-US"/>
          </a:p>
        </p:txBody>
      </p:sp>
      <p:sp>
        <p:nvSpPr>
          <p:cNvPr id="24594" name="Line 18"/>
          <p:cNvSpPr>
            <a:spLocks noChangeShapeType="1"/>
          </p:cNvSpPr>
          <p:nvPr/>
        </p:nvSpPr>
        <p:spPr bwMode="auto">
          <a:xfrm flipV="1">
            <a:off x="360363" y="3197225"/>
            <a:ext cx="1873250" cy="1588"/>
          </a:xfrm>
          <a:prstGeom prst="line">
            <a:avLst/>
          </a:prstGeom>
          <a:noFill/>
          <a:ln w="25400">
            <a:solidFill>
              <a:srgbClr val="B71562"/>
            </a:solidFill>
            <a:round/>
            <a:headEnd/>
            <a:tailEnd/>
          </a:ln>
          <a:effectLst/>
        </p:spPr>
        <p:txBody>
          <a:bodyPr>
            <a:spAutoFit/>
          </a:bodyPr>
          <a:lstStyle/>
          <a:p>
            <a:endParaRPr lang="en-US"/>
          </a:p>
        </p:txBody>
      </p:sp>
      <p:sp>
        <p:nvSpPr>
          <p:cNvPr id="24595" name="Line 19"/>
          <p:cNvSpPr>
            <a:spLocks noChangeShapeType="1"/>
          </p:cNvSpPr>
          <p:nvPr/>
        </p:nvSpPr>
        <p:spPr bwMode="auto">
          <a:xfrm>
            <a:off x="360363" y="3667125"/>
            <a:ext cx="1900237" cy="1588"/>
          </a:xfrm>
          <a:prstGeom prst="line">
            <a:avLst/>
          </a:prstGeom>
          <a:noFill/>
          <a:ln w="25400">
            <a:solidFill>
              <a:srgbClr val="B71562"/>
            </a:solidFill>
            <a:round/>
            <a:headEnd/>
            <a:tailEnd/>
          </a:ln>
          <a:effectLst/>
        </p:spPr>
        <p:txBody>
          <a:bodyPr>
            <a:spAutoFit/>
          </a:bodyPr>
          <a:lstStyle/>
          <a:p>
            <a:endParaRPr lang="en-US"/>
          </a:p>
        </p:txBody>
      </p:sp>
      <p:sp>
        <p:nvSpPr>
          <p:cNvPr id="24596" name="Line 20"/>
          <p:cNvSpPr>
            <a:spLocks noChangeShapeType="1"/>
          </p:cNvSpPr>
          <p:nvPr/>
        </p:nvSpPr>
        <p:spPr bwMode="auto">
          <a:xfrm>
            <a:off x="360363" y="4137025"/>
            <a:ext cx="1900237" cy="1588"/>
          </a:xfrm>
          <a:prstGeom prst="line">
            <a:avLst/>
          </a:prstGeom>
          <a:noFill/>
          <a:ln w="25400">
            <a:solidFill>
              <a:srgbClr val="B71562"/>
            </a:solidFill>
            <a:round/>
            <a:headEnd/>
            <a:tailEnd/>
          </a:ln>
          <a:effectLst/>
        </p:spPr>
        <p:txBody>
          <a:bodyPr>
            <a:spAutoFit/>
          </a:bodyPr>
          <a:lstStyle/>
          <a:p>
            <a:endParaRPr lang="en-US"/>
          </a:p>
        </p:txBody>
      </p:sp>
      <p:sp>
        <p:nvSpPr>
          <p:cNvPr id="24597" name="Line 21"/>
          <p:cNvSpPr>
            <a:spLocks noChangeShapeType="1"/>
          </p:cNvSpPr>
          <p:nvPr/>
        </p:nvSpPr>
        <p:spPr bwMode="auto">
          <a:xfrm>
            <a:off x="360363" y="4606925"/>
            <a:ext cx="1900237" cy="1588"/>
          </a:xfrm>
          <a:prstGeom prst="line">
            <a:avLst/>
          </a:prstGeom>
          <a:noFill/>
          <a:ln w="25400">
            <a:solidFill>
              <a:srgbClr val="B71562"/>
            </a:solidFill>
            <a:round/>
            <a:headEnd/>
            <a:tailEnd/>
          </a:ln>
          <a:effectLst/>
        </p:spPr>
        <p:txBody>
          <a:bodyPr>
            <a:spAutoFit/>
          </a:bodyPr>
          <a:lstStyle/>
          <a:p>
            <a:endParaRPr lang="en-US"/>
          </a:p>
        </p:txBody>
      </p:sp>
      <p:sp>
        <p:nvSpPr>
          <p:cNvPr id="24599" name="Text Box 23"/>
          <p:cNvSpPr txBox="1">
            <a:spLocks noChangeArrowheads="1"/>
          </p:cNvSpPr>
          <p:nvPr/>
        </p:nvSpPr>
        <p:spPr bwMode="auto">
          <a:xfrm>
            <a:off x="604838" y="830263"/>
            <a:ext cx="387350" cy="457200"/>
          </a:xfrm>
          <a:prstGeom prst="rect">
            <a:avLst/>
          </a:prstGeom>
          <a:noFill/>
          <a:ln w="9525" algn="ctr">
            <a:noFill/>
            <a:miter lim="800000"/>
            <a:headEnd/>
            <a:tailEnd/>
          </a:ln>
          <a:effectLst/>
        </p:spPr>
        <p:txBody>
          <a:bodyPr wrap="none">
            <a:spAutoFit/>
          </a:bodyPr>
          <a:lstStyle/>
          <a:p>
            <a:r>
              <a:rPr lang="en-GB" b="1" i="1"/>
              <a:t>V</a:t>
            </a:r>
          </a:p>
        </p:txBody>
      </p:sp>
      <p:sp>
        <p:nvSpPr>
          <p:cNvPr id="24600" name="Text Box 24"/>
          <p:cNvSpPr txBox="1">
            <a:spLocks noChangeArrowheads="1"/>
          </p:cNvSpPr>
          <p:nvPr/>
        </p:nvSpPr>
        <p:spPr bwMode="auto">
          <a:xfrm>
            <a:off x="1544638" y="819150"/>
            <a:ext cx="307975" cy="473075"/>
          </a:xfrm>
          <a:prstGeom prst="rect">
            <a:avLst/>
          </a:prstGeom>
          <a:noFill/>
          <a:ln w="9525" algn="ctr">
            <a:noFill/>
            <a:miter lim="800000"/>
            <a:headEnd/>
            <a:tailEnd/>
          </a:ln>
          <a:effectLst/>
        </p:spPr>
        <p:txBody>
          <a:bodyPr wrap="none">
            <a:spAutoFit/>
          </a:bodyPr>
          <a:lstStyle/>
          <a:p>
            <a:r>
              <a:rPr lang="en-GB" sz="2500" b="1" i="1">
                <a:latin typeface="Times New Roman" pitchFamily="18" charset="0"/>
              </a:rPr>
              <a:t>I</a:t>
            </a:r>
          </a:p>
        </p:txBody>
      </p:sp>
      <p:sp>
        <p:nvSpPr>
          <p:cNvPr id="24603" name="Text Box 27"/>
          <p:cNvSpPr txBox="1">
            <a:spLocks noChangeArrowheads="1"/>
          </p:cNvSpPr>
          <p:nvPr/>
        </p:nvSpPr>
        <p:spPr bwMode="auto">
          <a:xfrm>
            <a:off x="441325" y="1322388"/>
            <a:ext cx="608013" cy="457200"/>
          </a:xfrm>
          <a:prstGeom prst="rect">
            <a:avLst/>
          </a:prstGeom>
          <a:noFill/>
          <a:ln w="9525" algn="ctr">
            <a:noFill/>
            <a:miter lim="800000"/>
            <a:headEnd/>
            <a:tailEnd/>
          </a:ln>
          <a:effectLst/>
        </p:spPr>
        <p:txBody>
          <a:bodyPr wrap="none">
            <a:spAutoFit/>
          </a:bodyPr>
          <a:lstStyle/>
          <a:p>
            <a:r>
              <a:rPr lang="en-GB"/>
              <a:t>5.0</a:t>
            </a:r>
          </a:p>
        </p:txBody>
      </p:sp>
      <p:sp>
        <p:nvSpPr>
          <p:cNvPr id="24604" name="Text Box 28"/>
          <p:cNvSpPr txBox="1">
            <a:spLocks noChangeArrowheads="1"/>
          </p:cNvSpPr>
          <p:nvPr/>
        </p:nvSpPr>
        <p:spPr bwMode="auto">
          <a:xfrm>
            <a:off x="441325" y="1787525"/>
            <a:ext cx="608013" cy="457200"/>
          </a:xfrm>
          <a:prstGeom prst="rect">
            <a:avLst/>
          </a:prstGeom>
          <a:noFill/>
          <a:ln w="9525" algn="ctr">
            <a:noFill/>
            <a:miter lim="800000"/>
            <a:headEnd/>
            <a:tailEnd/>
          </a:ln>
          <a:effectLst/>
        </p:spPr>
        <p:txBody>
          <a:bodyPr wrap="none">
            <a:spAutoFit/>
          </a:bodyPr>
          <a:lstStyle/>
          <a:p>
            <a:r>
              <a:rPr lang="en-GB"/>
              <a:t>4.5</a:t>
            </a:r>
          </a:p>
        </p:txBody>
      </p:sp>
      <p:sp>
        <p:nvSpPr>
          <p:cNvPr id="24605" name="Text Box 29"/>
          <p:cNvSpPr txBox="1">
            <a:spLocks noChangeArrowheads="1"/>
          </p:cNvSpPr>
          <p:nvPr/>
        </p:nvSpPr>
        <p:spPr bwMode="auto">
          <a:xfrm>
            <a:off x="441325" y="2252663"/>
            <a:ext cx="608013" cy="457200"/>
          </a:xfrm>
          <a:prstGeom prst="rect">
            <a:avLst/>
          </a:prstGeom>
          <a:noFill/>
          <a:ln w="9525" algn="ctr">
            <a:noFill/>
            <a:miter lim="800000"/>
            <a:headEnd/>
            <a:tailEnd/>
          </a:ln>
          <a:effectLst/>
        </p:spPr>
        <p:txBody>
          <a:bodyPr wrap="none">
            <a:spAutoFit/>
          </a:bodyPr>
          <a:lstStyle/>
          <a:p>
            <a:r>
              <a:rPr lang="en-GB"/>
              <a:t>4.0</a:t>
            </a:r>
          </a:p>
        </p:txBody>
      </p:sp>
      <p:sp>
        <p:nvSpPr>
          <p:cNvPr id="24606" name="Text Box 30"/>
          <p:cNvSpPr txBox="1">
            <a:spLocks noChangeArrowheads="1"/>
          </p:cNvSpPr>
          <p:nvPr/>
        </p:nvSpPr>
        <p:spPr bwMode="auto">
          <a:xfrm>
            <a:off x="441325" y="2717800"/>
            <a:ext cx="608013" cy="457200"/>
          </a:xfrm>
          <a:prstGeom prst="rect">
            <a:avLst/>
          </a:prstGeom>
          <a:noFill/>
          <a:ln w="9525" algn="ctr">
            <a:noFill/>
            <a:miter lim="800000"/>
            <a:headEnd/>
            <a:tailEnd/>
          </a:ln>
          <a:effectLst/>
        </p:spPr>
        <p:txBody>
          <a:bodyPr wrap="none">
            <a:spAutoFit/>
          </a:bodyPr>
          <a:lstStyle/>
          <a:p>
            <a:r>
              <a:rPr lang="en-GB"/>
              <a:t>3.5</a:t>
            </a:r>
          </a:p>
        </p:txBody>
      </p:sp>
      <p:sp>
        <p:nvSpPr>
          <p:cNvPr id="24607" name="Text Box 31"/>
          <p:cNvSpPr txBox="1">
            <a:spLocks noChangeArrowheads="1"/>
          </p:cNvSpPr>
          <p:nvPr/>
        </p:nvSpPr>
        <p:spPr bwMode="auto">
          <a:xfrm>
            <a:off x="441325" y="3673475"/>
            <a:ext cx="608013" cy="457200"/>
          </a:xfrm>
          <a:prstGeom prst="rect">
            <a:avLst/>
          </a:prstGeom>
          <a:noFill/>
          <a:ln w="9525" algn="ctr">
            <a:noFill/>
            <a:miter lim="800000"/>
            <a:headEnd/>
            <a:tailEnd/>
          </a:ln>
          <a:effectLst/>
        </p:spPr>
        <p:txBody>
          <a:bodyPr wrap="none">
            <a:spAutoFit/>
          </a:bodyPr>
          <a:lstStyle/>
          <a:p>
            <a:r>
              <a:rPr lang="en-GB"/>
              <a:t>2.5</a:t>
            </a:r>
          </a:p>
        </p:txBody>
      </p:sp>
      <p:sp>
        <p:nvSpPr>
          <p:cNvPr id="24608" name="Text Box 32"/>
          <p:cNvSpPr txBox="1">
            <a:spLocks noChangeArrowheads="1"/>
          </p:cNvSpPr>
          <p:nvPr/>
        </p:nvSpPr>
        <p:spPr bwMode="auto">
          <a:xfrm>
            <a:off x="441325" y="4138613"/>
            <a:ext cx="608013" cy="457200"/>
          </a:xfrm>
          <a:prstGeom prst="rect">
            <a:avLst/>
          </a:prstGeom>
          <a:noFill/>
          <a:ln w="9525" algn="ctr">
            <a:noFill/>
            <a:miter lim="800000"/>
            <a:headEnd/>
            <a:tailEnd/>
          </a:ln>
          <a:effectLst/>
        </p:spPr>
        <p:txBody>
          <a:bodyPr wrap="none">
            <a:spAutoFit/>
          </a:bodyPr>
          <a:lstStyle/>
          <a:p>
            <a:r>
              <a:rPr lang="en-GB"/>
              <a:t>2.0</a:t>
            </a:r>
          </a:p>
        </p:txBody>
      </p:sp>
      <p:sp>
        <p:nvSpPr>
          <p:cNvPr id="24609" name="Text Box 33"/>
          <p:cNvSpPr txBox="1">
            <a:spLocks noChangeArrowheads="1"/>
          </p:cNvSpPr>
          <p:nvPr/>
        </p:nvSpPr>
        <p:spPr bwMode="auto">
          <a:xfrm>
            <a:off x="441325" y="4603750"/>
            <a:ext cx="608013" cy="457200"/>
          </a:xfrm>
          <a:prstGeom prst="rect">
            <a:avLst/>
          </a:prstGeom>
          <a:noFill/>
          <a:ln w="9525" algn="ctr">
            <a:noFill/>
            <a:miter lim="800000"/>
            <a:headEnd/>
            <a:tailEnd/>
          </a:ln>
          <a:effectLst/>
        </p:spPr>
        <p:txBody>
          <a:bodyPr wrap="none">
            <a:spAutoFit/>
          </a:bodyPr>
          <a:lstStyle/>
          <a:p>
            <a:r>
              <a:rPr lang="en-GB"/>
              <a:t>1.5</a:t>
            </a:r>
          </a:p>
        </p:txBody>
      </p:sp>
      <p:sp>
        <p:nvSpPr>
          <p:cNvPr id="24610" name="Text Box 34"/>
          <p:cNvSpPr txBox="1">
            <a:spLocks noChangeArrowheads="1"/>
          </p:cNvSpPr>
          <p:nvPr/>
        </p:nvSpPr>
        <p:spPr bwMode="auto">
          <a:xfrm>
            <a:off x="441325" y="5056188"/>
            <a:ext cx="608013" cy="457200"/>
          </a:xfrm>
          <a:prstGeom prst="rect">
            <a:avLst/>
          </a:prstGeom>
          <a:noFill/>
          <a:ln w="9525" algn="ctr">
            <a:noFill/>
            <a:miter lim="800000"/>
            <a:headEnd/>
            <a:tailEnd/>
          </a:ln>
          <a:effectLst/>
        </p:spPr>
        <p:txBody>
          <a:bodyPr wrap="none">
            <a:spAutoFit/>
          </a:bodyPr>
          <a:lstStyle/>
          <a:p>
            <a:r>
              <a:rPr lang="en-GB"/>
              <a:t>1.0</a:t>
            </a:r>
          </a:p>
        </p:txBody>
      </p:sp>
      <p:sp>
        <p:nvSpPr>
          <p:cNvPr id="24611" name="Text Box 35"/>
          <p:cNvSpPr txBox="1">
            <a:spLocks noChangeArrowheads="1"/>
          </p:cNvSpPr>
          <p:nvPr/>
        </p:nvSpPr>
        <p:spPr bwMode="auto">
          <a:xfrm>
            <a:off x="1343025" y="1335088"/>
            <a:ext cx="777875" cy="457200"/>
          </a:xfrm>
          <a:prstGeom prst="rect">
            <a:avLst/>
          </a:prstGeom>
          <a:noFill/>
          <a:ln w="9525" algn="ctr">
            <a:noFill/>
            <a:miter lim="800000"/>
            <a:headEnd/>
            <a:tailEnd/>
          </a:ln>
          <a:effectLst/>
        </p:spPr>
        <p:txBody>
          <a:bodyPr wrap="none">
            <a:spAutoFit/>
          </a:bodyPr>
          <a:lstStyle/>
          <a:p>
            <a:r>
              <a:rPr lang="en-GB"/>
              <a:t>0.50</a:t>
            </a:r>
          </a:p>
        </p:txBody>
      </p:sp>
      <p:sp>
        <p:nvSpPr>
          <p:cNvPr id="24612" name="Text Box 36"/>
          <p:cNvSpPr txBox="1">
            <a:spLocks noChangeArrowheads="1"/>
          </p:cNvSpPr>
          <p:nvPr/>
        </p:nvSpPr>
        <p:spPr bwMode="auto">
          <a:xfrm>
            <a:off x="1343025" y="1787525"/>
            <a:ext cx="777875" cy="457200"/>
          </a:xfrm>
          <a:prstGeom prst="rect">
            <a:avLst/>
          </a:prstGeom>
          <a:noFill/>
          <a:ln w="9525" algn="ctr">
            <a:noFill/>
            <a:miter lim="800000"/>
            <a:headEnd/>
            <a:tailEnd/>
          </a:ln>
          <a:effectLst/>
        </p:spPr>
        <p:txBody>
          <a:bodyPr wrap="none">
            <a:spAutoFit/>
          </a:bodyPr>
          <a:lstStyle/>
          <a:p>
            <a:r>
              <a:rPr lang="en-GB"/>
              <a:t>0.45</a:t>
            </a:r>
          </a:p>
        </p:txBody>
      </p:sp>
      <p:sp>
        <p:nvSpPr>
          <p:cNvPr id="24613" name="Text Box 37"/>
          <p:cNvSpPr txBox="1">
            <a:spLocks noChangeArrowheads="1"/>
          </p:cNvSpPr>
          <p:nvPr/>
        </p:nvSpPr>
        <p:spPr bwMode="auto">
          <a:xfrm>
            <a:off x="1343025" y="2252663"/>
            <a:ext cx="777875" cy="457200"/>
          </a:xfrm>
          <a:prstGeom prst="rect">
            <a:avLst/>
          </a:prstGeom>
          <a:noFill/>
          <a:ln w="9525" algn="ctr">
            <a:noFill/>
            <a:miter lim="800000"/>
            <a:headEnd/>
            <a:tailEnd/>
          </a:ln>
          <a:effectLst/>
        </p:spPr>
        <p:txBody>
          <a:bodyPr wrap="none">
            <a:spAutoFit/>
          </a:bodyPr>
          <a:lstStyle/>
          <a:p>
            <a:r>
              <a:rPr lang="en-GB"/>
              <a:t>0.40</a:t>
            </a:r>
          </a:p>
        </p:txBody>
      </p:sp>
      <p:sp>
        <p:nvSpPr>
          <p:cNvPr id="24614" name="Text Box 38"/>
          <p:cNvSpPr txBox="1">
            <a:spLocks noChangeArrowheads="1"/>
          </p:cNvSpPr>
          <p:nvPr/>
        </p:nvSpPr>
        <p:spPr bwMode="auto">
          <a:xfrm>
            <a:off x="1343025" y="2717800"/>
            <a:ext cx="777875" cy="457200"/>
          </a:xfrm>
          <a:prstGeom prst="rect">
            <a:avLst/>
          </a:prstGeom>
          <a:noFill/>
          <a:ln w="9525" algn="ctr">
            <a:noFill/>
            <a:miter lim="800000"/>
            <a:headEnd/>
            <a:tailEnd/>
          </a:ln>
          <a:effectLst/>
        </p:spPr>
        <p:txBody>
          <a:bodyPr wrap="none">
            <a:spAutoFit/>
          </a:bodyPr>
          <a:lstStyle/>
          <a:p>
            <a:r>
              <a:rPr lang="en-GB"/>
              <a:t>0.35</a:t>
            </a:r>
          </a:p>
        </p:txBody>
      </p:sp>
      <p:sp>
        <p:nvSpPr>
          <p:cNvPr id="24615" name="Text Box 39"/>
          <p:cNvSpPr txBox="1">
            <a:spLocks noChangeArrowheads="1"/>
          </p:cNvSpPr>
          <p:nvPr/>
        </p:nvSpPr>
        <p:spPr bwMode="auto">
          <a:xfrm>
            <a:off x="1343025" y="3195638"/>
            <a:ext cx="777875" cy="457200"/>
          </a:xfrm>
          <a:prstGeom prst="rect">
            <a:avLst/>
          </a:prstGeom>
          <a:noFill/>
          <a:ln w="9525" algn="ctr">
            <a:noFill/>
            <a:miter lim="800000"/>
            <a:headEnd/>
            <a:tailEnd/>
          </a:ln>
          <a:effectLst/>
        </p:spPr>
        <p:txBody>
          <a:bodyPr wrap="none">
            <a:spAutoFit/>
          </a:bodyPr>
          <a:lstStyle/>
          <a:p>
            <a:r>
              <a:rPr lang="en-GB"/>
              <a:t>0.30</a:t>
            </a:r>
          </a:p>
        </p:txBody>
      </p:sp>
      <p:sp>
        <p:nvSpPr>
          <p:cNvPr id="24616" name="Text Box 40"/>
          <p:cNvSpPr txBox="1">
            <a:spLocks noChangeArrowheads="1"/>
          </p:cNvSpPr>
          <p:nvPr/>
        </p:nvSpPr>
        <p:spPr bwMode="auto">
          <a:xfrm>
            <a:off x="1343025" y="3673475"/>
            <a:ext cx="777875" cy="457200"/>
          </a:xfrm>
          <a:prstGeom prst="rect">
            <a:avLst/>
          </a:prstGeom>
          <a:noFill/>
          <a:ln w="9525" algn="ctr">
            <a:noFill/>
            <a:miter lim="800000"/>
            <a:headEnd/>
            <a:tailEnd/>
          </a:ln>
          <a:effectLst/>
        </p:spPr>
        <p:txBody>
          <a:bodyPr wrap="none">
            <a:spAutoFit/>
          </a:bodyPr>
          <a:lstStyle/>
          <a:p>
            <a:r>
              <a:rPr lang="en-GB"/>
              <a:t>0.25</a:t>
            </a:r>
          </a:p>
        </p:txBody>
      </p:sp>
      <p:sp>
        <p:nvSpPr>
          <p:cNvPr id="24617" name="Text Box 41"/>
          <p:cNvSpPr txBox="1">
            <a:spLocks noChangeArrowheads="1"/>
          </p:cNvSpPr>
          <p:nvPr/>
        </p:nvSpPr>
        <p:spPr bwMode="auto">
          <a:xfrm>
            <a:off x="1343025" y="4138613"/>
            <a:ext cx="777875" cy="457200"/>
          </a:xfrm>
          <a:prstGeom prst="rect">
            <a:avLst/>
          </a:prstGeom>
          <a:noFill/>
          <a:ln w="9525" algn="ctr">
            <a:noFill/>
            <a:miter lim="800000"/>
            <a:headEnd/>
            <a:tailEnd/>
          </a:ln>
          <a:effectLst/>
        </p:spPr>
        <p:txBody>
          <a:bodyPr wrap="none">
            <a:spAutoFit/>
          </a:bodyPr>
          <a:lstStyle/>
          <a:p>
            <a:r>
              <a:rPr lang="en-GB"/>
              <a:t>0.20</a:t>
            </a:r>
          </a:p>
        </p:txBody>
      </p:sp>
      <p:sp>
        <p:nvSpPr>
          <p:cNvPr id="24618" name="Text Box 42"/>
          <p:cNvSpPr txBox="1">
            <a:spLocks noChangeArrowheads="1"/>
          </p:cNvSpPr>
          <p:nvPr/>
        </p:nvSpPr>
        <p:spPr bwMode="auto">
          <a:xfrm>
            <a:off x="1343025" y="4603750"/>
            <a:ext cx="777875" cy="457200"/>
          </a:xfrm>
          <a:prstGeom prst="rect">
            <a:avLst/>
          </a:prstGeom>
          <a:noFill/>
          <a:ln w="9525" algn="ctr">
            <a:noFill/>
            <a:miter lim="800000"/>
            <a:headEnd/>
            <a:tailEnd/>
          </a:ln>
          <a:effectLst/>
        </p:spPr>
        <p:txBody>
          <a:bodyPr wrap="none">
            <a:spAutoFit/>
          </a:bodyPr>
          <a:lstStyle/>
          <a:p>
            <a:r>
              <a:rPr lang="en-GB"/>
              <a:t>0.15</a:t>
            </a:r>
          </a:p>
        </p:txBody>
      </p:sp>
      <p:sp>
        <p:nvSpPr>
          <p:cNvPr id="24619" name="Text Box 43"/>
          <p:cNvSpPr txBox="1">
            <a:spLocks noChangeArrowheads="1"/>
          </p:cNvSpPr>
          <p:nvPr/>
        </p:nvSpPr>
        <p:spPr bwMode="auto">
          <a:xfrm>
            <a:off x="1343025" y="5056188"/>
            <a:ext cx="777875" cy="457200"/>
          </a:xfrm>
          <a:prstGeom prst="rect">
            <a:avLst/>
          </a:prstGeom>
          <a:noFill/>
          <a:ln w="9525" algn="ctr">
            <a:noFill/>
            <a:miter lim="800000"/>
            <a:headEnd/>
            <a:tailEnd/>
          </a:ln>
          <a:effectLst/>
        </p:spPr>
        <p:txBody>
          <a:bodyPr wrap="none">
            <a:spAutoFit/>
          </a:bodyPr>
          <a:lstStyle/>
          <a:p>
            <a:r>
              <a:rPr lang="en-GB"/>
              <a:t>0.10</a:t>
            </a:r>
          </a:p>
        </p:txBody>
      </p:sp>
      <p:sp>
        <p:nvSpPr>
          <p:cNvPr id="24620" name="Line 44"/>
          <p:cNvSpPr>
            <a:spLocks noChangeShapeType="1"/>
          </p:cNvSpPr>
          <p:nvPr/>
        </p:nvSpPr>
        <p:spPr bwMode="auto">
          <a:xfrm>
            <a:off x="336550" y="5065713"/>
            <a:ext cx="1900238" cy="1587"/>
          </a:xfrm>
          <a:prstGeom prst="line">
            <a:avLst/>
          </a:prstGeom>
          <a:noFill/>
          <a:ln w="25400">
            <a:solidFill>
              <a:srgbClr val="B71562"/>
            </a:solidFill>
            <a:round/>
            <a:headEnd/>
            <a:tailEnd/>
          </a:ln>
          <a:effectLst/>
        </p:spPr>
        <p:txBody>
          <a:bodyPr>
            <a:spAutoFit/>
          </a:bodyPr>
          <a:lstStyle/>
          <a:p>
            <a:endParaRPr lang="en-US"/>
          </a:p>
        </p:txBody>
      </p:sp>
      <p:sp>
        <p:nvSpPr>
          <p:cNvPr id="24621" name="Text Box 45"/>
          <p:cNvSpPr txBox="1">
            <a:spLocks noChangeArrowheads="1"/>
          </p:cNvSpPr>
          <p:nvPr/>
        </p:nvSpPr>
        <p:spPr bwMode="auto">
          <a:xfrm>
            <a:off x="441325" y="3195638"/>
            <a:ext cx="608013" cy="457200"/>
          </a:xfrm>
          <a:prstGeom prst="rect">
            <a:avLst/>
          </a:prstGeom>
          <a:noFill/>
          <a:ln w="9525" algn="ctr">
            <a:noFill/>
            <a:miter lim="800000"/>
            <a:headEnd/>
            <a:tailEnd/>
          </a:ln>
          <a:effectLst/>
        </p:spPr>
        <p:txBody>
          <a:bodyPr wrap="none">
            <a:spAutoFit/>
          </a:bodyPr>
          <a:lstStyle/>
          <a:p>
            <a:r>
              <a:rPr lang="en-GB"/>
              <a:t>3.0</a:t>
            </a:r>
          </a:p>
        </p:txBody>
      </p:sp>
      <p:sp>
        <p:nvSpPr>
          <p:cNvPr id="24627" name="Text Box 51"/>
          <p:cNvSpPr txBox="1">
            <a:spLocks noChangeArrowheads="1"/>
          </p:cNvSpPr>
          <p:nvPr/>
        </p:nvSpPr>
        <p:spPr bwMode="auto">
          <a:xfrm rot="16200000">
            <a:off x="1816894" y="2356644"/>
            <a:ext cx="1481137" cy="396875"/>
          </a:xfrm>
          <a:prstGeom prst="rect">
            <a:avLst/>
          </a:prstGeom>
          <a:noFill/>
          <a:ln w="9525" algn="ctr">
            <a:noFill/>
            <a:miter lim="800000"/>
            <a:headEnd/>
            <a:tailEnd/>
          </a:ln>
          <a:effectLst/>
        </p:spPr>
        <p:txBody>
          <a:bodyPr wrap="none">
            <a:spAutoFit/>
          </a:bodyPr>
          <a:lstStyle/>
          <a:p>
            <a:r>
              <a:rPr lang="en-GB" sz="2000" b="1"/>
              <a:t>voltage (V)</a:t>
            </a:r>
          </a:p>
        </p:txBody>
      </p:sp>
      <p:sp>
        <p:nvSpPr>
          <p:cNvPr id="24628" name="Text Box 52"/>
          <p:cNvSpPr txBox="1">
            <a:spLocks noChangeArrowheads="1"/>
          </p:cNvSpPr>
          <p:nvPr/>
        </p:nvSpPr>
        <p:spPr bwMode="auto">
          <a:xfrm>
            <a:off x="5160963" y="4508500"/>
            <a:ext cx="1489075" cy="412750"/>
          </a:xfrm>
          <a:prstGeom prst="rect">
            <a:avLst/>
          </a:prstGeom>
          <a:noFill/>
          <a:ln w="9525" algn="ctr">
            <a:noFill/>
            <a:miter lim="800000"/>
            <a:headEnd/>
            <a:tailEnd/>
          </a:ln>
          <a:effectLst/>
        </p:spPr>
        <p:txBody>
          <a:bodyPr wrap="none">
            <a:spAutoFit/>
          </a:bodyPr>
          <a:lstStyle/>
          <a:p>
            <a:r>
              <a:rPr lang="en-GB" sz="2000" b="1"/>
              <a:t>current (</a:t>
            </a:r>
            <a:r>
              <a:rPr lang="en-GB" sz="2100" b="1"/>
              <a:t>A</a:t>
            </a:r>
            <a:r>
              <a:rPr lang="en-GB" sz="2000" b="1"/>
              <a:t>)</a:t>
            </a:r>
          </a:p>
        </p:txBody>
      </p:sp>
      <p:pic>
        <p:nvPicPr>
          <p:cNvPr id="24629" name="Picture 53" descr="lobf"/>
          <p:cNvPicPr>
            <a:picLocks noChangeAspect="1" noChangeArrowheads="1"/>
          </p:cNvPicPr>
          <p:nvPr/>
        </p:nvPicPr>
        <p:blipFill>
          <a:blip r:embed="rId7" cstate="print"/>
          <a:srcRect l="3969" t="13846" r="4536" b="12988"/>
          <a:stretch>
            <a:fillRect/>
          </a:stretch>
        </p:blipFill>
        <p:spPr bwMode="auto">
          <a:xfrm>
            <a:off x="2978150" y="1295400"/>
            <a:ext cx="5816600" cy="2978150"/>
          </a:xfrm>
          <a:prstGeom prst="rect">
            <a:avLst/>
          </a:prstGeom>
          <a:noFill/>
        </p:spPr>
      </p:pic>
      <p:sp>
        <p:nvSpPr>
          <p:cNvPr id="24630" name="Text Box 54"/>
          <p:cNvSpPr txBox="1">
            <a:spLocks noChangeArrowheads="1"/>
          </p:cNvSpPr>
          <p:nvPr/>
        </p:nvSpPr>
        <p:spPr bwMode="auto">
          <a:xfrm>
            <a:off x="2409825" y="5126038"/>
            <a:ext cx="1549400" cy="457200"/>
          </a:xfrm>
          <a:prstGeom prst="rect">
            <a:avLst/>
          </a:prstGeom>
          <a:noFill/>
          <a:ln w="9525" algn="ctr">
            <a:noFill/>
            <a:miter lim="800000"/>
            <a:headEnd/>
            <a:tailEnd/>
          </a:ln>
          <a:effectLst/>
        </p:spPr>
        <p:txBody>
          <a:bodyPr wrap="none">
            <a:spAutoFit/>
          </a:bodyPr>
          <a:lstStyle/>
          <a:p>
            <a:r>
              <a:rPr lang="en-GB"/>
              <a:t>gradient =</a:t>
            </a:r>
          </a:p>
        </p:txBody>
      </p:sp>
      <p:sp>
        <p:nvSpPr>
          <p:cNvPr id="24631" name="Text Box 55"/>
          <p:cNvSpPr txBox="1">
            <a:spLocks noChangeArrowheads="1"/>
          </p:cNvSpPr>
          <p:nvPr/>
        </p:nvSpPr>
        <p:spPr bwMode="auto">
          <a:xfrm>
            <a:off x="3959225" y="4910138"/>
            <a:ext cx="1168400" cy="457200"/>
          </a:xfrm>
          <a:prstGeom prst="rect">
            <a:avLst/>
          </a:prstGeom>
          <a:noFill/>
          <a:ln w="9525" algn="ctr">
            <a:noFill/>
            <a:miter lim="800000"/>
            <a:headEnd/>
            <a:tailEnd/>
          </a:ln>
          <a:effectLst/>
        </p:spPr>
        <p:txBody>
          <a:bodyPr wrap="none">
            <a:spAutoFit/>
          </a:bodyPr>
          <a:lstStyle/>
          <a:p>
            <a:r>
              <a:rPr lang="en-GB"/>
              <a:t>voltage</a:t>
            </a:r>
          </a:p>
        </p:txBody>
      </p:sp>
      <p:sp>
        <p:nvSpPr>
          <p:cNvPr id="24632" name="Text Box 56"/>
          <p:cNvSpPr txBox="1">
            <a:spLocks noChangeArrowheads="1"/>
          </p:cNvSpPr>
          <p:nvPr/>
        </p:nvSpPr>
        <p:spPr bwMode="auto">
          <a:xfrm>
            <a:off x="3976688" y="5297488"/>
            <a:ext cx="1133475" cy="457200"/>
          </a:xfrm>
          <a:prstGeom prst="rect">
            <a:avLst/>
          </a:prstGeom>
          <a:noFill/>
          <a:ln w="9525" algn="ctr">
            <a:noFill/>
            <a:miter lim="800000"/>
            <a:headEnd/>
            <a:tailEnd/>
          </a:ln>
          <a:effectLst/>
        </p:spPr>
        <p:txBody>
          <a:bodyPr wrap="none">
            <a:spAutoFit/>
          </a:bodyPr>
          <a:lstStyle/>
          <a:p>
            <a:r>
              <a:rPr lang="en-GB"/>
              <a:t>current</a:t>
            </a:r>
          </a:p>
        </p:txBody>
      </p:sp>
      <p:sp>
        <p:nvSpPr>
          <p:cNvPr id="24633" name="Text Box 57"/>
          <p:cNvSpPr txBox="1">
            <a:spLocks noChangeArrowheads="1"/>
          </p:cNvSpPr>
          <p:nvPr/>
        </p:nvSpPr>
        <p:spPr bwMode="auto">
          <a:xfrm>
            <a:off x="5140325" y="5126038"/>
            <a:ext cx="1836738" cy="457200"/>
          </a:xfrm>
          <a:prstGeom prst="rect">
            <a:avLst/>
          </a:prstGeom>
          <a:noFill/>
          <a:ln w="9525" algn="ctr">
            <a:noFill/>
            <a:miter lim="800000"/>
            <a:headEnd/>
            <a:tailEnd/>
          </a:ln>
          <a:effectLst/>
        </p:spPr>
        <p:txBody>
          <a:bodyPr wrap="none">
            <a:spAutoFit/>
          </a:bodyPr>
          <a:lstStyle/>
          <a:p>
            <a:r>
              <a:rPr lang="en-GB"/>
              <a:t>= resistance</a:t>
            </a:r>
          </a:p>
        </p:txBody>
      </p:sp>
      <p:sp>
        <p:nvSpPr>
          <p:cNvPr id="24636" name="Text Box 60"/>
          <p:cNvSpPr txBox="1">
            <a:spLocks noChangeArrowheads="1"/>
          </p:cNvSpPr>
          <p:nvPr/>
        </p:nvSpPr>
        <p:spPr bwMode="auto">
          <a:xfrm>
            <a:off x="7369175" y="4910138"/>
            <a:ext cx="354013" cy="457200"/>
          </a:xfrm>
          <a:prstGeom prst="rect">
            <a:avLst/>
          </a:prstGeom>
          <a:noFill/>
          <a:ln w="9525" algn="ctr">
            <a:noFill/>
            <a:miter lim="800000"/>
            <a:headEnd/>
            <a:tailEnd/>
          </a:ln>
          <a:effectLst/>
        </p:spPr>
        <p:txBody>
          <a:bodyPr wrap="none">
            <a:spAutoFit/>
          </a:bodyPr>
          <a:lstStyle/>
          <a:p>
            <a:r>
              <a:rPr lang="en-GB"/>
              <a:t>5</a:t>
            </a:r>
          </a:p>
        </p:txBody>
      </p:sp>
      <p:sp>
        <p:nvSpPr>
          <p:cNvPr id="24637" name="Text Box 61"/>
          <p:cNvSpPr txBox="1">
            <a:spLocks noChangeArrowheads="1"/>
          </p:cNvSpPr>
          <p:nvPr/>
        </p:nvSpPr>
        <p:spPr bwMode="auto">
          <a:xfrm>
            <a:off x="7242175" y="5297488"/>
            <a:ext cx="608013" cy="457200"/>
          </a:xfrm>
          <a:prstGeom prst="rect">
            <a:avLst/>
          </a:prstGeom>
          <a:noFill/>
          <a:ln w="9525" algn="ctr">
            <a:noFill/>
            <a:miter lim="800000"/>
            <a:headEnd/>
            <a:tailEnd/>
          </a:ln>
          <a:effectLst/>
        </p:spPr>
        <p:txBody>
          <a:bodyPr wrap="none">
            <a:spAutoFit/>
          </a:bodyPr>
          <a:lstStyle/>
          <a:p>
            <a:r>
              <a:rPr lang="en-GB"/>
              <a:t>0.5</a:t>
            </a:r>
          </a:p>
        </p:txBody>
      </p:sp>
      <p:sp>
        <p:nvSpPr>
          <p:cNvPr id="24638" name="Text Box 62"/>
          <p:cNvSpPr txBox="1">
            <a:spLocks noChangeArrowheads="1"/>
          </p:cNvSpPr>
          <p:nvPr/>
        </p:nvSpPr>
        <p:spPr bwMode="auto">
          <a:xfrm>
            <a:off x="7832725" y="5126038"/>
            <a:ext cx="1065213" cy="457200"/>
          </a:xfrm>
          <a:prstGeom prst="rect">
            <a:avLst/>
          </a:prstGeom>
          <a:noFill/>
          <a:ln w="9525" algn="ctr">
            <a:noFill/>
            <a:miter lim="800000"/>
            <a:headEnd/>
            <a:tailEnd/>
          </a:ln>
          <a:effectLst/>
        </p:spPr>
        <p:txBody>
          <a:bodyPr wrap="none">
            <a:spAutoFit/>
          </a:bodyPr>
          <a:lstStyle/>
          <a:p>
            <a:r>
              <a:rPr lang="en-GB"/>
              <a:t>= </a:t>
            </a:r>
            <a:r>
              <a:rPr lang="en-GB" b="1"/>
              <a:t>10</a:t>
            </a:r>
            <a:r>
              <a:rPr lang="en-GB" sz="1000" b="1"/>
              <a:t> </a:t>
            </a:r>
            <a:r>
              <a:rPr lang="el-GR" b="1">
                <a:cs typeface="Arial" charset="0"/>
              </a:rPr>
              <a:t>Ω</a:t>
            </a:r>
          </a:p>
        </p:txBody>
      </p:sp>
      <p:sp>
        <p:nvSpPr>
          <p:cNvPr id="24639" name="Line 63"/>
          <p:cNvSpPr>
            <a:spLocks noChangeShapeType="1"/>
          </p:cNvSpPr>
          <p:nvPr/>
        </p:nvSpPr>
        <p:spPr bwMode="auto">
          <a:xfrm>
            <a:off x="3924300" y="5346700"/>
            <a:ext cx="1206500" cy="0"/>
          </a:xfrm>
          <a:prstGeom prst="line">
            <a:avLst/>
          </a:prstGeom>
          <a:noFill/>
          <a:ln w="25400">
            <a:solidFill>
              <a:srgbClr val="010066"/>
            </a:solidFill>
            <a:round/>
            <a:headEnd/>
            <a:tailEnd/>
          </a:ln>
          <a:effectLst/>
        </p:spPr>
        <p:txBody>
          <a:bodyPr>
            <a:spAutoFit/>
          </a:bodyPr>
          <a:lstStyle/>
          <a:p>
            <a:endParaRPr lang="en-US"/>
          </a:p>
        </p:txBody>
      </p:sp>
      <p:sp>
        <p:nvSpPr>
          <p:cNvPr id="24640" name="Line 64"/>
          <p:cNvSpPr>
            <a:spLocks noChangeShapeType="1"/>
          </p:cNvSpPr>
          <p:nvPr/>
        </p:nvSpPr>
        <p:spPr bwMode="auto">
          <a:xfrm>
            <a:off x="7239000" y="5334000"/>
            <a:ext cx="584200" cy="0"/>
          </a:xfrm>
          <a:prstGeom prst="line">
            <a:avLst/>
          </a:prstGeom>
          <a:noFill/>
          <a:ln w="25400">
            <a:solidFill>
              <a:srgbClr val="010066"/>
            </a:solidFill>
            <a:round/>
            <a:headEnd/>
            <a:tailEnd/>
          </a:ln>
          <a:effectLst/>
        </p:spPr>
        <p:txBody>
          <a:bodyPr>
            <a:spAutoFit/>
          </a:bodyPr>
          <a:lstStyle/>
          <a:p>
            <a:endParaRPr lang="en-US"/>
          </a:p>
        </p:txBody>
      </p:sp>
      <p:sp>
        <p:nvSpPr>
          <p:cNvPr id="24641" name="Text Box 65"/>
          <p:cNvSpPr txBox="1">
            <a:spLocks noChangeArrowheads="1"/>
          </p:cNvSpPr>
          <p:nvPr/>
        </p:nvSpPr>
        <p:spPr bwMode="auto">
          <a:xfrm>
            <a:off x="1071563" y="5792788"/>
            <a:ext cx="6959600" cy="830997"/>
          </a:xfrm>
          <a:prstGeom prst="rect">
            <a:avLst/>
          </a:prstGeom>
          <a:noFill/>
          <a:ln w="9525" algn="ctr">
            <a:noFill/>
            <a:miter lim="800000"/>
            <a:headEnd/>
            <a:tailEnd/>
          </a:ln>
          <a:effectLst/>
        </p:spPr>
        <p:txBody>
          <a:bodyPr>
            <a:spAutoFit/>
          </a:bodyPr>
          <a:lstStyle/>
          <a:p>
            <a:pPr algn="ctr"/>
            <a:r>
              <a:rPr lang="en-GB" sz="2400" dirty="0"/>
              <a:t>As the graph is linear, </a:t>
            </a:r>
            <a:r>
              <a:rPr lang="en-GB" sz="2400" i="1" dirty="0"/>
              <a:t>R</a:t>
            </a:r>
            <a:r>
              <a:rPr lang="en-GB" sz="2400" dirty="0"/>
              <a:t> is constant.</a:t>
            </a:r>
            <a:br>
              <a:rPr lang="en-GB" sz="2400" dirty="0"/>
            </a:br>
            <a:r>
              <a:rPr lang="en-GB" sz="2400" dirty="0"/>
              <a:t>Therefore a resistor is an </a:t>
            </a:r>
            <a:r>
              <a:rPr lang="en-GB" sz="2400" b="1" dirty="0" err="1">
                <a:solidFill>
                  <a:srgbClr val="B71562"/>
                </a:solidFill>
              </a:rPr>
              <a:t>ohmic</a:t>
            </a:r>
            <a:r>
              <a:rPr lang="en-GB" sz="2400" b="1" dirty="0"/>
              <a:t> </a:t>
            </a:r>
            <a:r>
              <a:rPr lang="en-GB" sz="2400" dirty="0"/>
              <a:t>device.</a:t>
            </a:r>
          </a:p>
        </p:txBody>
      </p:sp>
      <p:sp>
        <p:nvSpPr>
          <p:cNvPr id="24642" name="Text Box 66"/>
          <p:cNvSpPr txBox="1">
            <a:spLocks noChangeArrowheads="1"/>
          </p:cNvSpPr>
          <p:nvPr/>
        </p:nvSpPr>
        <p:spPr bwMode="auto">
          <a:xfrm>
            <a:off x="6880225" y="5126038"/>
            <a:ext cx="361950" cy="457200"/>
          </a:xfrm>
          <a:prstGeom prst="rect">
            <a:avLst/>
          </a:prstGeom>
          <a:noFill/>
          <a:ln w="9525" algn="ctr">
            <a:noFill/>
            <a:miter lim="800000"/>
            <a:headEnd/>
            <a:tailEnd/>
          </a:ln>
          <a:effectLst/>
        </p:spPr>
        <p:txBody>
          <a:bodyPr wrap="none">
            <a:spAutoFit/>
          </a:bodyPr>
          <a:lstStyle/>
          <a:p>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11"/>
                                        </p:tgtEl>
                                        <p:attrNameLst>
                                          <p:attrName>style.visibility</p:attrName>
                                        </p:attrNameLst>
                                      </p:cBhvr>
                                      <p:to>
                                        <p:strVal val="visible"/>
                                      </p:to>
                                    </p:set>
                                    <p:animEffect transition="in" filter="dissolve">
                                      <p:cBhvr>
                                        <p:cTn id="7" dur="500"/>
                                        <p:tgtEl>
                                          <p:spTgt spid="2461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612"/>
                                        </p:tgtEl>
                                        <p:attrNameLst>
                                          <p:attrName>style.visibility</p:attrName>
                                        </p:attrNameLst>
                                      </p:cBhvr>
                                      <p:to>
                                        <p:strVal val="visible"/>
                                      </p:to>
                                    </p:set>
                                    <p:animEffect transition="in" filter="dissolve">
                                      <p:cBhvr>
                                        <p:cTn id="11" dur="500"/>
                                        <p:tgtEl>
                                          <p:spTgt spid="2461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4613"/>
                                        </p:tgtEl>
                                        <p:attrNameLst>
                                          <p:attrName>style.visibility</p:attrName>
                                        </p:attrNameLst>
                                      </p:cBhvr>
                                      <p:to>
                                        <p:strVal val="visible"/>
                                      </p:to>
                                    </p:set>
                                    <p:animEffect transition="in" filter="dissolve">
                                      <p:cBhvr>
                                        <p:cTn id="15" dur="500"/>
                                        <p:tgtEl>
                                          <p:spTgt spid="24613"/>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4614"/>
                                        </p:tgtEl>
                                        <p:attrNameLst>
                                          <p:attrName>style.visibility</p:attrName>
                                        </p:attrNameLst>
                                      </p:cBhvr>
                                      <p:to>
                                        <p:strVal val="visible"/>
                                      </p:to>
                                    </p:set>
                                    <p:animEffect transition="in" filter="dissolve">
                                      <p:cBhvr>
                                        <p:cTn id="19" dur="500"/>
                                        <p:tgtEl>
                                          <p:spTgt spid="24614"/>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4615"/>
                                        </p:tgtEl>
                                        <p:attrNameLst>
                                          <p:attrName>style.visibility</p:attrName>
                                        </p:attrNameLst>
                                      </p:cBhvr>
                                      <p:to>
                                        <p:strVal val="visible"/>
                                      </p:to>
                                    </p:set>
                                    <p:animEffect transition="in" filter="dissolve">
                                      <p:cBhvr>
                                        <p:cTn id="23" dur="500"/>
                                        <p:tgtEl>
                                          <p:spTgt spid="24615"/>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4616"/>
                                        </p:tgtEl>
                                        <p:attrNameLst>
                                          <p:attrName>style.visibility</p:attrName>
                                        </p:attrNameLst>
                                      </p:cBhvr>
                                      <p:to>
                                        <p:strVal val="visible"/>
                                      </p:to>
                                    </p:set>
                                    <p:animEffect transition="in" filter="dissolve">
                                      <p:cBhvr>
                                        <p:cTn id="27" dur="500"/>
                                        <p:tgtEl>
                                          <p:spTgt spid="24616"/>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4617"/>
                                        </p:tgtEl>
                                        <p:attrNameLst>
                                          <p:attrName>style.visibility</p:attrName>
                                        </p:attrNameLst>
                                      </p:cBhvr>
                                      <p:to>
                                        <p:strVal val="visible"/>
                                      </p:to>
                                    </p:set>
                                    <p:animEffect transition="in" filter="dissolve">
                                      <p:cBhvr>
                                        <p:cTn id="31" dur="500"/>
                                        <p:tgtEl>
                                          <p:spTgt spid="24617"/>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4618"/>
                                        </p:tgtEl>
                                        <p:attrNameLst>
                                          <p:attrName>style.visibility</p:attrName>
                                        </p:attrNameLst>
                                      </p:cBhvr>
                                      <p:to>
                                        <p:strVal val="visible"/>
                                      </p:to>
                                    </p:set>
                                    <p:animEffect transition="in" filter="dissolve">
                                      <p:cBhvr>
                                        <p:cTn id="35" dur="500"/>
                                        <p:tgtEl>
                                          <p:spTgt spid="24618"/>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24619"/>
                                        </p:tgtEl>
                                        <p:attrNameLst>
                                          <p:attrName>style.visibility</p:attrName>
                                        </p:attrNameLst>
                                      </p:cBhvr>
                                      <p:to>
                                        <p:strVal val="visible"/>
                                      </p:to>
                                    </p:set>
                                    <p:animEffect transition="in" filter="dissolve">
                                      <p:cBhvr>
                                        <p:cTn id="39" dur="500"/>
                                        <p:tgtEl>
                                          <p:spTgt spid="24619"/>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24623"/>
                                        </p:tgtEl>
                                        <p:attrNameLst>
                                          <p:attrName>style.visibility</p:attrName>
                                        </p:attrNameLst>
                                      </p:cBhvr>
                                      <p:to>
                                        <p:strVal val="visible"/>
                                      </p:to>
                                    </p:set>
                                    <p:anim calcmode="lin" valueType="num">
                                      <p:cBhvr>
                                        <p:cTn id="44" dur="500" fill="hold"/>
                                        <p:tgtEl>
                                          <p:spTgt spid="24623"/>
                                        </p:tgtEl>
                                        <p:attrNameLst>
                                          <p:attrName>ppt_w</p:attrName>
                                        </p:attrNameLst>
                                      </p:cBhvr>
                                      <p:tavLst>
                                        <p:tav tm="0">
                                          <p:val>
                                            <p:fltVal val="0"/>
                                          </p:val>
                                        </p:tav>
                                        <p:tav tm="100000">
                                          <p:val>
                                            <p:strVal val="#ppt_w"/>
                                          </p:val>
                                        </p:tav>
                                      </p:tavLst>
                                    </p:anim>
                                    <p:anim calcmode="lin" valueType="num">
                                      <p:cBhvr>
                                        <p:cTn id="45" dur="500" fill="hold"/>
                                        <p:tgtEl>
                                          <p:spTgt spid="24623"/>
                                        </p:tgtEl>
                                        <p:attrNameLst>
                                          <p:attrName>ppt_h</p:attrName>
                                        </p:attrNameLst>
                                      </p:cBhvr>
                                      <p:tavLst>
                                        <p:tav tm="0">
                                          <p:val>
                                            <p:fltVal val="0"/>
                                          </p:val>
                                        </p:tav>
                                        <p:tav tm="100000">
                                          <p:val>
                                            <p:strVal val="#ppt_h"/>
                                          </p:val>
                                        </p:tav>
                                      </p:tavLst>
                                    </p:anim>
                                  </p:childTnLst>
                                </p:cTn>
                              </p:par>
                              <p:par>
                                <p:cTn id="46" presetID="23" presetClass="entr" presetSubtype="16" fill="hold" nodeType="withEffect">
                                  <p:stCondLst>
                                    <p:cond delay="0"/>
                                  </p:stCondLst>
                                  <p:childTnLst>
                                    <p:set>
                                      <p:cBhvr>
                                        <p:cTn id="47" dur="1" fill="hold">
                                          <p:stCondLst>
                                            <p:cond delay="0"/>
                                          </p:stCondLst>
                                        </p:cTn>
                                        <p:tgtEl>
                                          <p:spTgt spid="24643"/>
                                        </p:tgtEl>
                                        <p:attrNameLst>
                                          <p:attrName>style.visibility</p:attrName>
                                        </p:attrNameLst>
                                      </p:cBhvr>
                                      <p:to>
                                        <p:strVal val="visible"/>
                                      </p:to>
                                    </p:set>
                                    <p:anim calcmode="lin" valueType="num">
                                      <p:cBhvr>
                                        <p:cTn id="48" dur="500" fill="hold"/>
                                        <p:tgtEl>
                                          <p:spTgt spid="24643"/>
                                        </p:tgtEl>
                                        <p:attrNameLst>
                                          <p:attrName>ppt_w</p:attrName>
                                        </p:attrNameLst>
                                      </p:cBhvr>
                                      <p:tavLst>
                                        <p:tav tm="0">
                                          <p:val>
                                            <p:fltVal val="0"/>
                                          </p:val>
                                        </p:tav>
                                        <p:tav tm="100000">
                                          <p:val>
                                            <p:strVal val="#ppt_w"/>
                                          </p:val>
                                        </p:tav>
                                      </p:tavLst>
                                    </p:anim>
                                    <p:anim calcmode="lin" valueType="num">
                                      <p:cBhvr>
                                        <p:cTn id="49" dur="500" fill="hold"/>
                                        <p:tgtEl>
                                          <p:spTgt spid="24643"/>
                                        </p:tgtEl>
                                        <p:attrNameLst>
                                          <p:attrName>ppt_h</p:attrName>
                                        </p:attrNameLst>
                                      </p:cBhvr>
                                      <p:tavLst>
                                        <p:tav tm="0">
                                          <p:val>
                                            <p:fltVal val="0"/>
                                          </p:val>
                                        </p:tav>
                                        <p:tav tm="100000">
                                          <p:val>
                                            <p:strVal val="#ppt_h"/>
                                          </p:val>
                                        </p:tav>
                                      </p:tavLst>
                                    </p:anim>
                                  </p:childTnLst>
                                </p:cTn>
                              </p:par>
                              <p:par>
                                <p:cTn id="50" presetID="9" presetClass="entr" presetSubtype="0" fill="hold" grpId="0" nodeType="withEffect">
                                  <p:stCondLst>
                                    <p:cond delay="0"/>
                                  </p:stCondLst>
                                  <p:childTnLst>
                                    <p:set>
                                      <p:cBhvr>
                                        <p:cTn id="51" dur="1" fill="hold">
                                          <p:stCondLst>
                                            <p:cond delay="0"/>
                                          </p:stCondLst>
                                        </p:cTn>
                                        <p:tgtEl>
                                          <p:spTgt spid="24627"/>
                                        </p:tgtEl>
                                        <p:attrNameLst>
                                          <p:attrName>style.visibility</p:attrName>
                                        </p:attrNameLst>
                                      </p:cBhvr>
                                      <p:to>
                                        <p:strVal val="visible"/>
                                      </p:to>
                                    </p:set>
                                    <p:animEffect transition="in" filter="dissolve">
                                      <p:cBhvr>
                                        <p:cTn id="52" dur="500"/>
                                        <p:tgtEl>
                                          <p:spTgt spid="24627"/>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4628"/>
                                        </p:tgtEl>
                                        <p:attrNameLst>
                                          <p:attrName>style.visibility</p:attrName>
                                        </p:attrNameLst>
                                      </p:cBhvr>
                                      <p:to>
                                        <p:strVal val="visible"/>
                                      </p:to>
                                    </p:set>
                                    <p:animEffect transition="in" filter="dissolve">
                                      <p:cBhvr>
                                        <p:cTn id="55" dur="500"/>
                                        <p:tgtEl>
                                          <p:spTgt spid="2462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24625"/>
                                        </p:tgtEl>
                                        <p:attrNameLst>
                                          <p:attrName>style.visibility</p:attrName>
                                        </p:attrNameLst>
                                      </p:cBhvr>
                                      <p:to>
                                        <p:strVal val="visible"/>
                                      </p:to>
                                    </p:set>
                                    <p:animEffect transition="in" filter="wipe(down)">
                                      <p:cBhvr>
                                        <p:cTn id="60" dur="5000"/>
                                        <p:tgtEl>
                                          <p:spTgt spid="24625"/>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24629"/>
                                        </p:tgtEl>
                                        <p:attrNameLst>
                                          <p:attrName>style.visibility</p:attrName>
                                        </p:attrNameLst>
                                      </p:cBhvr>
                                      <p:to>
                                        <p:strVal val="visible"/>
                                      </p:to>
                                    </p:set>
                                    <p:animEffect transition="in" filter="wipe(down)">
                                      <p:cBhvr>
                                        <p:cTn id="65" dur="500"/>
                                        <p:tgtEl>
                                          <p:spTgt spid="24629"/>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24639"/>
                                        </p:tgtEl>
                                        <p:attrNameLst>
                                          <p:attrName>style.visibility</p:attrName>
                                        </p:attrNameLst>
                                      </p:cBhvr>
                                      <p:to>
                                        <p:strVal val="visible"/>
                                      </p:to>
                                    </p:set>
                                    <p:animEffect transition="in" filter="dissolve">
                                      <p:cBhvr>
                                        <p:cTn id="70" dur="500"/>
                                        <p:tgtEl>
                                          <p:spTgt spid="24639"/>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24631"/>
                                        </p:tgtEl>
                                        <p:attrNameLst>
                                          <p:attrName>style.visibility</p:attrName>
                                        </p:attrNameLst>
                                      </p:cBhvr>
                                      <p:to>
                                        <p:strVal val="visible"/>
                                      </p:to>
                                    </p:set>
                                    <p:animEffect transition="in" filter="dissolve">
                                      <p:cBhvr>
                                        <p:cTn id="73" dur="500"/>
                                        <p:tgtEl>
                                          <p:spTgt spid="24631"/>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24632"/>
                                        </p:tgtEl>
                                        <p:attrNameLst>
                                          <p:attrName>style.visibility</p:attrName>
                                        </p:attrNameLst>
                                      </p:cBhvr>
                                      <p:to>
                                        <p:strVal val="visible"/>
                                      </p:to>
                                    </p:set>
                                    <p:animEffect transition="in" filter="dissolve">
                                      <p:cBhvr>
                                        <p:cTn id="76" dur="500"/>
                                        <p:tgtEl>
                                          <p:spTgt spid="24632"/>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24630"/>
                                        </p:tgtEl>
                                        <p:attrNameLst>
                                          <p:attrName>style.visibility</p:attrName>
                                        </p:attrNameLst>
                                      </p:cBhvr>
                                      <p:to>
                                        <p:strVal val="visible"/>
                                      </p:to>
                                    </p:set>
                                    <p:animEffect transition="in" filter="dissolve">
                                      <p:cBhvr>
                                        <p:cTn id="79" dur="500"/>
                                        <p:tgtEl>
                                          <p:spTgt spid="24630"/>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24633"/>
                                        </p:tgtEl>
                                        <p:attrNameLst>
                                          <p:attrName>style.visibility</p:attrName>
                                        </p:attrNameLst>
                                      </p:cBhvr>
                                      <p:to>
                                        <p:strVal val="visible"/>
                                      </p:to>
                                    </p:set>
                                    <p:animEffect transition="in" filter="dissolve">
                                      <p:cBhvr>
                                        <p:cTn id="84" dur="500"/>
                                        <p:tgtEl>
                                          <p:spTgt spid="24633"/>
                                        </p:tgtEl>
                                      </p:cBhvr>
                                    </p:animEffect>
                                  </p:childTnLst>
                                </p:cTn>
                              </p:par>
                            </p:childTnLst>
                          </p:cTn>
                        </p:par>
                        <p:par>
                          <p:cTn id="85" fill="hold">
                            <p:stCondLst>
                              <p:cond delay="500"/>
                            </p:stCondLst>
                            <p:childTnLst>
                              <p:par>
                                <p:cTn id="86" presetID="9" presetClass="entr" presetSubtype="0" fill="hold" grpId="0" nodeType="afterEffect">
                                  <p:stCondLst>
                                    <p:cond delay="0"/>
                                  </p:stCondLst>
                                  <p:childTnLst>
                                    <p:set>
                                      <p:cBhvr>
                                        <p:cTn id="87" dur="1" fill="hold">
                                          <p:stCondLst>
                                            <p:cond delay="0"/>
                                          </p:stCondLst>
                                        </p:cTn>
                                        <p:tgtEl>
                                          <p:spTgt spid="24642"/>
                                        </p:tgtEl>
                                        <p:attrNameLst>
                                          <p:attrName>style.visibility</p:attrName>
                                        </p:attrNameLst>
                                      </p:cBhvr>
                                      <p:to>
                                        <p:strVal val="visible"/>
                                      </p:to>
                                    </p:set>
                                    <p:animEffect transition="in" filter="dissolve">
                                      <p:cBhvr>
                                        <p:cTn id="88" dur="500"/>
                                        <p:tgtEl>
                                          <p:spTgt spid="24642"/>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24640"/>
                                        </p:tgtEl>
                                        <p:attrNameLst>
                                          <p:attrName>style.visibility</p:attrName>
                                        </p:attrNameLst>
                                      </p:cBhvr>
                                      <p:to>
                                        <p:strVal val="visible"/>
                                      </p:to>
                                    </p:set>
                                    <p:animEffect transition="in" filter="dissolve">
                                      <p:cBhvr>
                                        <p:cTn id="91" dur="500"/>
                                        <p:tgtEl>
                                          <p:spTgt spid="24640"/>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24636"/>
                                        </p:tgtEl>
                                        <p:attrNameLst>
                                          <p:attrName>style.visibility</p:attrName>
                                        </p:attrNameLst>
                                      </p:cBhvr>
                                      <p:to>
                                        <p:strVal val="visible"/>
                                      </p:to>
                                    </p:set>
                                    <p:animEffect transition="in" filter="dissolve">
                                      <p:cBhvr>
                                        <p:cTn id="94" dur="500"/>
                                        <p:tgtEl>
                                          <p:spTgt spid="24636"/>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24637"/>
                                        </p:tgtEl>
                                        <p:attrNameLst>
                                          <p:attrName>style.visibility</p:attrName>
                                        </p:attrNameLst>
                                      </p:cBhvr>
                                      <p:to>
                                        <p:strVal val="visible"/>
                                      </p:to>
                                    </p:set>
                                    <p:animEffect transition="in" filter="dissolve">
                                      <p:cBhvr>
                                        <p:cTn id="97" dur="500"/>
                                        <p:tgtEl>
                                          <p:spTgt spid="24637"/>
                                        </p:tgtEl>
                                      </p:cBhvr>
                                    </p:animEffect>
                                  </p:childTnLst>
                                </p:cTn>
                              </p:par>
                            </p:childTnLst>
                          </p:cTn>
                        </p:par>
                        <p:par>
                          <p:cTn id="98" fill="hold">
                            <p:stCondLst>
                              <p:cond delay="1000"/>
                            </p:stCondLst>
                            <p:childTnLst>
                              <p:par>
                                <p:cTn id="99" presetID="9" presetClass="entr" presetSubtype="0" fill="hold" grpId="0" nodeType="afterEffect">
                                  <p:stCondLst>
                                    <p:cond delay="0"/>
                                  </p:stCondLst>
                                  <p:childTnLst>
                                    <p:set>
                                      <p:cBhvr>
                                        <p:cTn id="100" dur="1" fill="hold">
                                          <p:stCondLst>
                                            <p:cond delay="0"/>
                                          </p:stCondLst>
                                        </p:cTn>
                                        <p:tgtEl>
                                          <p:spTgt spid="24638"/>
                                        </p:tgtEl>
                                        <p:attrNameLst>
                                          <p:attrName>style.visibility</p:attrName>
                                        </p:attrNameLst>
                                      </p:cBhvr>
                                      <p:to>
                                        <p:strVal val="visible"/>
                                      </p:to>
                                    </p:set>
                                    <p:animEffect transition="in" filter="dissolve">
                                      <p:cBhvr>
                                        <p:cTn id="101" dur="500"/>
                                        <p:tgtEl>
                                          <p:spTgt spid="24638"/>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grpId="0" nodeType="clickEffect">
                                  <p:stCondLst>
                                    <p:cond delay="0"/>
                                  </p:stCondLst>
                                  <p:childTnLst>
                                    <p:set>
                                      <p:cBhvr>
                                        <p:cTn id="105" dur="1" fill="hold">
                                          <p:stCondLst>
                                            <p:cond delay="0"/>
                                          </p:stCondLst>
                                        </p:cTn>
                                        <p:tgtEl>
                                          <p:spTgt spid="24641"/>
                                        </p:tgtEl>
                                        <p:attrNameLst>
                                          <p:attrName>style.visibility</p:attrName>
                                        </p:attrNameLst>
                                      </p:cBhvr>
                                      <p:to>
                                        <p:strVal val="visible"/>
                                      </p:to>
                                    </p:set>
                                    <p:animEffect transition="in" filter="dissolve">
                                      <p:cBhvr>
                                        <p:cTn id="106" dur="500"/>
                                        <p:tgtEl>
                                          <p:spTgt spid="24641"/>
                                        </p:tgtEl>
                                      </p:cBhvr>
                                    </p:animEffect>
                                  </p:childTnLst>
                                </p:cTn>
                              </p:par>
                            </p:childTnLst>
                          </p:cTn>
                        </p:par>
                        <p:par>
                          <p:cTn id="107" fill="hold">
                            <p:stCondLst>
                              <p:cond delay="500"/>
                            </p:stCondLst>
                            <p:childTnLst>
                              <p:par>
                                <p:cTn id="108" presetID="1" presetClass="entr" presetSubtype="0" fill="hold" nodeType="afterEffect">
                                  <p:stCondLst>
                                    <p:cond delay="0"/>
                                  </p:stCondLst>
                                  <p:childTnLst>
                                    <p:set>
                                      <p:cBhvr>
                                        <p:cTn id="109" dur="1" fill="hold">
                                          <p:stCondLst>
                                            <p:cond delay="0"/>
                                          </p:stCondLst>
                                        </p:cTn>
                                        <p:tgtEl>
                                          <p:spTgt spid="245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11" grpId="0"/>
      <p:bldP spid="24612" grpId="0"/>
      <p:bldP spid="24613" grpId="0"/>
      <p:bldP spid="24614" grpId="0"/>
      <p:bldP spid="24615" grpId="0"/>
      <p:bldP spid="24616" grpId="0"/>
      <p:bldP spid="24617" grpId="0"/>
      <p:bldP spid="24618" grpId="0"/>
      <p:bldP spid="24619" grpId="0"/>
      <p:bldP spid="24627" grpId="0"/>
      <p:bldP spid="24628" grpId="0"/>
      <p:bldP spid="24630" grpId="0"/>
      <p:bldP spid="24631" grpId="0"/>
      <p:bldP spid="24632" grpId="0"/>
      <p:bldP spid="24633" grpId="0"/>
      <p:bldP spid="24636" grpId="0"/>
      <p:bldP spid="24637" grpId="0"/>
      <p:bldP spid="24638" grpId="0"/>
      <p:bldP spid="24639" grpId="0" animBg="1"/>
      <p:bldP spid="24640" grpId="0" animBg="1"/>
      <p:bldP spid="24641" grpId="0"/>
      <p:bldP spid="246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51" name="Picture 51" descr="axes labels"/>
          <p:cNvPicPr>
            <a:picLocks noChangeAspect="1" noChangeArrowheads="1"/>
          </p:cNvPicPr>
          <p:nvPr/>
        </p:nvPicPr>
        <p:blipFill>
          <a:blip r:embed="rId3" cstate="print"/>
          <a:srcRect/>
          <a:stretch>
            <a:fillRect/>
          </a:stretch>
        </p:blipFill>
        <p:spPr bwMode="auto">
          <a:xfrm>
            <a:off x="2501900" y="742950"/>
            <a:ext cx="6159500" cy="4676775"/>
          </a:xfrm>
          <a:prstGeom prst="rect">
            <a:avLst/>
          </a:prstGeom>
          <a:noFill/>
        </p:spPr>
      </p:pic>
      <p:pic>
        <p:nvPicPr>
          <p:cNvPr id="25641" name="Picture 41" descr="axes"/>
          <p:cNvPicPr>
            <a:picLocks noChangeAspect="1" noChangeArrowheads="1"/>
          </p:cNvPicPr>
          <p:nvPr/>
        </p:nvPicPr>
        <p:blipFill>
          <a:blip r:embed="rId4" cstate="print"/>
          <a:srcRect l="4553" r="17387"/>
          <a:stretch>
            <a:fillRect/>
          </a:stretch>
        </p:blipFill>
        <p:spPr bwMode="auto">
          <a:xfrm>
            <a:off x="2851150" y="782638"/>
            <a:ext cx="5726113" cy="4078287"/>
          </a:xfrm>
          <a:prstGeom prst="rect">
            <a:avLst/>
          </a:prstGeom>
          <a:noFill/>
        </p:spPr>
      </p:pic>
      <p:pic>
        <p:nvPicPr>
          <p:cNvPr id="25643" name="Picture 43" descr="curve plots"/>
          <p:cNvPicPr>
            <a:picLocks noChangeAspect="1" noChangeArrowheads="1"/>
          </p:cNvPicPr>
          <p:nvPr/>
        </p:nvPicPr>
        <p:blipFill>
          <a:blip r:embed="rId5" cstate="print"/>
          <a:srcRect l="3764" r="3763"/>
          <a:stretch>
            <a:fillRect/>
          </a:stretch>
        </p:blipFill>
        <p:spPr bwMode="auto">
          <a:xfrm>
            <a:off x="3898900" y="1931988"/>
            <a:ext cx="4103688" cy="2692400"/>
          </a:xfrm>
          <a:prstGeom prst="rect">
            <a:avLst/>
          </a:prstGeom>
          <a:noFill/>
        </p:spPr>
      </p:pic>
      <p:pic>
        <p:nvPicPr>
          <p:cNvPr id="25649" name="Picture 49" descr="curveOBF"/>
          <p:cNvPicPr>
            <a:picLocks noChangeAspect="1" noChangeArrowheads="1"/>
          </p:cNvPicPr>
          <p:nvPr/>
        </p:nvPicPr>
        <p:blipFill>
          <a:blip r:embed="rId6" cstate="print"/>
          <a:srcRect l="6212" t="4939" r="5176" b="4832"/>
          <a:stretch>
            <a:fillRect/>
          </a:stretch>
        </p:blipFill>
        <p:spPr bwMode="auto">
          <a:xfrm>
            <a:off x="2889250" y="1003300"/>
            <a:ext cx="5105400" cy="3786188"/>
          </a:xfrm>
          <a:prstGeom prst="rect">
            <a:avLst/>
          </a:prstGeom>
          <a:noFill/>
        </p:spPr>
      </p:pic>
      <p:sp>
        <p:nvSpPr>
          <p:cNvPr id="25602" name="Title 1"/>
          <p:cNvSpPr>
            <a:spLocks noGrp="1"/>
          </p:cNvSpPr>
          <p:nvPr>
            <p:ph type="title"/>
          </p:nvPr>
        </p:nvSpPr>
        <p:spPr>
          <a:xfrm>
            <a:off x="457200" y="0"/>
            <a:ext cx="8229600" cy="914400"/>
          </a:xfrm>
        </p:spPr>
        <p:txBody>
          <a:bodyPr/>
          <a:lstStyle/>
          <a:p>
            <a:r>
              <a:rPr lang="en-GB" dirty="0" smtClean="0"/>
              <a:t>Plotting the </a:t>
            </a:r>
            <a:r>
              <a:rPr lang="en-GB" i="1" dirty="0" smtClean="0"/>
              <a:t>V</a:t>
            </a:r>
            <a:r>
              <a:rPr lang="en-GB" dirty="0" smtClean="0"/>
              <a:t>/</a:t>
            </a:r>
            <a:r>
              <a:rPr lang="en-GB" i="1" dirty="0" smtClean="0">
                <a:latin typeface="Times New Roman" pitchFamily="18" charset="0"/>
              </a:rPr>
              <a:t>I</a:t>
            </a:r>
            <a:r>
              <a:rPr lang="en-GB" dirty="0" smtClean="0"/>
              <a:t> graph for a bulb</a:t>
            </a:r>
          </a:p>
        </p:txBody>
      </p:sp>
      <p:pic>
        <p:nvPicPr>
          <p:cNvPr id="25606" name="Picture 6" descr="forward_arrow_colour">
            <a:hlinkClick r:id="" action="ppaction://hlinkshowjump?jump=nextslide"/>
          </p:cNvPr>
          <p:cNvPicPr>
            <a:picLocks noChangeAspect="1" noChangeArrowheads="1"/>
          </p:cNvPicPr>
          <p:nvPr/>
        </p:nvPicPr>
        <p:blipFill>
          <a:blip r:embed="rId7" cstate="print"/>
          <a:srcRect/>
          <a:stretch>
            <a:fillRect/>
          </a:stretch>
        </p:blipFill>
        <p:spPr bwMode="auto">
          <a:xfrm>
            <a:off x="8447088" y="6167438"/>
            <a:ext cx="630237" cy="574675"/>
          </a:xfrm>
          <a:prstGeom prst="rect">
            <a:avLst/>
          </a:prstGeom>
          <a:noFill/>
        </p:spPr>
      </p:pic>
      <p:sp>
        <p:nvSpPr>
          <p:cNvPr id="25608" name="Text Box 8"/>
          <p:cNvSpPr txBox="1">
            <a:spLocks noChangeArrowheads="1"/>
          </p:cNvSpPr>
          <p:nvPr/>
        </p:nvSpPr>
        <p:spPr bwMode="auto">
          <a:xfrm>
            <a:off x="360363" y="5614988"/>
            <a:ext cx="8394700" cy="457200"/>
          </a:xfrm>
          <a:prstGeom prst="rect">
            <a:avLst/>
          </a:prstGeom>
          <a:noFill/>
          <a:ln w="9525" algn="ctr">
            <a:noFill/>
            <a:miter lim="800000"/>
            <a:headEnd/>
            <a:tailEnd/>
          </a:ln>
          <a:effectLst/>
        </p:spPr>
        <p:txBody>
          <a:bodyPr>
            <a:spAutoFit/>
          </a:bodyPr>
          <a:lstStyle/>
          <a:p>
            <a:r>
              <a:rPr lang="en-GB" sz="2400" dirty="0"/>
              <a:t>The graph is curved, therefore resistance is not constant. </a:t>
            </a:r>
          </a:p>
        </p:txBody>
      </p:sp>
      <p:sp>
        <p:nvSpPr>
          <p:cNvPr id="25609" name="AutoShape 9"/>
          <p:cNvSpPr>
            <a:spLocks noChangeArrowheads="1"/>
          </p:cNvSpPr>
          <p:nvPr/>
        </p:nvSpPr>
        <p:spPr bwMode="auto">
          <a:xfrm>
            <a:off x="360363" y="782638"/>
            <a:ext cx="1879600" cy="546100"/>
          </a:xfrm>
          <a:prstGeom prst="roundRect">
            <a:avLst>
              <a:gd name="adj" fmla="val 10644"/>
            </a:avLst>
          </a:prstGeom>
          <a:solidFill>
            <a:srgbClr val="F7B9D7"/>
          </a:solidFill>
          <a:ln w="38100" algn="ctr">
            <a:noFill/>
            <a:round/>
            <a:headEnd/>
            <a:tailEnd/>
          </a:ln>
          <a:effectLst/>
        </p:spPr>
        <p:txBody>
          <a:bodyPr anchor="ctr">
            <a:spAutoFit/>
          </a:bodyPr>
          <a:lstStyle/>
          <a:p>
            <a:endParaRPr lang="en-US"/>
          </a:p>
        </p:txBody>
      </p:sp>
      <p:sp>
        <p:nvSpPr>
          <p:cNvPr id="25610" name="AutoShape 10"/>
          <p:cNvSpPr>
            <a:spLocks noChangeArrowheads="1"/>
          </p:cNvSpPr>
          <p:nvPr/>
        </p:nvSpPr>
        <p:spPr bwMode="auto">
          <a:xfrm>
            <a:off x="360363" y="782638"/>
            <a:ext cx="1879600" cy="4718050"/>
          </a:xfrm>
          <a:prstGeom prst="roundRect">
            <a:avLst>
              <a:gd name="adj" fmla="val 1852"/>
            </a:avLst>
          </a:prstGeom>
          <a:noFill/>
          <a:ln w="38100" algn="ctr">
            <a:solidFill>
              <a:srgbClr val="B71562"/>
            </a:solidFill>
            <a:round/>
            <a:headEnd/>
            <a:tailEnd/>
          </a:ln>
          <a:effectLst/>
        </p:spPr>
        <p:txBody>
          <a:bodyPr anchor="ctr">
            <a:spAutoFit/>
          </a:bodyPr>
          <a:lstStyle/>
          <a:p>
            <a:endParaRPr lang="en-US"/>
          </a:p>
        </p:txBody>
      </p:sp>
      <p:sp>
        <p:nvSpPr>
          <p:cNvPr id="25611" name="Line 11"/>
          <p:cNvSpPr>
            <a:spLocks noChangeShapeType="1"/>
          </p:cNvSpPr>
          <p:nvPr/>
        </p:nvSpPr>
        <p:spPr bwMode="auto">
          <a:xfrm flipH="1">
            <a:off x="1241425" y="800100"/>
            <a:ext cx="11113" cy="4722813"/>
          </a:xfrm>
          <a:prstGeom prst="line">
            <a:avLst/>
          </a:prstGeom>
          <a:noFill/>
          <a:ln w="25400">
            <a:solidFill>
              <a:srgbClr val="B71562"/>
            </a:solidFill>
            <a:round/>
            <a:headEnd/>
            <a:tailEnd/>
          </a:ln>
          <a:effectLst/>
        </p:spPr>
        <p:txBody>
          <a:bodyPr>
            <a:spAutoFit/>
          </a:bodyPr>
          <a:lstStyle/>
          <a:p>
            <a:endParaRPr lang="en-US"/>
          </a:p>
        </p:txBody>
      </p:sp>
      <p:sp>
        <p:nvSpPr>
          <p:cNvPr id="25612" name="Line 12"/>
          <p:cNvSpPr>
            <a:spLocks noChangeShapeType="1"/>
          </p:cNvSpPr>
          <p:nvPr/>
        </p:nvSpPr>
        <p:spPr bwMode="auto">
          <a:xfrm>
            <a:off x="360363" y="1323975"/>
            <a:ext cx="1900237" cy="1588"/>
          </a:xfrm>
          <a:prstGeom prst="line">
            <a:avLst/>
          </a:prstGeom>
          <a:noFill/>
          <a:ln w="25400">
            <a:solidFill>
              <a:srgbClr val="B71562"/>
            </a:solidFill>
            <a:round/>
            <a:headEnd/>
            <a:tailEnd/>
          </a:ln>
          <a:effectLst/>
        </p:spPr>
        <p:txBody>
          <a:bodyPr>
            <a:spAutoFit/>
          </a:bodyPr>
          <a:lstStyle/>
          <a:p>
            <a:endParaRPr lang="en-US"/>
          </a:p>
        </p:txBody>
      </p:sp>
      <p:sp>
        <p:nvSpPr>
          <p:cNvPr id="25613" name="Line 13"/>
          <p:cNvSpPr>
            <a:spLocks noChangeShapeType="1"/>
          </p:cNvSpPr>
          <p:nvPr/>
        </p:nvSpPr>
        <p:spPr bwMode="auto">
          <a:xfrm>
            <a:off x="360363" y="1792288"/>
            <a:ext cx="1900237" cy="1587"/>
          </a:xfrm>
          <a:prstGeom prst="line">
            <a:avLst/>
          </a:prstGeom>
          <a:noFill/>
          <a:ln w="25400">
            <a:solidFill>
              <a:srgbClr val="B71562"/>
            </a:solidFill>
            <a:round/>
            <a:headEnd/>
            <a:tailEnd/>
          </a:ln>
          <a:effectLst/>
        </p:spPr>
        <p:txBody>
          <a:bodyPr>
            <a:spAutoFit/>
          </a:bodyPr>
          <a:lstStyle/>
          <a:p>
            <a:endParaRPr lang="en-US"/>
          </a:p>
        </p:txBody>
      </p:sp>
      <p:sp>
        <p:nvSpPr>
          <p:cNvPr id="25614" name="Line 14"/>
          <p:cNvSpPr>
            <a:spLocks noChangeShapeType="1"/>
          </p:cNvSpPr>
          <p:nvPr/>
        </p:nvSpPr>
        <p:spPr bwMode="auto">
          <a:xfrm>
            <a:off x="360363" y="2257425"/>
            <a:ext cx="1900237" cy="1588"/>
          </a:xfrm>
          <a:prstGeom prst="line">
            <a:avLst/>
          </a:prstGeom>
          <a:noFill/>
          <a:ln w="25400">
            <a:solidFill>
              <a:srgbClr val="B71562"/>
            </a:solidFill>
            <a:round/>
            <a:headEnd/>
            <a:tailEnd/>
          </a:ln>
          <a:effectLst/>
        </p:spPr>
        <p:txBody>
          <a:bodyPr>
            <a:spAutoFit/>
          </a:bodyPr>
          <a:lstStyle/>
          <a:p>
            <a:endParaRPr lang="en-US"/>
          </a:p>
        </p:txBody>
      </p:sp>
      <p:sp>
        <p:nvSpPr>
          <p:cNvPr id="25615" name="Line 15"/>
          <p:cNvSpPr>
            <a:spLocks noChangeShapeType="1"/>
          </p:cNvSpPr>
          <p:nvPr/>
        </p:nvSpPr>
        <p:spPr bwMode="auto">
          <a:xfrm>
            <a:off x="360363" y="2727325"/>
            <a:ext cx="1900237" cy="1588"/>
          </a:xfrm>
          <a:prstGeom prst="line">
            <a:avLst/>
          </a:prstGeom>
          <a:noFill/>
          <a:ln w="25400">
            <a:solidFill>
              <a:srgbClr val="B71562"/>
            </a:solidFill>
            <a:round/>
            <a:headEnd/>
            <a:tailEnd/>
          </a:ln>
          <a:effectLst/>
        </p:spPr>
        <p:txBody>
          <a:bodyPr>
            <a:spAutoFit/>
          </a:bodyPr>
          <a:lstStyle/>
          <a:p>
            <a:endParaRPr lang="en-US"/>
          </a:p>
        </p:txBody>
      </p:sp>
      <p:sp>
        <p:nvSpPr>
          <p:cNvPr id="25616" name="Line 16"/>
          <p:cNvSpPr>
            <a:spLocks noChangeShapeType="1"/>
          </p:cNvSpPr>
          <p:nvPr/>
        </p:nvSpPr>
        <p:spPr bwMode="auto">
          <a:xfrm flipV="1">
            <a:off x="360363" y="3197225"/>
            <a:ext cx="1873250" cy="1588"/>
          </a:xfrm>
          <a:prstGeom prst="line">
            <a:avLst/>
          </a:prstGeom>
          <a:noFill/>
          <a:ln w="25400">
            <a:solidFill>
              <a:srgbClr val="B71562"/>
            </a:solidFill>
            <a:round/>
            <a:headEnd/>
            <a:tailEnd/>
          </a:ln>
          <a:effectLst/>
        </p:spPr>
        <p:txBody>
          <a:bodyPr>
            <a:spAutoFit/>
          </a:bodyPr>
          <a:lstStyle/>
          <a:p>
            <a:endParaRPr lang="en-US"/>
          </a:p>
        </p:txBody>
      </p:sp>
      <p:sp>
        <p:nvSpPr>
          <p:cNvPr id="25617" name="Line 17"/>
          <p:cNvSpPr>
            <a:spLocks noChangeShapeType="1"/>
          </p:cNvSpPr>
          <p:nvPr/>
        </p:nvSpPr>
        <p:spPr bwMode="auto">
          <a:xfrm>
            <a:off x="360363" y="3667125"/>
            <a:ext cx="1900237" cy="1588"/>
          </a:xfrm>
          <a:prstGeom prst="line">
            <a:avLst/>
          </a:prstGeom>
          <a:noFill/>
          <a:ln w="25400">
            <a:solidFill>
              <a:srgbClr val="B71562"/>
            </a:solidFill>
            <a:round/>
            <a:headEnd/>
            <a:tailEnd/>
          </a:ln>
          <a:effectLst/>
        </p:spPr>
        <p:txBody>
          <a:bodyPr>
            <a:spAutoFit/>
          </a:bodyPr>
          <a:lstStyle/>
          <a:p>
            <a:endParaRPr lang="en-US"/>
          </a:p>
        </p:txBody>
      </p:sp>
      <p:sp>
        <p:nvSpPr>
          <p:cNvPr id="25618" name="Line 18"/>
          <p:cNvSpPr>
            <a:spLocks noChangeShapeType="1"/>
          </p:cNvSpPr>
          <p:nvPr/>
        </p:nvSpPr>
        <p:spPr bwMode="auto">
          <a:xfrm>
            <a:off x="360363" y="4137025"/>
            <a:ext cx="1900237" cy="1588"/>
          </a:xfrm>
          <a:prstGeom prst="line">
            <a:avLst/>
          </a:prstGeom>
          <a:noFill/>
          <a:ln w="25400">
            <a:solidFill>
              <a:srgbClr val="B71562"/>
            </a:solidFill>
            <a:round/>
            <a:headEnd/>
            <a:tailEnd/>
          </a:ln>
          <a:effectLst/>
        </p:spPr>
        <p:txBody>
          <a:bodyPr>
            <a:spAutoFit/>
          </a:bodyPr>
          <a:lstStyle/>
          <a:p>
            <a:endParaRPr lang="en-US"/>
          </a:p>
        </p:txBody>
      </p:sp>
      <p:sp>
        <p:nvSpPr>
          <p:cNvPr id="25619" name="Line 19"/>
          <p:cNvSpPr>
            <a:spLocks noChangeShapeType="1"/>
          </p:cNvSpPr>
          <p:nvPr/>
        </p:nvSpPr>
        <p:spPr bwMode="auto">
          <a:xfrm>
            <a:off x="360363" y="4606925"/>
            <a:ext cx="1900237" cy="1588"/>
          </a:xfrm>
          <a:prstGeom prst="line">
            <a:avLst/>
          </a:prstGeom>
          <a:noFill/>
          <a:ln w="25400">
            <a:solidFill>
              <a:srgbClr val="B71562"/>
            </a:solidFill>
            <a:round/>
            <a:headEnd/>
            <a:tailEnd/>
          </a:ln>
          <a:effectLst/>
        </p:spPr>
        <p:txBody>
          <a:bodyPr>
            <a:spAutoFit/>
          </a:bodyPr>
          <a:lstStyle/>
          <a:p>
            <a:endParaRPr lang="en-US"/>
          </a:p>
        </p:txBody>
      </p:sp>
      <p:sp>
        <p:nvSpPr>
          <p:cNvPr id="25620" name="Text Box 20"/>
          <p:cNvSpPr txBox="1">
            <a:spLocks noChangeArrowheads="1"/>
          </p:cNvSpPr>
          <p:nvPr/>
        </p:nvSpPr>
        <p:spPr bwMode="auto">
          <a:xfrm>
            <a:off x="604838" y="830263"/>
            <a:ext cx="387350" cy="457200"/>
          </a:xfrm>
          <a:prstGeom prst="rect">
            <a:avLst/>
          </a:prstGeom>
          <a:noFill/>
          <a:ln w="9525" algn="ctr">
            <a:noFill/>
            <a:miter lim="800000"/>
            <a:headEnd/>
            <a:tailEnd/>
          </a:ln>
          <a:effectLst/>
        </p:spPr>
        <p:txBody>
          <a:bodyPr wrap="none">
            <a:spAutoFit/>
          </a:bodyPr>
          <a:lstStyle/>
          <a:p>
            <a:r>
              <a:rPr lang="en-GB" b="1" i="1"/>
              <a:t>V</a:t>
            </a:r>
          </a:p>
        </p:txBody>
      </p:sp>
      <p:sp>
        <p:nvSpPr>
          <p:cNvPr id="25621" name="Text Box 21"/>
          <p:cNvSpPr txBox="1">
            <a:spLocks noChangeArrowheads="1"/>
          </p:cNvSpPr>
          <p:nvPr/>
        </p:nvSpPr>
        <p:spPr bwMode="auto">
          <a:xfrm>
            <a:off x="1544638" y="819150"/>
            <a:ext cx="307975" cy="473075"/>
          </a:xfrm>
          <a:prstGeom prst="rect">
            <a:avLst/>
          </a:prstGeom>
          <a:noFill/>
          <a:ln w="9525" algn="ctr">
            <a:noFill/>
            <a:miter lim="800000"/>
            <a:headEnd/>
            <a:tailEnd/>
          </a:ln>
          <a:effectLst/>
        </p:spPr>
        <p:txBody>
          <a:bodyPr wrap="none">
            <a:spAutoFit/>
          </a:bodyPr>
          <a:lstStyle/>
          <a:p>
            <a:r>
              <a:rPr lang="en-GB" sz="2500" b="1" i="1">
                <a:latin typeface="Times New Roman" pitchFamily="18" charset="0"/>
              </a:rPr>
              <a:t>I</a:t>
            </a:r>
          </a:p>
        </p:txBody>
      </p:sp>
      <p:sp>
        <p:nvSpPr>
          <p:cNvPr id="25622" name="Text Box 22"/>
          <p:cNvSpPr txBox="1">
            <a:spLocks noChangeArrowheads="1"/>
          </p:cNvSpPr>
          <p:nvPr/>
        </p:nvSpPr>
        <p:spPr bwMode="auto">
          <a:xfrm>
            <a:off x="441325" y="1322388"/>
            <a:ext cx="608013" cy="457200"/>
          </a:xfrm>
          <a:prstGeom prst="rect">
            <a:avLst/>
          </a:prstGeom>
          <a:noFill/>
          <a:ln w="9525" algn="ctr">
            <a:noFill/>
            <a:miter lim="800000"/>
            <a:headEnd/>
            <a:tailEnd/>
          </a:ln>
          <a:effectLst/>
        </p:spPr>
        <p:txBody>
          <a:bodyPr wrap="none">
            <a:spAutoFit/>
          </a:bodyPr>
          <a:lstStyle/>
          <a:p>
            <a:r>
              <a:rPr lang="en-GB"/>
              <a:t>4.5</a:t>
            </a:r>
          </a:p>
        </p:txBody>
      </p:sp>
      <p:sp>
        <p:nvSpPr>
          <p:cNvPr id="25623" name="Text Box 23"/>
          <p:cNvSpPr txBox="1">
            <a:spLocks noChangeArrowheads="1"/>
          </p:cNvSpPr>
          <p:nvPr/>
        </p:nvSpPr>
        <p:spPr bwMode="auto">
          <a:xfrm>
            <a:off x="441325" y="1787525"/>
            <a:ext cx="608013" cy="457200"/>
          </a:xfrm>
          <a:prstGeom prst="rect">
            <a:avLst/>
          </a:prstGeom>
          <a:noFill/>
          <a:ln w="9525" algn="ctr">
            <a:noFill/>
            <a:miter lim="800000"/>
            <a:headEnd/>
            <a:tailEnd/>
          </a:ln>
          <a:effectLst/>
        </p:spPr>
        <p:txBody>
          <a:bodyPr wrap="none">
            <a:spAutoFit/>
          </a:bodyPr>
          <a:lstStyle/>
          <a:p>
            <a:r>
              <a:rPr lang="en-GB"/>
              <a:t>4.0</a:t>
            </a:r>
          </a:p>
        </p:txBody>
      </p:sp>
      <p:sp>
        <p:nvSpPr>
          <p:cNvPr id="25624" name="Text Box 24"/>
          <p:cNvSpPr txBox="1">
            <a:spLocks noChangeArrowheads="1"/>
          </p:cNvSpPr>
          <p:nvPr/>
        </p:nvSpPr>
        <p:spPr bwMode="auto">
          <a:xfrm>
            <a:off x="441325" y="2252663"/>
            <a:ext cx="608013" cy="457200"/>
          </a:xfrm>
          <a:prstGeom prst="rect">
            <a:avLst/>
          </a:prstGeom>
          <a:noFill/>
          <a:ln w="9525" algn="ctr">
            <a:noFill/>
            <a:miter lim="800000"/>
            <a:headEnd/>
            <a:tailEnd/>
          </a:ln>
          <a:effectLst/>
        </p:spPr>
        <p:txBody>
          <a:bodyPr wrap="none">
            <a:spAutoFit/>
          </a:bodyPr>
          <a:lstStyle/>
          <a:p>
            <a:r>
              <a:rPr lang="en-GB"/>
              <a:t>3.5</a:t>
            </a:r>
          </a:p>
        </p:txBody>
      </p:sp>
      <p:sp>
        <p:nvSpPr>
          <p:cNvPr id="25625" name="Text Box 25"/>
          <p:cNvSpPr txBox="1">
            <a:spLocks noChangeArrowheads="1"/>
          </p:cNvSpPr>
          <p:nvPr/>
        </p:nvSpPr>
        <p:spPr bwMode="auto">
          <a:xfrm>
            <a:off x="441325" y="2717800"/>
            <a:ext cx="608013" cy="457200"/>
          </a:xfrm>
          <a:prstGeom prst="rect">
            <a:avLst/>
          </a:prstGeom>
          <a:noFill/>
          <a:ln w="9525" algn="ctr">
            <a:noFill/>
            <a:miter lim="800000"/>
            <a:headEnd/>
            <a:tailEnd/>
          </a:ln>
          <a:effectLst/>
        </p:spPr>
        <p:txBody>
          <a:bodyPr wrap="none">
            <a:spAutoFit/>
          </a:bodyPr>
          <a:lstStyle/>
          <a:p>
            <a:r>
              <a:rPr lang="en-GB"/>
              <a:t>3.0</a:t>
            </a:r>
          </a:p>
        </p:txBody>
      </p:sp>
      <p:sp>
        <p:nvSpPr>
          <p:cNvPr id="25626" name="Text Box 26"/>
          <p:cNvSpPr txBox="1">
            <a:spLocks noChangeArrowheads="1"/>
          </p:cNvSpPr>
          <p:nvPr/>
        </p:nvSpPr>
        <p:spPr bwMode="auto">
          <a:xfrm>
            <a:off x="441325" y="3673475"/>
            <a:ext cx="608013" cy="457200"/>
          </a:xfrm>
          <a:prstGeom prst="rect">
            <a:avLst/>
          </a:prstGeom>
          <a:noFill/>
          <a:ln w="9525" algn="ctr">
            <a:noFill/>
            <a:miter lim="800000"/>
            <a:headEnd/>
            <a:tailEnd/>
          </a:ln>
          <a:effectLst/>
        </p:spPr>
        <p:txBody>
          <a:bodyPr wrap="none">
            <a:spAutoFit/>
          </a:bodyPr>
          <a:lstStyle/>
          <a:p>
            <a:r>
              <a:rPr lang="en-GB"/>
              <a:t>2.0</a:t>
            </a:r>
          </a:p>
        </p:txBody>
      </p:sp>
      <p:sp>
        <p:nvSpPr>
          <p:cNvPr id="25627" name="Text Box 27"/>
          <p:cNvSpPr txBox="1">
            <a:spLocks noChangeArrowheads="1"/>
          </p:cNvSpPr>
          <p:nvPr/>
        </p:nvSpPr>
        <p:spPr bwMode="auto">
          <a:xfrm>
            <a:off x="441325" y="4138613"/>
            <a:ext cx="608013" cy="457200"/>
          </a:xfrm>
          <a:prstGeom prst="rect">
            <a:avLst/>
          </a:prstGeom>
          <a:noFill/>
          <a:ln w="9525" algn="ctr">
            <a:noFill/>
            <a:miter lim="800000"/>
            <a:headEnd/>
            <a:tailEnd/>
          </a:ln>
          <a:effectLst/>
        </p:spPr>
        <p:txBody>
          <a:bodyPr wrap="none">
            <a:spAutoFit/>
          </a:bodyPr>
          <a:lstStyle/>
          <a:p>
            <a:r>
              <a:rPr lang="en-GB"/>
              <a:t>1.5</a:t>
            </a:r>
          </a:p>
        </p:txBody>
      </p:sp>
      <p:sp>
        <p:nvSpPr>
          <p:cNvPr id="25628" name="Text Box 28"/>
          <p:cNvSpPr txBox="1">
            <a:spLocks noChangeArrowheads="1"/>
          </p:cNvSpPr>
          <p:nvPr/>
        </p:nvSpPr>
        <p:spPr bwMode="auto">
          <a:xfrm>
            <a:off x="441325" y="4603750"/>
            <a:ext cx="608013" cy="457200"/>
          </a:xfrm>
          <a:prstGeom prst="rect">
            <a:avLst/>
          </a:prstGeom>
          <a:noFill/>
          <a:ln w="9525" algn="ctr">
            <a:noFill/>
            <a:miter lim="800000"/>
            <a:headEnd/>
            <a:tailEnd/>
          </a:ln>
          <a:effectLst/>
        </p:spPr>
        <p:txBody>
          <a:bodyPr wrap="none">
            <a:spAutoFit/>
          </a:bodyPr>
          <a:lstStyle/>
          <a:p>
            <a:r>
              <a:rPr lang="en-GB"/>
              <a:t>1.0</a:t>
            </a:r>
          </a:p>
        </p:txBody>
      </p:sp>
      <p:sp>
        <p:nvSpPr>
          <p:cNvPr id="25629" name="Text Box 29"/>
          <p:cNvSpPr txBox="1">
            <a:spLocks noChangeArrowheads="1"/>
          </p:cNvSpPr>
          <p:nvPr/>
        </p:nvSpPr>
        <p:spPr bwMode="auto">
          <a:xfrm>
            <a:off x="441325" y="5056188"/>
            <a:ext cx="608013" cy="457200"/>
          </a:xfrm>
          <a:prstGeom prst="rect">
            <a:avLst/>
          </a:prstGeom>
          <a:noFill/>
          <a:ln w="9525" algn="ctr">
            <a:noFill/>
            <a:miter lim="800000"/>
            <a:headEnd/>
            <a:tailEnd/>
          </a:ln>
          <a:effectLst/>
        </p:spPr>
        <p:txBody>
          <a:bodyPr wrap="none">
            <a:spAutoFit/>
          </a:bodyPr>
          <a:lstStyle/>
          <a:p>
            <a:r>
              <a:rPr lang="en-GB"/>
              <a:t>0.5</a:t>
            </a:r>
          </a:p>
        </p:txBody>
      </p:sp>
      <p:sp>
        <p:nvSpPr>
          <p:cNvPr id="25630" name="Text Box 30"/>
          <p:cNvSpPr txBox="1">
            <a:spLocks noChangeArrowheads="1"/>
          </p:cNvSpPr>
          <p:nvPr/>
        </p:nvSpPr>
        <p:spPr bwMode="auto">
          <a:xfrm>
            <a:off x="1292225" y="1335088"/>
            <a:ext cx="947738" cy="457200"/>
          </a:xfrm>
          <a:prstGeom prst="rect">
            <a:avLst/>
          </a:prstGeom>
          <a:noFill/>
          <a:ln w="9525" algn="ctr">
            <a:noFill/>
            <a:miter lim="800000"/>
            <a:headEnd/>
            <a:tailEnd/>
          </a:ln>
          <a:effectLst/>
        </p:spPr>
        <p:txBody>
          <a:bodyPr wrap="none">
            <a:spAutoFit/>
          </a:bodyPr>
          <a:lstStyle/>
          <a:p>
            <a:r>
              <a:rPr lang="en-GB"/>
              <a:t>0.415</a:t>
            </a:r>
          </a:p>
        </p:txBody>
      </p:sp>
      <p:sp>
        <p:nvSpPr>
          <p:cNvPr id="25631" name="Text Box 31"/>
          <p:cNvSpPr txBox="1">
            <a:spLocks noChangeArrowheads="1"/>
          </p:cNvSpPr>
          <p:nvPr/>
        </p:nvSpPr>
        <p:spPr bwMode="auto">
          <a:xfrm>
            <a:off x="1292225" y="1787525"/>
            <a:ext cx="947738" cy="457200"/>
          </a:xfrm>
          <a:prstGeom prst="rect">
            <a:avLst/>
          </a:prstGeom>
          <a:noFill/>
          <a:ln w="9525" algn="ctr">
            <a:noFill/>
            <a:miter lim="800000"/>
            <a:headEnd/>
            <a:tailEnd/>
          </a:ln>
          <a:effectLst/>
        </p:spPr>
        <p:txBody>
          <a:bodyPr wrap="none">
            <a:spAutoFit/>
          </a:bodyPr>
          <a:lstStyle/>
          <a:p>
            <a:r>
              <a:rPr lang="en-GB"/>
              <a:t>0.415</a:t>
            </a:r>
          </a:p>
        </p:txBody>
      </p:sp>
      <p:sp>
        <p:nvSpPr>
          <p:cNvPr id="25632" name="Text Box 32"/>
          <p:cNvSpPr txBox="1">
            <a:spLocks noChangeArrowheads="1"/>
          </p:cNvSpPr>
          <p:nvPr/>
        </p:nvSpPr>
        <p:spPr bwMode="auto">
          <a:xfrm>
            <a:off x="1292225" y="2252663"/>
            <a:ext cx="947738" cy="457200"/>
          </a:xfrm>
          <a:prstGeom prst="rect">
            <a:avLst/>
          </a:prstGeom>
          <a:noFill/>
          <a:ln w="9525" algn="ctr">
            <a:noFill/>
            <a:miter lim="800000"/>
            <a:headEnd/>
            <a:tailEnd/>
          </a:ln>
          <a:effectLst/>
        </p:spPr>
        <p:txBody>
          <a:bodyPr wrap="none">
            <a:spAutoFit/>
          </a:bodyPr>
          <a:lstStyle/>
          <a:p>
            <a:r>
              <a:rPr lang="en-GB"/>
              <a:t>0.410</a:t>
            </a:r>
          </a:p>
        </p:txBody>
      </p:sp>
      <p:sp>
        <p:nvSpPr>
          <p:cNvPr id="25633" name="Text Box 33"/>
          <p:cNvSpPr txBox="1">
            <a:spLocks noChangeArrowheads="1"/>
          </p:cNvSpPr>
          <p:nvPr/>
        </p:nvSpPr>
        <p:spPr bwMode="auto">
          <a:xfrm>
            <a:off x="1292225" y="2717800"/>
            <a:ext cx="947738" cy="457200"/>
          </a:xfrm>
          <a:prstGeom prst="rect">
            <a:avLst/>
          </a:prstGeom>
          <a:noFill/>
          <a:ln w="9525" algn="ctr">
            <a:noFill/>
            <a:miter lim="800000"/>
            <a:headEnd/>
            <a:tailEnd/>
          </a:ln>
          <a:effectLst/>
        </p:spPr>
        <p:txBody>
          <a:bodyPr wrap="none">
            <a:spAutoFit/>
          </a:bodyPr>
          <a:lstStyle/>
          <a:p>
            <a:r>
              <a:rPr lang="en-GB"/>
              <a:t>0.400</a:t>
            </a:r>
          </a:p>
        </p:txBody>
      </p:sp>
      <p:sp>
        <p:nvSpPr>
          <p:cNvPr id="25634" name="Text Box 34"/>
          <p:cNvSpPr txBox="1">
            <a:spLocks noChangeArrowheads="1"/>
          </p:cNvSpPr>
          <p:nvPr/>
        </p:nvSpPr>
        <p:spPr bwMode="auto">
          <a:xfrm>
            <a:off x="1292225" y="3195638"/>
            <a:ext cx="947738" cy="457200"/>
          </a:xfrm>
          <a:prstGeom prst="rect">
            <a:avLst/>
          </a:prstGeom>
          <a:noFill/>
          <a:ln w="9525" algn="ctr">
            <a:noFill/>
            <a:miter lim="800000"/>
            <a:headEnd/>
            <a:tailEnd/>
          </a:ln>
          <a:effectLst/>
        </p:spPr>
        <p:txBody>
          <a:bodyPr wrap="none">
            <a:spAutoFit/>
          </a:bodyPr>
          <a:lstStyle/>
          <a:p>
            <a:r>
              <a:rPr lang="en-GB"/>
              <a:t>0.370</a:t>
            </a:r>
          </a:p>
        </p:txBody>
      </p:sp>
      <p:sp>
        <p:nvSpPr>
          <p:cNvPr id="25635" name="Text Box 35"/>
          <p:cNvSpPr txBox="1">
            <a:spLocks noChangeArrowheads="1"/>
          </p:cNvSpPr>
          <p:nvPr/>
        </p:nvSpPr>
        <p:spPr bwMode="auto">
          <a:xfrm>
            <a:off x="1292225" y="3673475"/>
            <a:ext cx="947738" cy="457200"/>
          </a:xfrm>
          <a:prstGeom prst="rect">
            <a:avLst/>
          </a:prstGeom>
          <a:noFill/>
          <a:ln w="9525" algn="ctr">
            <a:noFill/>
            <a:miter lim="800000"/>
            <a:headEnd/>
            <a:tailEnd/>
          </a:ln>
          <a:effectLst/>
        </p:spPr>
        <p:txBody>
          <a:bodyPr wrap="none">
            <a:spAutoFit/>
          </a:bodyPr>
          <a:lstStyle/>
          <a:p>
            <a:r>
              <a:rPr lang="en-GB"/>
              <a:t>0.330</a:t>
            </a:r>
          </a:p>
        </p:txBody>
      </p:sp>
      <p:sp>
        <p:nvSpPr>
          <p:cNvPr id="25636" name="Text Box 36"/>
          <p:cNvSpPr txBox="1">
            <a:spLocks noChangeArrowheads="1"/>
          </p:cNvSpPr>
          <p:nvPr/>
        </p:nvSpPr>
        <p:spPr bwMode="auto">
          <a:xfrm>
            <a:off x="1292225" y="4138613"/>
            <a:ext cx="947738" cy="457200"/>
          </a:xfrm>
          <a:prstGeom prst="rect">
            <a:avLst/>
          </a:prstGeom>
          <a:noFill/>
          <a:ln w="9525" algn="ctr">
            <a:noFill/>
            <a:miter lim="800000"/>
            <a:headEnd/>
            <a:tailEnd/>
          </a:ln>
          <a:effectLst/>
        </p:spPr>
        <p:txBody>
          <a:bodyPr wrap="none">
            <a:spAutoFit/>
          </a:bodyPr>
          <a:lstStyle/>
          <a:p>
            <a:r>
              <a:rPr lang="en-GB"/>
              <a:t>0.270</a:t>
            </a:r>
          </a:p>
        </p:txBody>
      </p:sp>
      <p:sp>
        <p:nvSpPr>
          <p:cNvPr id="25637" name="Text Box 37"/>
          <p:cNvSpPr txBox="1">
            <a:spLocks noChangeArrowheads="1"/>
          </p:cNvSpPr>
          <p:nvPr/>
        </p:nvSpPr>
        <p:spPr bwMode="auto">
          <a:xfrm>
            <a:off x="1292225" y="4603750"/>
            <a:ext cx="947738" cy="457200"/>
          </a:xfrm>
          <a:prstGeom prst="rect">
            <a:avLst/>
          </a:prstGeom>
          <a:noFill/>
          <a:ln w="9525" algn="ctr">
            <a:noFill/>
            <a:miter lim="800000"/>
            <a:headEnd/>
            <a:tailEnd/>
          </a:ln>
          <a:effectLst/>
        </p:spPr>
        <p:txBody>
          <a:bodyPr wrap="none">
            <a:spAutoFit/>
          </a:bodyPr>
          <a:lstStyle/>
          <a:p>
            <a:r>
              <a:rPr lang="en-GB"/>
              <a:t>0.190</a:t>
            </a:r>
          </a:p>
        </p:txBody>
      </p:sp>
      <p:sp>
        <p:nvSpPr>
          <p:cNvPr id="25638" name="Text Box 38"/>
          <p:cNvSpPr txBox="1">
            <a:spLocks noChangeArrowheads="1"/>
          </p:cNvSpPr>
          <p:nvPr/>
        </p:nvSpPr>
        <p:spPr bwMode="auto">
          <a:xfrm>
            <a:off x="1292225" y="5056188"/>
            <a:ext cx="947738" cy="457200"/>
          </a:xfrm>
          <a:prstGeom prst="rect">
            <a:avLst/>
          </a:prstGeom>
          <a:noFill/>
          <a:ln w="9525" algn="ctr">
            <a:noFill/>
            <a:miter lim="800000"/>
            <a:headEnd/>
            <a:tailEnd/>
          </a:ln>
          <a:effectLst/>
        </p:spPr>
        <p:txBody>
          <a:bodyPr wrap="none">
            <a:spAutoFit/>
          </a:bodyPr>
          <a:lstStyle/>
          <a:p>
            <a:r>
              <a:rPr lang="en-GB" dirty="0"/>
              <a:t>0.090</a:t>
            </a:r>
          </a:p>
        </p:txBody>
      </p:sp>
      <p:sp>
        <p:nvSpPr>
          <p:cNvPr id="25639" name="Line 39"/>
          <p:cNvSpPr>
            <a:spLocks noChangeShapeType="1"/>
          </p:cNvSpPr>
          <p:nvPr/>
        </p:nvSpPr>
        <p:spPr bwMode="auto">
          <a:xfrm>
            <a:off x="336550" y="5065713"/>
            <a:ext cx="1900238" cy="1587"/>
          </a:xfrm>
          <a:prstGeom prst="line">
            <a:avLst/>
          </a:prstGeom>
          <a:noFill/>
          <a:ln w="25400">
            <a:solidFill>
              <a:srgbClr val="B71562"/>
            </a:solidFill>
            <a:round/>
            <a:headEnd/>
            <a:tailEnd/>
          </a:ln>
          <a:effectLst/>
        </p:spPr>
        <p:txBody>
          <a:bodyPr>
            <a:spAutoFit/>
          </a:bodyPr>
          <a:lstStyle/>
          <a:p>
            <a:endParaRPr lang="en-US"/>
          </a:p>
        </p:txBody>
      </p:sp>
      <p:sp>
        <p:nvSpPr>
          <p:cNvPr id="25640" name="Text Box 40"/>
          <p:cNvSpPr txBox="1">
            <a:spLocks noChangeArrowheads="1"/>
          </p:cNvSpPr>
          <p:nvPr/>
        </p:nvSpPr>
        <p:spPr bwMode="auto">
          <a:xfrm>
            <a:off x="441325" y="3195638"/>
            <a:ext cx="608013" cy="457200"/>
          </a:xfrm>
          <a:prstGeom prst="rect">
            <a:avLst/>
          </a:prstGeom>
          <a:noFill/>
          <a:ln w="9525" algn="ctr">
            <a:noFill/>
            <a:miter lim="800000"/>
            <a:headEnd/>
            <a:tailEnd/>
          </a:ln>
          <a:effectLst/>
        </p:spPr>
        <p:txBody>
          <a:bodyPr wrap="none">
            <a:spAutoFit/>
          </a:bodyPr>
          <a:lstStyle/>
          <a:p>
            <a:r>
              <a:rPr lang="en-GB"/>
              <a:t>2.5</a:t>
            </a:r>
          </a:p>
        </p:txBody>
      </p:sp>
      <p:sp>
        <p:nvSpPr>
          <p:cNvPr id="25647" name="Text Box 47"/>
          <p:cNvSpPr txBox="1">
            <a:spLocks noChangeArrowheads="1"/>
          </p:cNvSpPr>
          <p:nvPr/>
        </p:nvSpPr>
        <p:spPr bwMode="auto">
          <a:xfrm rot="16200000">
            <a:off x="1766094" y="2672556"/>
            <a:ext cx="1481138" cy="396875"/>
          </a:xfrm>
          <a:prstGeom prst="rect">
            <a:avLst/>
          </a:prstGeom>
          <a:noFill/>
          <a:ln w="9525" algn="ctr">
            <a:noFill/>
            <a:miter lim="800000"/>
            <a:headEnd/>
            <a:tailEnd/>
          </a:ln>
          <a:effectLst/>
        </p:spPr>
        <p:txBody>
          <a:bodyPr wrap="none">
            <a:spAutoFit/>
          </a:bodyPr>
          <a:lstStyle/>
          <a:p>
            <a:r>
              <a:rPr lang="en-GB" sz="2000" b="1"/>
              <a:t>voltage (V)</a:t>
            </a:r>
          </a:p>
        </p:txBody>
      </p:sp>
      <p:sp>
        <p:nvSpPr>
          <p:cNvPr id="25648" name="Text Box 48"/>
          <p:cNvSpPr txBox="1">
            <a:spLocks noChangeArrowheads="1"/>
          </p:cNvSpPr>
          <p:nvPr/>
        </p:nvSpPr>
        <p:spPr bwMode="auto">
          <a:xfrm>
            <a:off x="4983163" y="5041900"/>
            <a:ext cx="1489075" cy="412750"/>
          </a:xfrm>
          <a:prstGeom prst="rect">
            <a:avLst/>
          </a:prstGeom>
          <a:noFill/>
          <a:ln w="9525" algn="ctr">
            <a:noFill/>
            <a:miter lim="800000"/>
            <a:headEnd/>
            <a:tailEnd/>
          </a:ln>
          <a:effectLst/>
        </p:spPr>
        <p:txBody>
          <a:bodyPr wrap="none">
            <a:spAutoFit/>
          </a:bodyPr>
          <a:lstStyle/>
          <a:p>
            <a:r>
              <a:rPr lang="en-GB" sz="2000" b="1"/>
              <a:t>current (</a:t>
            </a:r>
            <a:r>
              <a:rPr lang="en-GB" sz="2100" b="1"/>
              <a:t>A</a:t>
            </a:r>
            <a:r>
              <a:rPr lang="en-GB" sz="2000" b="1"/>
              <a:t>)</a:t>
            </a:r>
          </a:p>
        </p:txBody>
      </p:sp>
      <p:sp>
        <p:nvSpPr>
          <p:cNvPr id="25650" name="Text Box 50"/>
          <p:cNvSpPr txBox="1">
            <a:spLocks noChangeArrowheads="1"/>
          </p:cNvSpPr>
          <p:nvPr/>
        </p:nvSpPr>
        <p:spPr bwMode="auto">
          <a:xfrm>
            <a:off x="2384425" y="6161088"/>
            <a:ext cx="4478983" cy="523220"/>
          </a:xfrm>
          <a:prstGeom prst="rect">
            <a:avLst/>
          </a:prstGeom>
          <a:noFill/>
          <a:ln w="9525" algn="ctr">
            <a:noFill/>
            <a:miter lim="800000"/>
            <a:headEnd/>
            <a:tailEnd/>
          </a:ln>
          <a:effectLst/>
        </p:spPr>
        <p:txBody>
          <a:bodyPr wrap="none">
            <a:spAutoFit/>
          </a:bodyPr>
          <a:lstStyle/>
          <a:p>
            <a:r>
              <a:rPr lang="en-GB" sz="2800" dirty="0"/>
              <a:t>A bulb is a </a:t>
            </a:r>
            <a:r>
              <a:rPr lang="en-GB" sz="2800" b="1" dirty="0">
                <a:solidFill>
                  <a:srgbClr val="B71562"/>
                </a:solidFill>
              </a:rPr>
              <a:t>non-</a:t>
            </a:r>
            <a:r>
              <a:rPr lang="en-GB" sz="2800" b="1" dirty="0" err="1">
                <a:solidFill>
                  <a:srgbClr val="B71562"/>
                </a:solidFill>
              </a:rPr>
              <a:t>ohmic</a:t>
            </a:r>
            <a:r>
              <a:rPr lang="en-GB" sz="2800" dirty="0"/>
              <a:t> device.</a:t>
            </a:r>
          </a:p>
        </p:txBody>
      </p:sp>
      <p:pic>
        <p:nvPicPr>
          <p:cNvPr id="25652" name="Picture 52" descr="notes_icon"/>
          <p:cNvPicPr>
            <a:picLocks noChangeAspect="1" noChangeArrowheads="1"/>
          </p:cNvPicPr>
          <p:nvPr/>
        </p:nvPicPr>
        <p:blipFill>
          <a:blip r:embed="rId8" cstate="print"/>
          <a:srcRect/>
          <a:stretch>
            <a:fillRect/>
          </a:stretch>
        </p:blipFill>
        <p:spPr bwMode="auto">
          <a:xfrm>
            <a:off x="7443788" y="150813"/>
            <a:ext cx="442912" cy="38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30"/>
                                        </p:tgtEl>
                                        <p:attrNameLst>
                                          <p:attrName>style.visibility</p:attrName>
                                        </p:attrNameLst>
                                      </p:cBhvr>
                                      <p:to>
                                        <p:strVal val="visible"/>
                                      </p:to>
                                    </p:set>
                                    <p:animEffect transition="in" filter="dissolve">
                                      <p:cBhvr>
                                        <p:cTn id="7" dur="500"/>
                                        <p:tgtEl>
                                          <p:spTgt spid="2563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631"/>
                                        </p:tgtEl>
                                        <p:attrNameLst>
                                          <p:attrName>style.visibility</p:attrName>
                                        </p:attrNameLst>
                                      </p:cBhvr>
                                      <p:to>
                                        <p:strVal val="visible"/>
                                      </p:to>
                                    </p:set>
                                    <p:animEffect transition="in" filter="dissolve">
                                      <p:cBhvr>
                                        <p:cTn id="11" dur="500"/>
                                        <p:tgtEl>
                                          <p:spTgt spid="2563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632"/>
                                        </p:tgtEl>
                                        <p:attrNameLst>
                                          <p:attrName>style.visibility</p:attrName>
                                        </p:attrNameLst>
                                      </p:cBhvr>
                                      <p:to>
                                        <p:strVal val="visible"/>
                                      </p:to>
                                    </p:set>
                                    <p:animEffect transition="in" filter="dissolve">
                                      <p:cBhvr>
                                        <p:cTn id="15" dur="500"/>
                                        <p:tgtEl>
                                          <p:spTgt spid="25632"/>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5633"/>
                                        </p:tgtEl>
                                        <p:attrNameLst>
                                          <p:attrName>style.visibility</p:attrName>
                                        </p:attrNameLst>
                                      </p:cBhvr>
                                      <p:to>
                                        <p:strVal val="visible"/>
                                      </p:to>
                                    </p:set>
                                    <p:animEffect transition="in" filter="dissolve">
                                      <p:cBhvr>
                                        <p:cTn id="19" dur="500"/>
                                        <p:tgtEl>
                                          <p:spTgt spid="25633"/>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5634"/>
                                        </p:tgtEl>
                                        <p:attrNameLst>
                                          <p:attrName>style.visibility</p:attrName>
                                        </p:attrNameLst>
                                      </p:cBhvr>
                                      <p:to>
                                        <p:strVal val="visible"/>
                                      </p:to>
                                    </p:set>
                                    <p:animEffect transition="in" filter="dissolve">
                                      <p:cBhvr>
                                        <p:cTn id="23" dur="500"/>
                                        <p:tgtEl>
                                          <p:spTgt spid="25634"/>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5635"/>
                                        </p:tgtEl>
                                        <p:attrNameLst>
                                          <p:attrName>style.visibility</p:attrName>
                                        </p:attrNameLst>
                                      </p:cBhvr>
                                      <p:to>
                                        <p:strVal val="visible"/>
                                      </p:to>
                                    </p:set>
                                    <p:animEffect transition="in" filter="dissolve">
                                      <p:cBhvr>
                                        <p:cTn id="27" dur="500"/>
                                        <p:tgtEl>
                                          <p:spTgt spid="25635"/>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5636"/>
                                        </p:tgtEl>
                                        <p:attrNameLst>
                                          <p:attrName>style.visibility</p:attrName>
                                        </p:attrNameLst>
                                      </p:cBhvr>
                                      <p:to>
                                        <p:strVal val="visible"/>
                                      </p:to>
                                    </p:set>
                                    <p:animEffect transition="in" filter="dissolve">
                                      <p:cBhvr>
                                        <p:cTn id="31" dur="500"/>
                                        <p:tgtEl>
                                          <p:spTgt spid="25636"/>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5637"/>
                                        </p:tgtEl>
                                        <p:attrNameLst>
                                          <p:attrName>style.visibility</p:attrName>
                                        </p:attrNameLst>
                                      </p:cBhvr>
                                      <p:to>
                                        <p:strVal val="visible"/>
                                      </p:to>
                                    </p:set>
                                    <p:animEffect transition="in" filter="dissolve">
                                      <p:cBhvr>
                                        <p:cTn id="35" dur="500"/>
                                        <p:tgtEl>
                                          <p:spTgt spid="25637"/>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25638"/>
                                        </p:tgtEl>
                                        <p:attrNameLst>
                                          <p:attrName>style.visibility</p:attrName>
                                        </p:attrNameLst>
                                      </p:cBhvr>
                                      <p:to>
                                        <p:strVal val="visible"/>
                                      </p:to>
                                    </p:set>
                                    <p:animEffect transition="in" filter="dissolve">
                                      <p:cBhvr>
                                        <p:cTn id="39" dur="500"/>
                                        <p:tgtEl>
                                          <p:spTgt spid="25638"/>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25641"/>
                                        </p:tgtEl>
                                        <p:attrNameLst>
                                          <p:attrName>style.visibility</p:attrName>
                                        </p:attrNameLst>
                                      </p:cBhvr>
                                      <p:to>
                                        <p:strVal val="visible"/>
                                      </p:to>
                                    </p:set>
                                    <p:anim calcmode="lin" valueType="num">
                                      <p:cBhvr>
                                        <p:cTn id="44" dur="500" fill="hold"/>
                                        <p:tgtEl>
                                          <p:spTgt spid="25641"/>
                                        </p:tgtEl>
                                        <p:attrNameLst>
                                          <p:attrName>ppt_w</p:attrName>
                                        </p:attrNameLst>
                                      </p:cBhvr>
                                      <p:tavLst>
                                        <p:tav tm="0">
                                          <p:val>
                                            <p:fltVal val="0"/>
                                          </p:val>
                                        </p:tav>
                                        <p:tav tm="100000">
                                          <p:val>
                                            <p:strVal val="#ppt_w"/>
                                          </p:val>
                                        </p:tav>
                                      </p:tavLst>
                                    </p:anim>
                                    <p:anim calcmode="lin" valueType="num">
                                      <p:cBhvr>
                                        <p:cTn id="45" dur="500" fill="hold"/>
                                        <p:tgtEl>
                                          <p:spTgt spid="25641"/>
                                        </p:tgtEl>
                                        <p:attrNameLst>
                                          <p:attrName>ppt_h</p:attrName>
                                        </p:attrNameLst>
                                      </p:cBhvr>
                                      <p:tavLst>
                                        <p:tav tm="0">
                                          <p:val>
                                            <p:fltVal val="0"/>
                                          </p:val>
                                        </p:tav>
                                        <p:tav tm="100000">
                                          <p:val>
                                            <p:strVal val="#ppt_h"/>
                                          </p:val>
                                        </p:tav>
                                      </p:tavLst>
                                    </p:anim>
                                  </p:childTnLst>
                                </p:cTn>
                              </p:par>
                              <p:par>
                                <p:cTn id="46" presetID="23" presetClass="entr" presetSubtype="16" fill="hold" nodeType="withEffect">
                                  <p:stCondLst>
                                    <p:cond delay="0"/>
                                  </p:stCondLst>
                                  <p:childTnLst>
                                    <p:set>
                                      <p:cBhvr>
                                        <p:cTn id="47" dur="1" fill="hold">
                                          <p:stCondLst>
                                            <p:cond delay="0"/>
                                          </p:stCondLst>
                                        </p:cTn>
                                        <p:tgtEl>
                                          <p:spTgt spid="25651"/>
                                        </p:tgtEl>
                                        <p:attrNameLst>
                                          <p:attrName>style.visibility</p:attrName>
                                        </p:attrNameLst>
                                      </p:cBhvr>
                                      <p:to>
                                        <p:strVal val="visible"/>
                                      </p:to>
                                    </p:set>
                                    <p:anim calcmode="lin" valueType="num">
                                      <p:cBhvr>
                                        <p:cTn id="48" dur="500" fill="hold"/>
                                        <p:tgtEl>
                                          <p:spTgt spid="25651"/>
                                        </p:tgtEl>
                                        <p:attrNameLst>
                                          <p:attrName>ppt_w</p:attrName>
                                        </p:attrNameLst>
                                      </p:cBhvr>
                                      <p:tavLst>
                                        <p:tav tm="0">
                                          <p:val>
                                            <p:fltVal val="0"/>
                                          </p:val>
                                        </p:tav>
                                        <p:tav tm="100000">
                                          <p:val>
                                            <p:strVal val="#ppt_w"/>
                                          </p:val>
                                        </p:tav>
                                      </p:tavLst>
                                    </p:anim>
                                    <p:anim calcmode="lin" valueType="num">
                                      <p:cBhvr>
                                        <p:cTn id="49" dur="500" fill="hold"/>
                                        <p:tgtEl>
                                          <p:spTgt spid="25651"/>
                                        </p:tgtEl>
                                        <p:attrNameLst>
                                          <p:attrName>ppt_h</p:attrName>
                                        </p:attrNameLst>
                                      </p:cBhvr>
                                      <p:tavLst>
                                        <p:tav tm="0">
                                          <p:val>
                                            <p:fltVal val="0"/>
                                          </p:val>
                                        </p:tav>
                                        <p:tav tm="100000">
                                          <p:val>
                                            <p:strVal val="#ppt_h"/>
                                          </p:val>
                                        </p:tav>
                                      </p:tavLst>
                                    </p:anim>
                                  </p:childTnLst>
                                </p:cTn>
                              </p:par>
                              <p:par>
                                <p:cTn id="50" presetID="9" presetClass="entr" presetSubtype="0" fill="hold" grpId="0" nodeType="withEffect">
                                  <p:stCondLst>
                                    <p:cond delay="0"/>
                                  </p:stCondLst>
                                  <p:childTnLst>
                                    <p:set>
                                      <p:cBhvr>
                                        <p:cTn id="51" dur="1" fill="hold">
                                          <p:stCondLst>
                                            <p:cond delay="0"/>
                                          </p:stCondLst>
                                        </p:cTn>
                                        <p:tgtEl>
                                          <p:spTgt spid="25647"/>
                                        </p:tgtEl>
                                        <p:attrNameLst>
                                          <p:attrName>style.visibility</p:attrName>
                                        </p:attrNameLst>
                                      </p:cBhvr>
                                      <p:to>
                                        <p:strVal val="visible"/>
                                      </p:to>
                                    </p:set>
                                    <p:animEffect transition="in" filter="dissolve">
                                      <p:cBhvr>
                                        <p:cTn id="52" dur="500"/>
                                        <p:tgtEl>
                                          <p:spTgt spid="25647"/>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5648"/>
                                        </p:tgtEl>
                                        <p:attrNameLst>
                                          <p:attrName>style.visibility</p:attrName>
                                        </p:attrNameLst>
                                      </p:cBhvr>
                                      <p:to>
                                        <p:strVal val="visible"/>
                                      </p:to>
                                    </p:set>
                                    <p:animEffect transition="in" filter="dissolve">
                                      <p:cBhvr>
                                        <p:cTn id="55" dur="500"/>
                                        <p:tgtEl>
                                          <p:spTgt spid="2564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25643"/>
                                        </p:tgtEl>
                                        <p:attrNameLst>
                                          <p:attrName>style.visibility</p:attrName>
                                        </p:attrNameLst>
                                      </p:cBhvr>
                                      <p:to>
                                        <p:strVal val="visible"/>
                                      </p:to>
                                    </p:set>
                                    <p:animEffect transition="in" filter="wipe(down)">
                                      <p:cBhvr>
                                        <p:cTn id="60" dur="5000"/>
                                        <p:tgtEl>
                                          <p:spTgt spid="2564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25649"/>
                                        </p:tgtEl>
                                        <p:attrNameLst>
                                          <p:attrName>style.visibility</p:attrName>
                                        </p:attrNameLst>
                                      </p:cBhvr>
                                      <p:to>
                                        <p:strVal val="visible"/>
                                      </p:to>
                                    </p:set>
                                    <p:animEffect transition="in" filter="wipe(down)">
                                      <p:cBhvr>
                                        <p:cTn id="65" dur="500"/>
                                        <p:tgtEl>
                                          <p:spTgt spid="25649"/>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25608"/>
                                        </p:tgtEl>
                                        <p:attrNameLst>
                                          <p:attrName>style.visibility</p:attrName>
                                        </p:attrNameLst>
                                      </p:cBhvr>
                                      <p:to>
                                        <p:strVal val="visible"/>
                                      </p:to>
                                    </p:set>
                                    <p:animEffect transition="in" filter="dissolve">
                                      <p:cBhvr>
                                        <p:cTn id="70" dur="500"/>
                                        <p:tgtEl>
                                          <p:spTgt spid="25608"/>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25650"/>
                                        </p:tgtEl>
                                        <p:attrNameLst>
                                          <p:attrName>style.visibility</p:attrName>
                                        </p:attrNameLst>
                                      </p:cBhvr>
                                      <p:to>
                                        <p:strVal val="visible"/>
                                      </p:to>
                                    </p:set>
                                    <p:animEffect transition="in" filter="dissolve">
                                      <p:cBhvr>
                                        <p:cTn id="75" dur="500"/>
                                        <p:tgtEl>
                                          <p:spTgt spid="25650"/>
                                        </p:tgtEl>
                                      </p:cBhvr>
                                    </p:animEffect>
                                  </p:childTnLst>
                                </p:cTn>
                              </p:par>
                            </p:childTnLst>
                          </p:cTn>
                        </p:par>
                        <p:par>
                          <p:cTn id="76" fill="hold">
                            <p:stCondLst>
                              <p:cond delay="500"/>
                            </p:stCondLst>
                            <p:childTnLst>
                              <p:par>
                                <p:cTn id="77" presetID="1" presetClass="entr" presetSubtype="0" fill="hold" nodeType="afterEffect">
                                  <p:stCondLst>
                                    <p:cond delay="0"/>
                                  </p:stCondLst>
                                  <p:childTnLst>
                                    <p:set>
                                      <p:cBhvr>
                                        <p:cTn id="78"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P spid="25630" grpId="0"/>
      <p:bldP spid="25631" grpId="0"/>
      <p:bldP spid="25632" grpId="0"/>
      <p:bldP spid="25633" grpId="0"/>
      <p:bldP spid="25634" grpId="0"/>
      <p:bldP spid="25635" grpId="0"/>
      <p:bldP spid="25636" grpId="0"/>
      <p:bldP spid="25637" grpId="0"/>
      <p:bldP spid="25638" grpId="0"/>
      <p:bldP spid="25647" grpId="0"/>
      <p:bldP spid="25648" grpId="0"/>
      <p:bldP spid="256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57200" y="533400"/>
            <a:ext cx="4040188" cy="1641475"/>
          </a:xfrm>
        </p:spPr>
        <p:txBody>
          <a:bodyPr>
            <a:normAutofit/>
          </a:bodyPr>
          <a:lstStyle/>
          <a:p>
            <a:endParaRPr lang="en-US" dirty="0"/>
          </a:p>
        </p:txBody>
      </p:sp>
      <p:sp>
        <p:nvSpPr>
          <p:cNvPr id="9" name="Content Placeholder 8"/>
          <p:cNvSpPr>
            <a:spLocks noGrp="1"/>
          </p:cNvSpPr>
          <p:nvPr>
            <p:ph sz="half" idx="2"/>
          </p:nvPr>
        </p:nvSpPr>
        <p:spPr/>
        <p:txBody>
          <a:bodyPr/>
          <a:lstStyle/>
          <a:p>
            <a:r>
              <a:rPr lang="en-CA" dirty="0" smtClean="0"/>
              <a:t>Ex 1: A steady current of 3.5A flows in a wire for 5.0 minutes.  How much charge passes through any point in the wire?</a:t>
            </a:r>
            <a:endParaRPr lang="en-US" dirty="0" smtClean="0"/>
          </a:p>
          <a:p>
            <a:endParaRPr lang="en-US" dirty="0"/>
          </a:p>
        </p:txBody>
      </p:sp>
      <p:sp>
        <p:nvSpPr>
          <p:cNvPr id="10" name="Text Placeholder 9"/>
          <p:cNvSpPr>
            <a:spLocks noGrp="1"/>
          </p:cNvSpPr>
          <p:nvPr>
            <p:ph type="body" sz="quarter" idx="3"/>
          </p:nvPr>
        </p:nvSpPr>
        <p:spPr/>
        <p:txBody>
          <a:bodyPr/>
          <a:lstStyle/>
          <a:p>
            <a:endParaRPr lang="en-US"/>
          </a:p>
        </p:txBody>
      </p:sp>
      <p:sp>
        <p:nvSpPr>
          <p:cNvPr id="11" name="Content Placeholder 10"/>
          <p:cNvSpPr>
            <a:spLocks noGrp="1"/>
          </p:cNvSpPr>
          <p:nvPr>
            <p:ph sz="quarter" idx="4"/>
          </p:nvPr>
        </p:nvSpPr>
        <p:spPr/>
        <p:txBody>
          <a:bodyPr/>
          <a:lstStyle/>
          <a:p>
            <a:r>
              <a:rPr lang="en-CA" dirty="0"/>
              <a:t>Ex 2: If 1.5 C of charge passes though a point in a wire in 35 seconds, what is the current?</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0" y="457200"/>
            <a:ext cx="9144000" cy="6400800"/>
          </a:xfrm>
        </p:spPr>
        <p:txBody>
          <a:bodyPr>
            <a:normAutofit fontScale="92500" lnSpcReduction="10000"/>
          </a:bodyPr>
          <a:lstStyle/>
          <a:p>
            <a:r>
              <a:rPr lang="en-CA" b="1" dirty="0"/>
              <a:t>Electrical current</a:t>
            </a:r>
            <a:r>
              <a:rPr lang="en-CA" dirty="0"/>
              <a:t> is defined as the movement of </a:t>
            </a:r>
            <a:r>
              <a:rPr lang="en-CA" dirty="0" smtClean="0"/>
              <a:t>electrons, </a:t>
            </a:r>
            <a:r>
              <a:rPr lang="en-CA" dirty="0"/>
              <a:t>and electrons will move from a </a:t>
            </a:r>
            <a:r>
              <a:rPr lang="en-CA" b="1" dirty="0" smtClean="0"/>
              <a:t>negative </a:t>
            </a:r>
            <a:r>
              <a:rPr lang="en-CA" b="1" dirty="0"/>
              <a:t> </a:t>
            </a:r>
            <a:r>
              <a:rPr lang="en-CA" b="1" dirty="0" smtClean="0"/>
              <a:t>to </a:t>
            </a:r>
            <a:r>
              <a:rPr lang="en-CA" b="1" dirty="0"/>
              <a:t>positive potential</a:t>
            </a:r>
            <a:r>
              <a:rPr lang="en-CA" dirty="0"/>
              <a:t>.  </a:t>
            </a:r>
            <a:endParaRPr lang="en-CA" dirty="0" smtClean="0"/>
          </a:p>
          <a:p>
            <a:r>
              <a:rPr lang="en-CA" dirty="0" smtClean="0"/>
              <a:t>In </a:t>
            </a:r>
            <a:r>
              <a:rPr lang="en-CA" dirty="0"/>
              <a:t>a </a:t>
            </a:r>
            <a:r>
              <a:rPr lang="en-CA" b="1" dirty="0"/>
              <a:t>battery </a:t>
            </a:r>
            <a:r>
              <a:rPr lang="en-CA" dirty="0"/>
              <a:t>or </a:t>
            </a:r>
            <a:r>
              <a:rPr lang="en-CA" b="1" dirty="0"/>
              <a:t>cell</a:t>
            </a:r>
            <a:r>
              <a:rPr lang="en-CA" dirty="0"/>
              <a:t> the </a:t>
            </a:r>
            <a:r>
              <a:rPr lang="en-CA" b="1" dirty="0"/>
              <a:t>electrons </a:t>
            </a:r>
            <a:r>
              <a:rPr lang="en-CA" b="1" u="sng" dirty="0"/>
              <a:t>actually move</a:t>
            </a:r>
            <a:r>
              <a:rPr lang="en-CA" dirty="0"/>
              <a:t> from the </a:t>
            </a:r>
            <a:r>
              <a:rPr lang="en-CA" dirty="0" smtClean="0"/>
              <a:t>positive </a:t>
            </a:r>
            <a:r>
              <a:rPr lang="en-CA" dirty="0"/>
              <a:t>to </a:t>
            </a:r>
            <a:r>
              <a:rPr lang="en-CA" dirty="0" smtClean="0"/>
              <a:t>negative </a:t>
            </a:r>
            <a:r>
              <a:rPr lang="en-CA" b="1" dirty="0" smtClean="0"/>
              <a:t>terminal</a:t>
            </a:r>
            <a:r>
              <a:rPr lang="en-CA" dirty="0"/>
              <a:t>.  </a:t>
            </a:r>
            <a:endParaRPr lang="en-CA" dirty="0" smtClean="0"/>
          </a:p>
          <a:p>
            <a:r>
              <a:rPr lang="en-CA" dirty="0" smtClean="0"/>
              <a:t>Historically</a:t>
            </a:r>
            <a:r>
              <a:rPr lang="en-CA" dirty="0"/>
              <a:t>, it was assumed that </a:t>
            </a:r>
            <a:r>
              <a:rPr lang="en-CA" b="1" dirty="0"/>
              <a:t>positive charges were moving</a:t>
            </a:r>
            <a:r>
              <a:rPr lang="en-CA" dirty="0"/>
              <a:t> in the wire from </a:t>
            </a:r>
            <a:r>
              <a:rPr lang="en-CA" dirty="0" smtClean="0"/>
              <a:t>positive </a:t>
            </a:r>
            <a:r>
              <a:rPr lang="en-CA" dirty="0"/>
              <a:t>to </a:t>
            </a:r>
            <a:r>
              <a:rPr lang="en-CA" b="1" dirty="0"/>
              <a:t>negative </a:t>
            </a:r>
            <a:r>
              <a:rPr lang="en-CA" dirty="0"/>
              <a:t>terminals</a:t>
            </a:r>
            <a:r>
              <a:rPr lang="en-CA" dirty="0" smtClean="0"/>
              <a:t>,</a:t>
            </a:r>
          </a:p>
          <a:p>
            <a:r>
              <a:rPr lang="en-CA" dirty="0" smtClean="0"/>
              <a:t> </a:t>
            </a:r>
            <a:r>
              <a:rPr lang="en-CA" dirty="0"/>
              <a:t>and for all extensive purposes this is</a:t>
            </a:r>
            <a:r>
              <a:rPr lang="en-CA" b="1" dirty="0"/>
              <a:t> equal to</a:t>
            </a:r>
            <a:r>
              <a:rPr lang="en-CA" dirty="0"/>
              <a:t> </a:t>
            </a:r>
            <a:r>
              <a:rPr lang="en-CA" b="1" dirty="0"/>
              <a:t>negative charges moves the opposite way</a:t>
            </a:r>
            <a:r>
              <a:rPr lang="en-CA" dirty="0"/>
              <a:t>.  </a:t>
            </a:r>
            <a:endParaRPr lang="en-CA" dirty="0" smtClean="0"/>
          </a:p>
          <a:p>
            <a:endParaRPr lang="en-CA" dirty="0" smtClean="0"/>
          </a:p>
          <a:p>
            <a:r>
              <a:rPr lang="en-CA" dirty="0" smtClean="0"/>
              <a:t>When </a:t>
            </a:r>
            <a:r>
              <a:rPr lang="en-CA" dirty="0"/>
              <a:t>discussing </a:t>
            </a:r>
            <a:r>
              <a:rPr lang="en-CA" b="1" dirty="0"/>
              <a:t>current</a:t>
            </a:r>
            <a:r>
              <a:rPr lang="en-CA" dirty="0"/>
              <a:t> this year we will be referring to the </a:t>
            </a:r>
            <a:r>
              <a:rPr lang="en-CA" u="sng" dirty="0"/>
              <a:t>direction positive charge </a:t>
            </a:r>
            <a:r>
              <a:rPr lang="en-CA" b="1" u="sng" dirty="0"/>
              <a:t>would</a:t>
            </a:r>
            <a:r>
              <a:rPr lang="en-CA" u="sng" dirty="0"/>
              <a:t> flow</a:t>
            </a:r>
            <a:r>
              <a:rPr lang="en-CA" dirty="0"/>
              <a:t>, this is called the </a:t>
            </a:r>
            <a:r>
              <a:rPr lang="en-CA" b="1" dirty="0"/>
              <a:t>conventional current</a:t>
            </a:r>
            <a:r>
              <a:rPr lang="en-CA" dirty="0"/>
              <a:t>.  The way electrons move will be called </a:t>
            </a:r>
            <a:r>
              <a:rPr lang="en-CA" b="1" dirty="0"/>
              <a:t>electron current </a:t>
            </a:r>
            <a:r>
              <a:rPr lang="en-CA" dirty="0"/>
              <a:t>or </a:t>
            </a:r>
            <a:r>
              <a:rPr lang="en-CA" b="1" dirty="0"/>
              <a:t>electron flow.</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a:t>For </a:t>
            </a:r>
            <a:r>
              <a:rPr lang="en-CA" b="1" dirty="0"/>
              <a:t>electron current </a:t>
            </a:r>
            <a:r>
              <a:rPr lang="en-CA" dirty="0"/>
              <a:t>to flow from a </a:t>
            </a:r>
            <a:r>
              <a:rPr lang="en-CA" b="1" dirty="0"/>
              <a:t>battery </a:t>
            </a:r>
            <a:r>
              <a:rPr lang="en-CA" dirty="0"/>
              <a:t>or </a:t>
            </a:r>
            <a:r>
              <a:rPr lang="en-CA" b="1" dirty="0"/>
              <a:t>cell</a:t>
            </a:r>
            <a:r>
              <a:rPr lang="en-CA" dirty="0"/>
              <a:t>, there must be a </a:t>
            </a:r>
            <a:r>
              <a:rPr lang="en-CA" dirty="0" smtClean="0"/>
              <a:t>path </a:t>
            </a:r>
            <a:r>
              <a:rPr lang="en-CA" dirty="0"/>
              <a:t>for the electrons to move.  </a:t>
            </a:r>
            <a:endParaRPr lang="en-US" dirty="0"/>
          </a:p>
          <a:p>
            <a:endParaRPr lang="en-US" dirty="0"/>
          </a:p>
          <a:p>
            <a:r>
              <a:rPr lang="en-CA" dirty="0"/>
              <a:t>This path </a:t>
            </a:r>
            <a:r>
              <a:rPr lang="en-CA" u="sng" dirty="0"/>
              <a:t>must connect</a:t>
            </a:r>
            <a:r>
              <a:rPr lang="en-CA" dirty="0"/>
              <a:t> the two </a:t>
            </a:r>
            <a:r>
              <a:rPr lang="en-CA" b="1" dirty="0"/>
              <a:t>oppositely charged</a:t>
            </a:r>
            <a:r>
              <a:rPr lang="en-CA" dirty="0"/>
              <a:t> </a:t>
            </a:r>
            <a:r>
              <a:rPr lang="en-CA" b="1" dirty="0"/>
              <a:t>terminals</a:t>
            </a:r>
            <a:r>
              <a:rPr lang="en-CA" dirty="0"/>
              <a:t>, and this path is called a </a:t>
            </a:r>
            <a:r>
              <a:rPr lang="en-CA" dirty="0" smtClean="0"/>
              <a:t>circuit. </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457200" y="0"/>
            <a:ext cx="8229600" cy="563562"/>
          </a:xfrm>
        </p:spPr>
        <p:txBody>
          <a:bodyPr>
            <a:normAutofit fontScale="90000"/>
          </a:bodyPr>
          <a:lstStyle/>
          <a:p>
            <a:pPr eaLnBrk="1" hangingPunct="1"/>
            <a:r>
              <a:rPr lang="en-GB" dirty="0" smtClean="0"/>
              <a:t>Why use circuit symbols?</a:t>
            </a:r>
          </a:p>
        </p:txBody>
      </p:sp>
      <p:sp>
        <p:nvSpPr>
          <p:cNvPr id="10243" name="TextBox 3"/>
          <p:cNvSpPr txBox="1">
            <a:spLocks noChangeArrowheads="1"/>
          </p:cNvSpPr>
          <p:nvPr/>
        </p:nvSpPr>
        <p:spPr bwMode="auto">
          <a:xfrm>
            <a:off x="360363" y="781050"/>
            <a:ext cx="8512175" cy="830997"/>
          </a:xfrm>
          <a:prstGeom prst="rect">
            <a:avLst/>
          </a:prstGeom>
          <a:noFill/>
          <a:ln w="9525">
            <a:noFill/>
            <a:miter lim="800000"/>
            <a:headEnd/>
            <a:tailEnd/>
          </a:ln>
        </p:spPr>
        <p:txBody>
          <a:bodyPr>
            <a:spAutoFit/>
          </a:bodyPr>
          <a:lstStyle/>
          <a:p>
            <a:r>
              <a:rPr lang="en-GB" sz="2400" dirty="0"/>
              <a:t>When designing or recording results, scientists and engineers use diagrams to record their work in a simple, clear manner. </a:t>
            </a:r>
          </a:p>
        </p:txBody>
      </p:sp>
      <p:pic>
        <p:nvPicPr>
          <p:cNvPr id="10247" name="Picture 7" descr="forward_arrow_colour">
            <a:hlinkClick r:id="" action="ppaction://hlinkshowjump?jump=nextslide"/>
          </p:cNvPr>
          <p:cNvPicPr>
            <a:picLocks noChangeAspect="1" noChangeArrowheads="1"/>
          </p:cNvPicPr>
          <p:nvPr/>
        </p:nvPicPr>
        <p:blipFill>
          <a:blip r:embed="rId3" cstate="print"/>
          <a:srcRect/>
          <a:stretch>
            <a:fillRect/>
          </a:stretch>
        </p:blipFill>
        <p:spPr bwMode="auto">
          <a:xfrm>
            <a:off x="8447088" y="6167438"/>
            <a:ext cx="630237" cy="574675"/>
          </a:xfrm>
          <a:prstGeom prst="rect">
            <a:avLst/>
          </a:prstGeom>
          <a:noFill/>
        </p:spPr>
      </p:pic>
      <p:sp>
        <p:nvSpPr>
          <p:cNvPr id="10248" name="Text Box 8"/>
          <p:cNvSpPr txBox="1">
            <a:spLocks noChangeArrowheads="1"/>
          </p:cNvSpPr>
          <p:nvPr/>
        </p:nvSpPr>
        <p:spPr bwMode="auto">
          <a:xfrm>
            <a:off x="360363" y="1924050"/>
            <a:ext cx="4211637" cy="1569660"/>
          </a:xfrm>
          <a:prstGeom prst="rect">
            <a:avLst/>
          </a:prstGeom>
          <a:noFill/>
          <a:ln w="9525" algn="ctr">
            <a:noFill/>
            <a:miter lim="800000"/>
            <a:headEnd/>
            <a:tailEnd/>
          </a:ln>
          <a:effectLst/>
        </p:spPr>
        <p:txBody>
          <a:bodyPr>
            <a:spAutoFit/>
          </a:bodyPr>
          <a:lstStyle/>
          <a:p>
            <a:r>
              <a:rPr lang="en-GB" sz="2400" dirty="0"/>
              <a:t>Electrical circuits also require diagrams to record the relative position of different components. </a:t>
            </a:r>
          </a:p>
        </p:txBody>
      </p:sp>
      <p:sp>
        <p:nvSpPr>
          <p:cNvPr id="10249" name="Text Box 9"/>
          <p:cNvSpPr txBox="1">
            <a:spLocks noChangeArrowheads="1"/>
          </p:cNvSpPr>
          <p:nvPr/>
        </p:nvSpPr>
        <p:spPr bwMode="auto">
          <a:xfrm>
            <a:off x="360363" y="3797300"/>
            <a:ext cx="4211637" cy="2308324"/>
          </a:xfrm>
          <a:prstGeom prst="rect">
            <a:avLst/>
          </a:prstGeom>
          <a:noFill/>
          <a:ln w="9525" algn="ctr">
            <a:noFill/>
            <a:miter lim="800000"/>
            <a:headEnd/>
            <a:tailEnd/>
          </a:ln>
          <a:effectLst/>
        </p:spPr>
        <p:txBody>
          <a:bodyPr>
            <a:spAutoFit/>
          </a:bodyPr>
          <a:lstStyle/>
          <a:p>
            <a:r>
              <a:rPr lang="en-GB" sz="2400" b="1" dirty="0">
                <a:solidFill>
                  <a:srgbClr val="B71562"/>
                </a:solidFill>
              </a:rPr>
              <a:t>Circuit symbols</a:t>
            </a:r>
            <a:r>
              <a:rPr lang="en-GB" sz="2400" dirty="0"/>
              <a:t> are used, as they allow complex circuits to be drawn in a clear and precise manner, which is easily understood by anyone studying the image.</a:t>
            </a:r>
          </a:p>
        </p:txBody>
      </p:sp>
      <p:pic>
        <p:nvPicPr>
          <p:cNvPr id="10250" name="Picture 10" descr="Simple circuit diagram"/>
          <p:cNvPicPr>
            <a:picLocks noChangeAspect="1" noChangeArrowheads="1"/>
          </p:cNvPicPr>
          <p:nvPr/>
        </p:nvPicPr>
        <p:blipFill>
          <a:blip r:embed="rId4" cstate="print"/>
          <a:srcRect l="5092" t="5222" r="3564" b="5222"/>
          <a:stretch>
            <a:fillRect/>
          </a:stretch>
        </p:blipFill>
        <p:spPr bwMode="auto">
          <a:xfrm>
            <a:off x="5314950" y="4095750"/>
            <a:ext cx="2627313" cy="2511425"/>
          </a:xfrm>
          <a:prstGeom prst="rect">
            <a:avLst/>
          </a:prstGeom>
          <a:noFill/>
        </p:spPr>
      </p:pic>
      <p:pic>
        <p:nvPicPr>
          <p:cNvPr id="10251" name="Picture 11" descr="Simple circuit drawing"/>
          <p:cNvPicPr>
            <a:picLocks noChangeAspect="1" noChangeArrowheads="1"/>
          </p:cNvPicPr>
          <p:nvPr/>
        </p:nvPicPr>
        <p:blipFill>
          <a:blip r:embed="rId5" cstate="print"/>
          <a:srcRect/>
          <a:stretch>
            <a:fillRect/>
          </a:stretch>
        </p:blipFill>
        <p:spPr bwMode="auto">
          <a:xfrm>
            <a:off x="4787900" y="1709738"/>
            <a:ext cx="3965575" cy="231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dissolve">
                                      <p:cBhvr>
                                        <p:cTn id="7" dur="500"/>
                                        <p:tgtEl>
                                          <p:spTgt spid="1024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10251"/>
                                        </p:tgtEl>
                                        <p:attrNameLst>
                                          <p:attrName>style.visibility</p:attrName>
                                        </p:attrNameLst>
                                      </p:cBhvr>
                                      <p:to>
                                        <p:strVal val="visible"/>
                                      </p:to>
                                    </p:set>
                                    <p:anim calcmode="lin" valueType="num">
                                      <p:cBhvr>
                                        <p:cTn id="11" dur="500" fill="hold"/>
                                        <p:tgtEl>
                                          <p:spTgt spid="10251"/>
                                        </p:tgtEl>
                                        <p:attrNameLst>
                                          <p:attrName>ppt_w</p:attrName>
                                        </p:attrNameLst>
                                      </p:cBhvr>
                                      <p:tavLst>
                                        <p:tav tm="0">
                                          <p:val>
                                            <p:fltVal val="0"/>
                                          </p:val>
                                        </p:tav>
                                        <p:tav tm="100000">
                                          <p:val>
                                            <p:strVal val="#ppt_w"/>
                                          </p:val>
                                        </p:tav>
                                      </p:tavLst>
                                    </p:anim>
                                    <p:anim calcmode="lin" valueType="num">
                                      <p:cBhvr>
                                        <p:cTn id="12" dur="500" fill="hold"/>
                                        <p:tgtEl>
                                          <p:spTgt spid="10251"/>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9"/>
                                        </p:tgtEl>
                                        <p:attrNameLst>
                                          <p:attrName>style.visibility</p:attrName>
                                        </p:attrNameLst>
                                      </p:cBhvr>
                                      <p:to>
                                        <p:strVal val="visible"/>
                                      </p:to>
                                    </p:set>
                                    <p:animEffect transition="in" filter="dissolve">
                                      <p:cBhvr>
                                        <p:cTn id="17" dur="500"/>
                                        <p:tgtEl>
                                          <p:spTgt spid="10249"/>
                                        </p:tgtEl>
                                      </p:cBhvr>
                                    </p:animEffect>
                                  </p:childTnLst>
                                </p:cTn>
                              </p:par>
                            </p:childTnLst>
                          </p:cTn>
                        </p:par>
                        <p:par>
                          <p:cTn id="18" fill="hold">
                            <p:stCondLst>
                              <p:cond delay="500"/>
                            </p:stCondLst>
                            <p:childTnLst>
                              <p:par>
                                <p:cTn id="19" presetID="23" presetClass="entr" presetSubtype="16" fill="hold" nodeType="afterEffect">
                                  <p:stCondLst>
                                    <p:cond delay="0"/>
                                  </p:stCondLst>
                                  <p:childTnLst>
                                    <p:set>
                                      <p:cBhvr>
                                        <p:cTn id="20" dur="1" fill="hold">
                                          <p:stCondLst>
                                            <p:cond delay="0"/>
                                          </p:stCondLst>
                                        </p:cTn>
                                        <p:tgtEl>
                                          <p:spTgt spid="10250"/>
                                        </p:tgtEl>
                                        <p:attrNameLst>
                                          <p:attrName>style.visibility</p:attrName>
                                        </p:attrNameLst>
                                      </p:cBhvr>
                                      <p:to>
                                        <p:strVal val="visible"/>
                                      </p:to>
                                    </p:set>
                                    <p:anim calcmode="lin" valueType="num">
                                      <p:cBhvr>
                                        <p:cTn id="21" dur="500" fill="hold"/>
                                        <p:tgtEl>
                                          <p:spTgt spid="10250"/>
                                        </p:tgtEl>
                                        <p:attrNameLst>
                                          <p:attrName>ppt_w</p:attrName>
                                        </p:attrNameLst>
                                      </p:cBhvr>
                                      <p:tavLst>
                                        <p:tav tm="0">
                                          <p:val>
                                            <p:fltVal val="0"/>
                                          </p:val>
                                        </p:tav>
                                        <p:tav tm="100000">
                                          <p:val>
                                            <p:strVal val="#ppt_w"/>
                                          </p:val>
                                        </p:tav>
                                      </p:tavLst>
                                    </p:anim>
                                    <p:anim calcmode="lin" valueType="num">
                                      <p:cBhvr>
                                        <p:cTn id="22" dur="500" fill="hold"/>
                                        <p:tgtEl>
                                          <p:spTgt spid="10250"/>
                                        </p:tgtEl>
                                        <p:attrNameLst>
                                          <p:attrName>ppt_h</p:attrName>
                                        </p:attrNameLst>
                                      </p:cBhvr>
                                      <p:tavLst>
                                        <p:tav tm="0">
                                          <p:val>
                                            <p:fltVal val="0"/>
                                          </p:val>
                                        </p:tav>
                                        <p:tav tm="100000">
                                          <p:val>
                                            <p:strVal val="#ppt_h"/>
                                          </p:val>
                                        </p:tav>
                                      </p:tavLst>
                                    </p:anim>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10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P spid="102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70" name="Group 10"/>
          <p:cNvGrpSpPr>
            <a:grpSpLocks noChangeAspect="1"/>
          </p:cNvGrpSpPr>
          <p:nvPr/>
        </p:nvGrpSpPr>
        <p:grpSpPr bwMode="auto">
          <a:xfrm>
            <a:off x="1" y="685800"/>
            <a:ext cx="9525000" cy="1244600"/>
            <a:chOff x="720" y="5136"/>
            <a:chExt cx="11250" cy="1470"/>
          </a:xfrm>
        </p:grpSpPr>
        <p:sp>
          <p:nvSpPr>
            <p:cNvPr id="15371" name="AutoShape 11"/>
            <p:cNvSpPr>
              <a:spLocks noChangeAspect="1" noChangeArrowheads="1"/>
            </p:cNvSpPr>
            <p:nvPr/>
          </p:nvSpPr>
          <p:spPr bwMode="auto">
            <a:xfrm>
              <a:off x="720" y="5136"/>
              <a:ext cx="11250" cy="1470"/>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15372" name="Group 12"/>
            <p:cNvGrpSpPr>
              <a:grpSpLocks/>
            </p:cNvGrpSpPr>
            <p:nvPr/>
          </p:nvGrpSpPr>
          <p:grpSpPr bwMode="auto">
            <a:xfrm rot="5400000">
              <a:off x="2753" y="5414"/>
              <a:ext cx="690" cy="1110"/>
              <a:chOff x="5622" y="2300"/>
              <a:chExt cx="460" cy="740"/>
            </a:xfrm>
          </p:grpSpPr>
          <p:sp>
            <p:nvSpPr>
              <p:cNvPr id="15373" name="Line 13"/>
              <p:cNvSpPr>
                <a:spLocks noChangeShapeType="1"/>
              </p:cNvSpPr>
              <p:nvPr/>
            </p:nvSpPr>
            <p:spPr bwMode="auto">
              <a:xfrm>
                <a:off x="5772" y="2510"/>
                <a:ext cx="19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74" name="Line 14"/>
              <p:cNvSpPr>
                <a:spLocks noChangeShapeType="1"/>
              </p:cNvSpPr>
              <p:nvPr/>
            </p:nvSpPr>
            <p:spPr bwMode="auto">
              <a:xfrm>
                <a:off x="5632" y="2590"/>
                <a:ext cx="45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75" name="Line 15"/>
              <p:cNvSpPr>
                <a:spLocks noChangeShapeType="1"/>
              </p:cNvSpPr>
              <p:nvPr/>
            </p:nvSpPr>
            <p:spPr bwMode="auto">
              <a:xfrm flipV="1">
                <a:off x="5862" y="2300"/>
                <a:ext cx="2" cy="21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76" name="Line 16"/>
              <p:cNvSpPr>
                <a:spLocks noChangeShapeType="1"/>
              </p:cNvSpPr>
              <p:nvPr/>
            </p:nvSpPr>
            <p:spPr bwMode="auto">
              <a:xfrm flipV="1">
                <a:off x="5852" y="2780"/>
                <a:ext cx="10" cy="2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77" name="Line 17"/>
              <p:cNvSpPr>
                <a:spLocks noChangeShapeType="1"/>
              </p:cNvSpPr>
              <p:nvPr/>
            </p:nvSpPr>
            <p:spPr bwMode="auto">
              <a:xfrm>
                <a:off x="5622" y="2780"/>
                <a:ext cx="45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78" name="Line 18"/>
              <p:cNvSpPr>
                <a:spLocks noChangeShapeType="1"/>
              </p:cNvSpPr>
              <p:nvPr/>
            </p:nvSpPr>
            <p:spPr bwMode="auto">
              <a:xfrm>
                <a:off x="5752" y="2700"/>
                <a:ext cx="2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5379" name="Group 19"/>
            <p:cNvGrpSpPr>
              <a:grpSpLocks/>
            </p:cNvGrpSpPr>
            <p:nvPr/>
          </p:nvGrpSpPr>
          <p:grpSpPr bwMode="auto">
            <a:xfrm rot="5400000">
              <a:off x="4110" y="5585"/>
              <a:ext cx="675" cy="765"/>
              <a:chOff x="5370" y="6110"/>
              <a:chExt cx="675" cy="765"/>
            </a:xfrm>
          </p:grpSpPr>
          <p:sp>
            <p:nvSpPr>
              <p:cNvPr id="15380" name="Line 20"/>
              <p:cNvSpPr>
                <a:spLocks noChangeShapeType="1"/>
              </p:cNvSpPr>
              <p:nvPr/>
            </p:nvSpPr>
            <p:spPr bwMode="auto">
              <a:xfrm>
                <a:off x="5580" y="6425"/>
                <a:ext cx="28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81" name="Line 21"/>
              <p:cNvSpPr>
                <a:spLocks noChangeShapeType="1"/>
              </p:cNvSpPr>
              <p:nvPr/>
            </p:nvSpPr>
            <p:spPr bwMode="auto">
              <a:xfrm>
                <a:off x="5370" y="6545"/>
                <a:ext cx="675" cy="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82" name="Line 22"/>
              <p:cNvSpPr>
                <a:spLocks noChangeShapeType="1"/>
              </p:cNvSpPr>
              <p:nvPr/>
            </p:nvSpPr>
            <p:spPr bwMode="auto">
              <a:xfrm flipV="1">
                <a:off x="5715" y="6110"/>
                <a:ext cx="2" cy="31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83" name="Line 23"/>
              <p:cNvSpPr>
                <a:spLocks noChangeShapeType="1"/>
              </p:cNvSpPr>
              <p:nvPr/>
            </p:nvSpPr>
            <p:spPr bwMode="auto">
              <a:xfrm flipV="1">
                <a:off x="5715" y="6560"/>
                <a:ext cx="2" cy="31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5384" name="Line 24"/>
            <p:cNvSpPr>
              <a:spLocks noChangeShapeType="1"/>
            </p:cNvSpPr>
            <p:nvPr/>
          </p:nvSpPr>
          <p:spPr bwMode="auto">
            <a:xfrm>
              <a:off x="5295" y="5970"/>
              <a:ext cx="12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85" name="Oval 25"/>
            <p:cNvSpPr>
              <a:spLocks noChangeArrowheads="1"/>
            </p:cNvSpPr>
            <p:nvPr/>
          </p:nvSpPr>
          <p:spPr bwMode="auto">
            <a:xfrm>
              <a:off x="5595" y="5655"/>
              <a:ext cx="615" cy="58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86" name="Line 26"/>
            <p:cNvSpPr>
              <a:spLocks noChangeShapeType="1"/>
            </p:cNvSpPr>
            <p:nvPr/>
          </p:nvSpPr>
          <p:spPr bwMode="auto">
            <a:xfrm>
              <a:off x="6900" y="5970"/>
              <a:ext cx="12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87" name="Oval 27"/>
            <p:cNvSpPr>
              <a:spLocks noChangeArrowheads="1"/>
            </p:cNvSpPr>
            <p:nvPr/>
          </p:nvSpPr>
          <p:spPr bwMode="auto">
            <a:xfrm>
              <a:off x="7200" y="5655"/>
              <a:ext cx="615" cy="58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88" name="Line 28"/>
            <p:cNvSpPr>
              <a:spLocks noChangeShapeType="1"/>
            </p:cNvSpPr>
            <p:nvPr/>
          </p:nvSpPr>
          <p:spPr bwMode="auto">
            <a:xfrm>
              <a:off x="8355" y="5961"/>
              <a:ext cx="39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89" name="Line 29"/>
            <p:cNvSpPr>
              <a:spLocks noChangeShapeType="1"/>
            </p:cNvSpPr>
            <p:nvPr/>
          </p:nvSpPr>
          <p:spPr bwMode="auto">
            <a:xfrm flipV="1">
              <a:off x="8760" y="5602"/>
              <a:ext cx="405" cy="35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90" name="Line 30"/>
            <p:cNvSpPr>
              <a:spLocks noChangeShapeType="1"/>
            </p:cNvSpPr>
            <p:nvPr/>
          </p:nvSpPr>
          <p:spPr bwMode="auto">
            <a:xfrm>
              <a:off x="9345" y="5961"/>
              <a:ext cx="39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5391" name="Picture 31" descr="http://people.sinclair.edu/nickreeder/EET114/PageArt/bulb.gif"/>
            <p:cNvPicPr>
              <a:picLocks noChangeAspect="1" noChangeArrowheads="1"/>
            </p:cNvPicPr>
            <p:nvPr/>
          </p:nvPicPr>
          <p:blipFill>
            <a:blip r:embed="rId2" cstate="print"/>
            <a:srcRect/>
            <a:stretch>
              <a:fillRect/>
            </a:stretch>
          </p:blipFill>
          <p:spPr bwMode="auto">
            <a:xfrm>
              <a:off x="720" y="5136"/>
              <a:ext cx="1695" cy="1470"/>
            </a:xfrm>
            <a:prstGeom prst="rect">
              <a:avLst/>
            </a:prstGeom>
            <a:noFill/>
          </p:spPr>
        </p:pic>
        <p:sp>
          <p:nvSpPr>
            <p:cNvPr id="15392" name="Line 32"/>
            <p:cNvSpPr>
              <a:spLocks noChangeShapeType="1"/>
            </p:cNvSpPr>
            <p:nvPr/>
          </p:nvSpPr>
          <p:spPr bwMode="auto">
            <a:xfrm>
              <a:off x="9945" y="5961"/>
              <a:ext cx="285"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93" name="Line 33"/>
            <p:cNvSpPr>
              <a:spLocks noChangeShapeType="1"/>
            </p:cNvSpPr>
            <p:nvPr/>
          </p:nvSpPr>
          <p:spPr bwMode="auto">
            <a:xfrm flipV="1">
              <a:off x="10230" y="5692"/>
              <a:ext cx="180" cy="2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5394" name="Group 34"/>
            <p:cNvGrpSpPr>
              <a:grpSpLocks/>
            </p:cNvGrpSpPr>
            <p:nvPr/>
          </p:nvGrpSpPr>
          <p:grpSpPr bwMode="auto">
            <a:xfrm>
              <a:off x="10410" y="5691"/>
              <a:ext cx="150" cy="526"/>
              <a:chOff x="10755" y="5691"/>
              <a:chExt cx="150" cy="526"/>
            </a:xfrm>
          </p:grpSpPr>
          <p:sp>
            <p:nvSpPr>
              <p:cNvPr id="15395" name="Line 35"/>
              <p:cNvSpPr>
                <a:spLocks noChangeShapeType="1"/>
              </p:cNvSpPr>
              <p:nvPr/>
            </p:nvSpPr>
            <p:spPr bwMode="auto">
              <a:xfrm>
                <a:off x="10755" y="5691"/>
                <a:ext cx="75" cy="25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96" name="Line 36"/>
              <p:cNvSpPr>
                <a:spLocks noChangeShapeType="1"/>
              </p:cNvSpPr>
              <p:nvPr/>
            </p:nvSpPr>
            <p:spPr bwMode="auto">
              <a:xfrm>
                <a:off x="10830" y="5961"/>
                <a:ext cx="75" cy="25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5397" name="Line 37"/>
            <p:cNvSpPr>
              <a:spLocks noChangeShapeType="1"/>
            </p:cNvSpPr>
            <p:nvPr/>
          </p:nvSpPr>
          <p:spPr bwMode="auto">
            <a:xfrm>
              <a:off x="11190" y="5961"/>
              <a:ext cx="255"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5398" name="Group 38"/>
            <p:cNvGrpSpPr>
              <a:grpSpLocks/>
            </p:cNvGrpSpPr>
            <p:nvPr/>
          </p:nvGrpSpPr>
          <p:grpSpPr bwMode="auto">
            <a:xfrm>
              <a:off x="10740" y="5691"/>
              <a:ext cx="150" cy="526"/>
              <a:chOff x="10755" y="5691"/>
              <a:chExt cx="150" cy="526"/>
            </a:xfrm>
          </p:grpSpPr>
          <p:sp>
            <p:nvSpPr>
              <p:cNvPr id="15399" name="Line 39"/>
              <p:cNvSpPr>
                <a:spLocks noChangeShapeType="1"/>
              </p:cNvSpPr>
              <p:nvPr/>
            </p:nvSpPr>
            <p:spPr bwMode="auto">
              <a:xfrm>
                <a:off x="10755" y="5691"/>
                <a:ext cx="75" cy="25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00" name="Line 40"/>
              <p:cNvSpPr>
                <a:spLocks noChangeShapeType="1"/>
              </p:cNvSpPr>
              <p:nvPr/>
            </p:nvSpPr>
            <p:spPr bwMode="auto">
              <a:xfrm>
                <a:off x="10830" y="5961"/>
                <a:ext cx="75" cy="25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5401" name="Group 41"/>
            <p:cNvGrpSpPr>
              <a:grpSpLocks/>
            </p:cNvGrpSpPr>
            <p:nvPr/>
          </p:nvGrpSpPr>
          <p:grpSpPr bwMode="auto">
            <a:xfrm flipH="1">
              <a:off x="10560" y="5691"/>
              <a:ext cx="195" cy="556"/>
              <a:chOff x="10755" y="5691"/>
              <a:chExt cx="150" cy="526"/>
            </a:xfrm>
          </p:grpSpPr>
          <p:sp>
            <p:nvSpPr>
              <p:cNvPr id="15402" name="Line 42"/>
              <p:cNvSpPr>
                <a:spLocks noChangeShapeType="1"/>
              </p:cNvSpPr>
              <p:nvPr/>
            </p:nvSpPr>
            <p:spPr bwMode="auto">
              <a:xfrm>
                <a:off x="10755" y="5691"/>
                <a:ext cx="75" cy="25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03" name="Line 43"/>
              <p:cNvSpPr>
                <a:spLocks noChangeShapeType="1"/>
              </p:cNvSpPr>
              <p:nvPr/>
            </p:nvSpPr>
            <p:spPr bwMode="auto">
              <a:xfrm>
                <a:off x="10830" y="5961"/>
                <a:ext cx="75" cy="25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5404" name="Group 44"/>
            <p:cNvGrpSpPr>
              <a:grpSpLocks/>
            </p:cNvGrpSpPr>
            <p:nvPr/>
          </p:nvGrpSpPr>
          <p:grpSpPr bwMode="auto">
            <a:xfrm flipH="1">
              <a:off x="10890" y="5691"/>
              <a:ext cx="195" cy="556"/>
              <a:chOff x="10755" y="5691"/>
              <a:chExt cx="150" cy="526"/>
            </a:xfrm>
          </p:grpSpPr>
          <p:sp>
            <p:nvSpPr>
              <p:cNvPr id="15405" name="Line 45"/>
              <p:cNvSpPr>
                <a:spLocks noChangeShapeType="1"/>
              </p:cNvSpPr>
              <p:nvPr/>
            </p:nvSpPr>
            <p:spPr bwMode="auto">
              <a:xfrm>
                <a:off x="10755" y="5691"/>
                <a:ext cx="75" cy="25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06" name="Line 46"/>
              <p:cNvSpPr>
                <a:spLocks noChangeShapeType="1"/>
              </p:cNvSpPr>
              <p:nvPr/>
            </p:nvSpPr>
            <p:spPr bwMode="auto">
              <a:xfrm>
                <a:off x="10830" y="5961"/>
                <a:ext cx="75" cy="25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5407" name="Line 47"/>
            <p:cNvSpPr>
              <a:spLocks noChangeShapeType="1"/>
            </p:cNvSpPr>
            <p:nvPr/>
          </p:nvSpPr>
          <p:spPr bwMode="auto">
            <a:xfrm flipH="1" flipV="1">
              <a:off x="11085" y="5692"/>
              <a:ext cx="120" cy="2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08" name="Text Box 48"/>
            <p:cNvSpPr txBox="1">
              <a:spLocks noChangeArrowheads="1"/>
            </p:cNvSpPr>
            <p:nvPr/>
          </p:nvSpPr>
          <p:spPr bwMode="auto">
            <a:xfrm>
              <a:off x="5655" y="5700"/>
              <a:ext cx="2265" cy="6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2800" b="0" i="0" u="none" strike="noStrike" cap="none" normalizeH="0" baseline="0" dirty="0" smtClean="0">
                  <a:ln>
                    <a:noFill/>
                  </a:ln>
                  <a:solidFill>
                    <a:schemeClr val="tx1"/>
                  </a:solidFill>
                  <a:effectLst/>
                  <a:latin typeface="Calibri" pitchFamily="34" charset="0"/>
                  <a:ea typeface="SimSun" pitchFamily="2" charset="-122"/>
                </a:rPr>
                <a:t>A</a:t>
              </a:r>
              <a:r>
                <a:rPr kumimoji="0" lang="en-US" altLang="zh-CN" sz="1100" b="0" i="0" u="none" strike="noStrike" cap="none" normalizeH="0" baseline="0" dirty="0" smtClean="0">
                  <a:ln>
                    <a:noFill/>
                  </a:ln>
                  <a:solidFill>
                    <a:schemeClr val="tx1"/>
                  </a:solidFill>
                  <a:effectLst/>
                  <a:latin typeface="Calibri" pitchFamily="34" charset="0"/>
                  <a:ea typeface="SimSun" pitchFamily="2" charset="-122"/>
                </a:rPr>
                <a:t>                                      </a:t>
              </a:r>
              <a:r>
                <a:rPr kumimoji="0" lang="en-US" altLang="zh-CN" sz="2800" b="0" i="0" u="none" strike="noStrike" cap="none" normalizeH="0" baseline="0" dirty="0" smtClean="0">
                  <a:ln>
                    <a:noFill/>
                  </a:ln>
                  <a:solidFill>
                    <a:schemeClr val="tx1"/>
                  </a:solidFill>
                  <a:effectLst/>
                  <a:latin typeface="Calibri" pitchFamily="34" charset="0"/>
                  <a:ea typeface="SimSun" pitchFamily="2" charset="-122"/>
                </a:rPr>
                <a:t>V</a:t>
              </a:r>
              <a:endParaRPr kumimoji="0" lang="en-US" sz="2800" b="0" i="0" u="none" strike="noStrike" cap="none" normalizeH="0" baseline="0" dirty="0" smtClean="0">
                <a:ln>
                  <a:noFill/>
                </a:ln>
                <a:solidFill>
                  <a:schemeClr val="tx1"/>
                </a:solidFill>
                <a:effectLst/>
                <a:latin typeface="Arial" pitchFamily="34" charset="0"/>
              </a:endParaRPr>
            </a:p>
          </p:txBody>
        </p:sp>
      </p:grpSp>
      <p:pic>
        <p:nvPicPr>
          <p:cNvPr id="15409" name="Picture 49"/>
          <p:cNvPicPr>
            <a:picLocks noChangeAspect="1" noChangeArrowheads="1"/>
          </p:cNvPicPr>
          <p:nvPr/>
        </p:nvPicPr>
        <p:blipFill>
          <a:blip r:embed="rId3" cstate="print"/>
          <a:srcRect/>
          <a:stretch>
            <a:fillRect/>
          </a:stretch>
        </p:blipFill>
        <p:spPr bwMode="auto">
          <a:xfrm>
            <a:off x="6477000" y="457200"/>
            <a:ext cx="1166813" cy="571500"/>
          </a:xfrm>
          <a:prstGeom prst="rect">
            <a:avLst/>
          </a:prstGeom>
          <a:noFill/>
          <a:ln w="9525">
            <a:noFill/>
            <a:miter lim="800000"/>
            <a:headEnd/>
            <a:tailEnd/>
          </a:ln>
        </p:spPr>
      </p:pic>
      <p:pic>
        <p:nvPicPr>
          <p:cNvPr id="15410" name="Picture 50"/>
          <p:cNvPicPr>
            <a:picLocks noChangeAspect="1" noChangeArrowheads="1"/>
          </p:cNvPicPr>
          <p:nvPr/>
        </p:nvPicPr>
        <p:blipFill>
          <a:blip r:embed="rId4" cstate="print"/>
          <a:srcRect/>
          <a:stretch>
            <a:fillRect/>
          </a:stretch>
        </p:blipFill>
        <p:spPr bwMode="auto">
          <a:xfrm>
            <a:off x="609600" y="2362200"/>
            <a:ext cx="1755321" cy="1524000"/>
          </a:xfrm>
          <a:prstGeom prst="rect">
            <a:avLst/>
          </a:prstGeom>
          <a:noFill/>
          <a:ln w="9525">
            <a:noFill/>
            <a:miter lim="800000"/>
            <a:headEnd/>
            <a:tailEnd/>
          </a:ln>
        </p:spPr>
      </p:pic>
      <p:sp>
        <p:nvSpPr>
          <p:cNvPr id="54" name="Subtitle 53"/>
          <p:cNvSpPr>
            <a:spLocks noGrp="1"/>
          </p:cNvSpPr>
          <p:nvPr>
            <p:ph type="subTitle" idx="1"/>
          </p:nvPr>
        </p:nvSpPr>
        <p:spPr>
          <a:xfrm>
            <a:off x="152400" y="1828800"/>
            <a:ext cx="1066800" cy="533400"/>
          </a:xfrm>
        </p:spPr>
        <p:txBody>
          <a:bodyPr>
            <a:normAutofit lnSpcReduction="10000"/>
          </a:bodyPr>
          <a:lstStyle/>
          <a:p>
            <a:r>
              <a:rPr lang="en-US" dirty="0" smtClean="0"/>
              <a:t>bulb</a:t>
            </a:r>
            <a:endParaRPr lang="en-US" dirty="0"/>
          </a:p>
        </p:txBody>
      </p:sp>
      <p:pic>
        <p:nvPicPr>
          <p:cNvPr id="15411" name="Picture 51"/>
          <p:cNvPicPr>
            <a:picLocks noChangeAspect="1" noChangeArrowheads="1"/>
          </p:cNvPicPr>
          <p:nvPr/>
        </p:nvPicPr>
        <p:blipFill>
          <a:blip r:embed="rId5" cstate="print"/>
          <a:srcRect/>
          <a:stretch>
            <a:fillRect/>
          </a:stretch>
        </p:blipFill>
        <p:spPr bwMode="auto">
          <a:xfrm>
            <a:off x="1295400" y="304800"/>
            <a:ext cx="1252229" cy="681037"/>
          </a:xfrm>
          <a:prstGeom prst="rect">
            <a:avLst/>
          </a:prstGeom>
          <a:noFill/>
          <a:ln w="9525">
            <a:noFill/>
            <a:miter lim="800000"/>
            <a:headEnd/>
            <a:tailEnd/>
          </a:ln>
        </p:spPr>
      </p:pic>
      <p:pic>
        <p:nvPicPr>
          <p:cNvPr id="15412" name="Picture 52"/>
          <p:cNvPicPr>
            <a:picLocks noChangeAspect="1" noChangeArrowheads="1"/>
          </p:cNvPicPr>
          <p:nvPr/>
        </p:nvPicPr>
        <p:blipFill>
          <a:blip r:embed="rId6" cstate="print"/>
          <a:srcRect/>
          <a:stretch>
            <a:fillRect/>
          </a:stretch>
        </p:blipFill>
        <p:spPr bwMode="auto">
          <a:xfrm>
            <a:off x="2743200" y="1752600"/>
            <a:ext cx="717096" cy="590550"/>
          </a:xfrm>
          <a:prstGeom prst="rect">
            <a:avLst/>
          </a:prstGeom>
          <a:noFill/>
          <a:ln w="9525">
            <a:noFill/>
            <a:miter lim="800000"/>
            <a:headEnd/>
            <a:tailEnd/>
          </a:ln>
        </p:spPr>
      </p:pic>
      <p:pic>
        <p:nvPicPr>
          <p:cNvPr id="15413" name="Picture 53"/>
          <p:cNvPicPr>
            <a:picLocks noChangeAspect="1" noChangeArrowheads="1"/>
          </p:cNvPicPr>
          <p:nvPr/>
        </p:nvPicPr>
        <p:blipFill>
          <a:blip r:embed="rId7" cstate="print"/>
          <a:srcRect/>
          <a:stretch>
            <a:fillRect/>
          </a:stretch>
        </p:blipFill>
        <p:spPr bwMode="auto">
          <a:xfrm>
            <a:off x="3657600" y="228600"/>
            <a:ext cx="1359242" cy="785812"/>
          </a:xfrm>
          <a:prstGeom prst="rect">
            <a:avLst/>
          </a:prstGeom>
          <a:noFill/>
          <a:ln w="9525">
            <a:noFill/>
            <a:miter lim="800000"/>
            <a:headEnd/>
            <a:tailEnd/>
          </a:ln>
        </p:spPr>
      </p:pic>
      <p:pic>
        <p:nvPicPr>
          <p:cNvPr id="15414" name="Picture 54"/>
          <p:cNvPicPr>
            <a:picLocks noChangeAspect="1" noChangeArrowheads="1"/>
          </p:cNvPicPr>
          <p:nvPr/>
        </p:nvPicPr>
        <p:blipFill>
          <a:blip r:embed="rId8" cstate="print"/>
          <a:srcRect/>
          <a:stretch>
            <a:fillRect/>
          </a:stretch>
        </p:blipFill>
        <p:spPr bwMode="auto">
          <a:xfrm>
            <a:off x="5029200" y="1676400"/>
            <a:ext cx="1619113" cy="776287"/>
          </a:xfrm>
          <a:prstGeom prst="rect">
            <a:avLst/>
          </a:prstGeom>
          <a:noFill/>
          <a:ln w="9525">
            <a:noFill/>
            <a:miter lim="800000"/>
            <a:headEnd/>
            <a:tailEnd/>
          </a:ln>
        </p:spPr>
      </p:pic>
      <p:pic>
        <p:nvPicPr>
          <p:cNvPr id="15415" name="Picture 55"/>
          <p:cNvPicPr>
            <a:picLocks noChangeAspect="1" noChangeArrowheads="1"/>
          </p:cNvPicPr>
          <p:nvPr/>
        </p:nvPicPr>
        <p:blipFill>
          <a:blip r:embed="rId9" cstate="print"/>
          <a:srcRect/>
          <a:stretch>
            <a:fillRect/>
          </a:stretch>
        </p:blipFill>
        <p:spPr bwMode="auto">
          <a:xfrm>
            <a:off x="6400800" y="990600"/>
            <a:ext cx="1323975" cy="685800"/>
          </a:xfrm>
          <a:prstGeom prst="rect">
            <a:avLst/>
          </a:prstGeom>
          <a:noFill/>
          <a:ln w="9525">
            <a:noFill/>
            <a:miter lim="800000"/>
            <a:headEnd/>
            <a:tailEnd/>
          </a:ln>
        </p:spPr>
      </p:pic>
      <p:pic>
        <p:nvPicPr>
          <p:cNvPr id="15416" name="Picture 56"/>
          <p:cNvPicPr>
            <a:picLocks noChangeAspect="1" noChangeArrowheads="1"/>
          </p:cNvPicPr>
          <p:nvPr/>
        </p:nvPicPr>
        <p:blipFill>
          <a:blip r:embed="rId10" cstate="print"/>
          <a:srcRect/>
          <a:stretch>
            <a:fillRect/>
          </a:stretch>
        </p:blipFill>
        <p:spPr bwMode="auto">
          <a:xfrm>
            <a:off x="7856537" y="1676400"/>
            <a:ext cx="1287463" cy="523714"/>
          </a:xfrm>
          <a:prstGeom prst="rect">
            <a:avLst/>
          </a:prstGeom>
          <a:noFill/>
          <a:ln w="9525">
            <a:noFill/>
            <a:miter lim="800000"/>
            <a:headEnd/>
            <a:tailEnd/>
          </a:ln>
        </p:spPr>
      </p:pic>
      <p:pic>
        <p:nvPicPr>
          <p:cNvPr id="15417" name="Picture 57"/>
          <p:cNvPicPr>
            <a:picLocks noChangeAspect="1" noChangeArrowheads="1"/>
          </p:cNvPicPr>
          <p:nvPr/>
        </p:nvPicPr>
        <p:blipFill>
          <a:blip r:embed="rId11" cstate="print"/>
          <a:srcRect/>
          <a:stretch>
            <a:fillRect/>
          </a:stretch>
        </p:blipFill>
        <p:spPr bwMode="auto">
          <a:xfrm>
            <a:off x="7877175" y="2057400"/>
            <a:ext cx="1266825" cy="685800"/>
          </a:xfrm>
          <a:prstGeom prst="rect">
            <a:avLst/>
          </a:prstGeom>
          <a:noFill/>
          <a:ln w="9525">
            <a:noFill/>
            <a:miter lim="800000"/>
            <a:headEnd/>
            <a:tailEnd/>
          </a:ln>
        </p:spPr>
      </p:pic>
      <p:pic>
        <p:nvPicPr>
          <p:cNvPr id="15418" name="Picture 58"/>
          <p:cNvPicPr>
            <a:picLocks noChangeAspect="1" noChangeArrowheads="1"/>
          </p:cNvPicPr>
          <p:nvPr/>
        </p:nvPicPr>
        <p:blipFill>
          <a:blip r:embed="rId12" cstate="print"/>
          <a:srcRect/>
          <a:stretch>
            <a:fillRect/>
          </a:stretch>
        </p:blipFill>
        <p:spPr bwMode="auto">
          <a:xfrm>
            <a:off x="3505200" y="2133600"/>
            <a:ext cx="2301678" cy="1757362"/>
          </a:xfrm>
          <a:prstGeom prst="rect">
            <a:avLst/>
          </a:prstGeom>
          <a:noFill/>
          <a:ln w="9525">
            <a:noFill/>
            <a:miter lim="800000"/>
            <a:headEnd/>
            <a:tailEnd/>
          </a:ln>
        </p:spPr>
      </p:pic>
      <p:sp>
        <p:nvSpPr>
          <p:cNvPr id="63" name="Rectangle 62"/>
          <p:cNvSpPr/>
          <p:nvPr/>
        </p:nvSpPr>
        <p:spPr>
          <a:xfrm>
            <a:off x="304800" y="3962400"/>
            <a:ext cx="8153400" cy="1938992"/>
          </a:xfrm>
          <a:prstGeom prst="rect">
            <a:avLst/>
          </a:prstGeom>
        </p:spPr>
        <p:txBody>
          <a:bodyPr wrap="square">
            <a:spAutoFit/>
          </a:bodyPr>
          <a:lstStyle/>
          <a:p>
            <a:r>
              <a:rPr lang="en-CA" sz="2400" dirty="0" smtClean="0"/>
              <a:t>There are two ways to connect the different components above. </a:t>
            </a:r>
          </a:p>
          <a:p>
            <a:r>
              <a:rPr lang="en-CA" sz="2400" dirty="0" smtClean="0"/>
              <a:t>Connecting </a:t>
            </a:r>
            <a:r>
              <a:rPr lang="en-CA" sz="2400" b="1" dirty="0" smtClean="0"/>
              <a:t>components</a:t>
            </a:r>
            <a:r>
              <a:rPr lang="en-CA" sz="2400" dirty="0" smtClean="0"/>
              <a:t> in </a:t>
            </a:r>
            <a:r>
              <a:rPr lang="en-CA" sz="2400" b="1" dirty="0" smtClean="0"/>
              <a:t>series</a:t>
            </a:r>
            <a:r>
              <a:rPr lang="en-CA" sz="2400" dirty="0" smtClean="0"/>
              <a:t> means that the </a:t>
            </a:r>
            <a:r>
              <a:rPr lang="en-CA" sz="2400" b="1" dirty="0" smtClean="0"/>
              <a:t>electrical current</a:t>
            </a:r>
            <a:r>
              <a:rPr lang="en-CA" sz="2400" dirty="0" smtClean="0"/>
              <a:t> has only </a:t>
            </a:r>
            <a:r>
              <a:rPr lang="en-CA" sz="2400" u="sng" dirty="0" smtClean="0"/>
              <a:t>one path to flow through</a:t>
            </a:r>
            <a:r>
              <a:rPr lang="en-CA" sz="2400" dirty="0" smtClean="0"/>
              <a:t>.</a:t>
            </a:r>
          </a:p>
          <a:p>
            <a:r>
              <a:rPr lang="en-CA" sz="2400" dirty="0" smtClean="0"/>
              <a:t>Connecting components in </a:t>
            </a:r>
            <a:r>
              <a:rPr lang="en-CA" sz="2400" b="1" dirty="0" smtClean="0"/>
              <a:t>parallel</a:t>
            </a:r>
            <a:r>
              <a:rPr lang="en-CA" sz="2400" dirty="0" smtClean="0"/>
              <a:t> means that the </a:t>
            </a:r>
            <a:r>
              <a:rPr lang="en-CA" sz="2400" b="1" dirty="0" smtClean="0"/>
              <a:t>electrical current</a:t>
            </a:r>
            <a:r>
              <a:rPr lang="en-CA" sz="2400" dirty="0" smtClean="0"/>
              <a:t> has multiple or many pathways to take.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animEffect transition="in" filter="blinds(horizontal)">
                                      <p:cBhvr>
                                        <p:cTn id="7" dur="500"/>
                                        <p:tgtEl>
                                          <p:spTgt spid="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411"/>
                                        </p:tgtEl>
                                        <p:attrNameLst>
                                          <p:attrName>style.visibility</p:attrName>
                                        </p:attrNameLst>
                                      </p:cBhvr>
                                      <p:to>
                                        <p:strVal val="visible"/>
                                      </p:to>
                                    </p:set>
                                    <p:animEffect transition="in" filter="blinds(horizontal)">
                                      <p:cBhvr>
                                        <p:cTn id="12" dur="500"/>
                                        <p:tgtEl>
                                          <p:spTgt spid="154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412"/>
                                        </p:tgtEl>
                                        <p:attrNameLst>
                                          <p:attrName>style.visibility</p:attrName>
                                        </p:attrNameLst>
                                      </p:cBhvr>
                                      <p:to>
                                        <p:strVal val="visible"/>
                                      </p:to>
                                    </p:set>
                                    <p:animEffect transition="in" filter="blinds(horizontal)">
                                      <p:cBhvr>
                                        <p:cTn id="17" dur="500"/>
                                        <p:tgtEl>
                                          <p:spTgt spid="154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413"/>
                                        </p:tgtEl>
                                        <p:attrNameLst>
                                          <p:attrName>style.visibility</p:attrName>
                                        </p:attrNameLst>
                                      </p:cBhvr>
                                      <p:to>
                                        <p:strVal val="visible"/>
                                      </p:to>
                                    </p:set>
                                    <p:animEffect transition="in" filter="blinds(horizontal)">
                                      <p:cBhvr>
                                        <p:cTn id="22" dur="500"/>
                                        <p:tgtEl>
                                          <p:spTgt spid="154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5414"/>
                                        </p:tgtEl>
                                        <p:attrNameLst>
                                          <p:attrName>style.visibility</p:attrName>
                                        </p:attrNameLst>
                                      </p:cBhvr>
                                      <p:to>
                                        <p:strVal val="visible"/>
                                      </p:to>
                                    </p:set>
                                    <p:animEffect transition="in" filter="blinds(horizontal)">
                                      <p:cBhvr>
                                        <p:cTn id="27" dur="500"/>
                                        <p:tgtEl>
                                          <p:spTgt spid="154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5409"/>
                                        </p:tgtEl>
                                        <p:attrNameLst>
                                          <p:attrName>style.visibility</p:attrName>
                                        </p:attrNameLst>
                                      </p:cBhvr>
                                      <p:to>
                                        <p:strVal val="visible"/>
                                      </p:to>
                                    </p:set>
                                    <p:animEffect transition="in" filter="blinds(horizontal)">
                                      <p:cBhvr>
                                        <p:cTn id="32" dur="500"/>
                                        <p:tgtEl>
                                          <p:spTgt spid="1540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5416"/>
                                        </p:tgtEl>
                                        <p:attrNameLst>
                                          <p:attrName>style.visibility</p:attrName>
                                        </p:attrNameLst>
                                      </p:cBhvr>
                                      <p:to>
                                        <p:strVal val="visible"/>
                                      </p:to>
                                    </p:set>
                                    <p:animEffect transition="in" filter="blinds(horizontal)">
                                      <p:cBhvr>
                                        <p:cTn id="37" dur="500"/>
                                        <p:tgtEl>
                                          <p:spTgt spid="154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5418"/>
                                        </p:tgtEl>
                                        <p:attrNameLst>
                                          <p:attrName>style.visibility</p:attrName>
                                        </p:attrNameLst>
                                      </p:cBhvr>
                                      <p:to>
                                        <p:strVal val="visible"/>
                                      </p:to>
                                    </p:set>
                                    <p:animEffect transition="in" filter="blinds(horizontal)">
                                      <p:cBhvr>
                                        <p:cTn id="42" dur="500"/>
                                        <p:tgtEl>
                                          <p:spTgt spid="154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5410"/>
                                        </p:tgtEl>
                                        <p:attrNameLst>
                                          <p:attrName>style.visibility</p:attrName>
                                        </p:attrNameLst>
                                      </p:cBhvr>
                                      <p:to>
                                        <p:strVal val="visible"/>
                                      </p:to>
                                    </p:set>
                                    <p:animEffect transition="in" filter="blinds(horizontal)">
                                      <p:cBhvr>
                                        <p:cTn id="47" dur="500"/>
                                        <p:tgtEl>
                                          <p:spTgt spid="154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3">
                                            <p:txEl>
                                              <p:pRg st="0" end="0"/>
                                            </p:txEl>
                                          </p:spTgt>
                                        </p:tgtEl>
                                        <p:attrNameLst>
                                          <p:attrName>style.visibility</p:attrName>
                                        </p:attrNameLst>
                                      </p:cBhvr>
                                      <p:to>
                                        <p:strVal val="visible"/>
                                      </p:to>
                                    </p:set>
                                    <p:animEffect transition="in" filter="blinds(horizontal)">
                                      <p:cBhvr>
                                        <p:cTn id="52" dur="500"/>
                                        <p:tgtEl>
                                          <p:spTgt spid="63">
                                            <p:txEl>
                                              <p:pRg st="0" end="0"/>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63">
                                            <p:txEl>
                                              <p:pRg st="1" end="1"/>
                                            </p:txEl>
                                          </p:spTgt>
                                        </p:tgtEl>
                                        <p:attrNameLst>
                                          <p:attrName>style.visibility</p:attrName>
                                        </p:attrNameLst>
                                      </p:cBhvr>
                                      <p:to>
                                        <p:strVal val="visible"/>
                                      </p:to>
                                    </p:set>
                                    <p:animEffect transition="in" filter="blinds(horizontal)">
                                      <p:cBhvr>
                                        <p:cTn id="55" dur="500"/>
                                        <p:tgtEl>
                                          <p:spTgt spid="63">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63">
                                            <p:txEl>
                                              <p:pRg st="2" end="2"/>
                                            </p:txEl>
                                          </p:spTgt>
                                        </p:tgtEl>
                                        <p:attrNameLst>
                                          <p:attrName>style.visibility</p:attrName>
                                        </p:attrNameLst>
                                      </p:cBhvr>
                                      <p:to>
                                        <p:strVal val="visible"/>
                                      </p:to>
                                    </p:set>
                                    <p:animEffect transition="in" filter="blinds(horizontal)">
                                      <p:cBhvr>
                                        <p:cTn id="60" dur="500"/>
                                        <p:tgtEl>
                                          <p:spTgt spid="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Parallel circuit example: </a:t>
            </a:r>
            <a:endParaRPr lang="en-US" dirty="0"/>
          </a:p>
        </p:txBody>
      </p:sp>
      <p:sp>
        <p:nvSpPr>
          <p:cNvPr id="5" name="Content Placeholder 4"/>
          <p:cNvSpPr>
            <a:spLocks noGrp="1"/>
          </p:cNvSpPr>
          <p:nvPr>
            <p:ph sz="half" idx="1"/>
          </p:nvPr>
        </p:nvSpPr>
        <p:spPr/>
        <p:txBody>
          <a:bodyPr/>
          <a:lstStyle/>
          <a:p>
            <a:endParaRPr lang="en-US" dirty="0"/>
          </a:p>
        </p:txBody>
      </p:sp>
      <p:sp>
        <p:nvSpPr>
          <p:cNvPr id="6" name="Content Placeholder 5"/>
          <p:cNvSpPr>
            <a:spLocks noGrp="1"/>
          </p:cNvSpPr>
          <p:nvPr>
            <p:ph sz="half" idx="2"/>
          </p:nvPr>
        </p:nvSpPr>
        <p:spPr/>
        <p:txBody>
          <a:bodyPr/>
          <a:lstStyle/>
          <a:p>
            <a:r>
              <a:rPr lang="en-CA" dirty="0"/>
              <a:t>In the </a:t>
            </a:r>
            <a:r>
              <a:rPr lang="en-CA" b="1" dirty="0"/>
              <a:t>parallel circuit</a:t>
            </a:r>
            <a:r>
              <a:rPr lang="en-CA" dirty="0"/>
              <a:t> to the left the current leaves the battery and can take 3 different pathways to get back to the other terminal of the battery.  </a:t>
            </a:r>
            <a:endParaRPr lang="en-CA" dirty="0" smtClean="0"/>
          </a:p>
          <a:p>
            <a:r>
              <a:rPr lang="en-CA" dirty="0" smtClean="0"/>
              <a:t>If </a:t>
            </a:r>
            <a:r>
              <a:rPr lang="en-CA" dirty="0"/>
              <a:t>you follow the arrows you can draw the three path ways.</a:t>
            </a:r>
            <a:endParaRPr lang="en-US" dirty="0"/>
          </a:p>
          <a:p>
            <a:endParaRPr lang="en-US" dirty="0"/>
          </a:p>
        </p:txBody>
      </p:sp>
      <p:pic>
        <p:nvPicPr>
          <p:cNvPr id="16397" name="Picture 13"/>
          <p:cNvPicPr>
            <a:picLocks noChangeAspect="1" noChangeArrowheads="1"/>
          </p:cNvPicPr>
          <p:nvPr/>
        </p:nvPicPr>
        <p:blipFill>
          <a:blip r:embed="rId2" cstate="print"/>
          <a:srcRect/>
          <a:stretch>
            <a:fillRect/>
          </a:stretch>
        </p:blipFill>
        <p:spPr bwMode="auto">
          <a:xfrm>
            <a:off x="762000" y="2590800"/>
            <a:ext cx="3686175" cy="140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Drawing circuits:  </a:t>
            </a:r>
            <a:endParaRPr lang="en-US" dirty="0"/>
          </a:p>
        </p:txBody>
      </p:sp>
      <p:sp>
        <p:nvSpPr>
          <p:cNvPr id="6" name="Subtitle 5"/>
          <p:cNvSpPr>
            <a:spLocks noGrp="1"/>
          </p:cNvSpPr>
          <p:nvPr>
            <p:ph type="subTitle" idx="1"/>
          </p:nvPr>
        </p:nvSpPr>
        <p:spPr/>
        <p:txBody>
          <a:bodyPr/>
          <a:lstStyle/>
          <a:p>
            <a:r>
              <a:rPr lang="en-US" dirty="0" smtClean="0"/>
              <a:t>Voltmeter</a:t>
            </a:r>
          </a:p>
          <a:p>
            <a:r>
              <a:rPr lang="en-US" smtClean="0"/>
              <a:t>Ammeter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0" y="0"/>
            <a:ext cx="8686800" cy="1143000"/>
          </a:xfrm>
        </p:spPr>
        <p:txBody>
          <a:bodyPr>
            <a:normAutofit fontScale="90000"/>
          </a:bodyPr>
          <a:lstStyle/>
          <a:p>
            <a:pPr eaLnBrk="1" hangingPunct="1"/>
            <a:r>
              <a:rPr lang="en-GB" dirty="0" smtClean="0"/>
              <a:t>The effect of temperature on resistance</a:t>
            </a:r>
          </a:p>
        </p:txBody>
      </p:sp>
      <p:sp>
        <p:nvSpPr>
          <p:cNvPr id="10245" name="TextBox 4"/>
          <p:cNvSpPr txBox="1">
            <a:spLocks noChangeArrowheads="1"/>
          </p:cNvSpPr>
          <p:nvPr/>
        </p:nvSpPr>
        <p:spPr bwMode="auto">
          <a:xfrm>
            <a:off x="5008563" y="4183063"/>
            <a:ext cx="4022725" cy="2308324"/>
          </a:xfrm>
          <a:prstGeom prst="rect">
            <a:avLst/>
          </a:prstGeom>
          <a:noFill/>
          <a:ln w="9525">
            <a:noFill/>
            <a:miter lim="800000"/>
            <a:headEnd/>
            <a:tailEnd/>
          </a:ln>
        </p:spPr>
        <p:txBody>
          <a:bodyPr>
            <a:spAutoFit/>
          </a:bodyPr>
          <a:lstStyle/>
          <a:p>
            <a:r>
              <a:rPr lang="en-GB" sz="2400" dirty="0"/>
              <a:t>The higher the temperature, the faster the metal atoms vibrate, and the more likely they are to impede electron flow, hence increasing resistance.</a:t>
            </a:r>
          </a:p>
        </p:txBody>
      </p:sp>
      <p:pic>
        <p:nvPicPr>
          <p:cNvPr id="10249" name="Picture 9" descr="wire"/>
          <p:cNvPicPr>
            <a:picLocks noChangeAspect="1" noChangeArrowheads="1"/>
          </p:cNvPicPr>
          <p:nvPr/>
        </p:nvPicPr>
        <p:blipFill>
          <a:blip r:embed="rId3" cstate="print"/>
          <a:srcRect/>
          <a:stretch>
            <a:fillRect/>
          </a:stretch>
        </p:blipFill>
        <p:spPr bwMode="auto">
          <a:xfrm>
            <a:off x="439738" y="4184650"/>
            <a:ext cx="4316412" cy="1168400"/>
          </a:xfrm>
          <a:prstGeom prst="rect">
            <a:avLst/>
          </a:prstGeom>
          <a:noFill/>
        </p:spPr>
      </p:pic>
      <p:sp>
        <p:nvSpPr>
          <p:cNvPr id="10251" name="Text Box 11"/>
          <p:cNvSpPr txBox="1">
            <a:spLocks noChangeArrowheads="1"/>
          </p:cNvSpPr>
          <p:nvPr/>
        </p:nvSpPr>
        <p:spPr bwMode="auto">
          <a:xfrm>
            <a:off x="358775" y="784225"/>
            <a:ext cx="8597900" cy="1200329"/>
          </a:xfrm>
          <a:prstGeom prst="rect">
            <a:avLst/>
          </a:prstGeom>
          <a:noFill/>
          <a:ln w="9525" algn="ctr">
            <a:noFill/>
            <a:miter lim="800000"/>
            <a:headEnd/>
            <a:tailEnd/>
          </a:ln>
          <a:effectLst/>
        </p:spPr>
        <p:txBody>
          <a:bodyPr>
            <a:spAutoFit/>
          </a:bodyPr>
          <a:lstStyle/>
          <a:p>
            <a:r>
              <a:rPr lang="en-GB" sz="2400" b="1" dirty="0">
                <a:solidFill>
                  <a:srgbClr val="B71562"/>
                </a:solidFill>
              </a:rPr>
              <a:t>Resistance</a:t>
            </a:r>
            <a:r>
              <a:rPr lang="en-GB" sz="2400" dirty="0"/>
              <a:t> is a characteristic of all materials. Some materials (e.g. air) have a high resistance. Other materials (e.g. gold) have a very small resistance.</a:t>
            </a:r>
          </a:p>
        </p:txBody>
      </p:sp>
      <p:sp>
        <p:nvSpPr>
          <p:cNvPr id="10252" name="Text Box 12"/>
          <p:cNvSpPr txBox="1">
            <a:spLocks noChangeArrowheads="1"/>
          </p:cNvSpPr>
          <p:nvPr/>
        </p:nvSpPr>
        <p:spPr bwMode="auto">
          <a:xfrm>
            <a:off x="358775" y="2300288"/>
            <a:ext cx="8785225" cy="1569660"/>
          </a:xfrm>
          <a:prstGeom prst="rect">
            <a:avLst/>
          </a:prstGeom>
          <a:noFill/>
          <a:ln w="9525" algn="ctr">
            <a:noFill/>
            <a:miter lim="800000"/>
            <a:headEnd/>
            <a:tailEnd/>
          </a:ln>
          <a:effectLst/>
        </p:spPr>
        <p:txBody>
          <a:bodyPr>
            <a:spAutoFit/>
          </a:bodyPr>
          <a:lstStyle/>
          <a:p>
            <a:r>
              <a:rPr lang="en-GB" sz="2400" dirty="0"/>
              <a:t>Electrical resistance is similar to friction, in that it is a resistance to movement. Electrons drift slowly through a conductor when a voltage is put across the ends. The metal’s atoms interfere with the motion of the electrons, causing resistance.</a:t>
            </a:r>
          </a:p>
        </p:txBody>
      </p:sp>
      <p:sp>
        <p:nvSpPr>
          <p:cNvPr id="10253" name="Text Box 13"/>
          <p:cNvSpPr txBox="1">
            <a:spLocks noChangeArrowheads="1"/>
          </p:cNvSpPr>
          <p:nvPr/>
        </p:nvSpPr>
        <p:spPr bwMode="auto">
          <a:xfrm>
            <a:off x="796925" y="5640388"/>
            <a:ext cx="1370013" cy="457200"/>
          </a:xfrm>
          <a:prstGeom prst="rect">
            <a:avLst/>
          </a:prstGeom>
          <a:noFill/>
          <a:ln w="9525" algn="ctr">
            <a:noFill/>
            <a:miter lim="800000"/>
            <a:headEnd/>
            <a:tailEnd/>
          </a:ln>
          <a:effectLst/>
        </p:spPr>
        <p:txBody>
          <a:bodyPr wrap="none">
            <a:spAutoFit/>
          </a:bodyPr>
          <a:lstStyle/>
          <a:p>
            <a:r>
              <a:rPr lang="en-GB" b="1">
                <a:solidFill>
                  <a:srgbClr val="B71562"/>
                </a:solidFill>
              </a:rPr>
              <a:t>electron</a:t>
            </a:r>
          </a:p>
        </p:txBody>
      </p:sp>
      <p:sp>
        <p:nvSpPr>
          <p:cNvPr id="10254" name="Text Box 14"/>
          <p:cNvSpPr txBox="1">
            <a:spLocks noChangeArrowheads="1"/>
          </p:cNvSpPr>
          <p:nvPr/>
        </p:nvSpPr>
        <p:spPr bwMode="auto">
          <a:xfrm>
            <a:off x="3082925" y="5589588"/>
            <a:ext cx="981075" cy="822325"/>
          </a:xfrm>
          <a:prstGeom prst="rect">
            <a:avLst/>
          </a:prstGeom>
          <a:noFill/>
          <a:ln w="9525" algn="ctr">
            <a:noFill/>
            <a:miter lim="800000"/>
            <a:headEnd/>
            <a:tailEnd/>
          </a:ln>
          <a:effectLst/>
        </p:spPr>
        <p:txBody>
          <a:bodyPr wrap="none">
            <a:spAutoFit/>
          </a:bodyPr>
          <a:lstStyle/>
          <a:p>
            <a:pPr algn="ctr"/>
            <a:r>
              <a:rPr lang="en-GB" b="1">
                <a:solidFill>
                  <a:srgbClr val="B71562"/>
                </a:solidFill>
              </a:rPr>
              <a:t>metal</a:t>
            </a:r>
            <a:br>
              <a:rPr lang="en-GB" b="1">
                <a:solidFill>
                  <a:srgbClr val="B71562"/>
                </a:solidFill>
              </a:rPr>
            </a:br>
            <a:r>
              <a:rPr lang="en-GB" b="1">
                <a:solidFill>
                  <a:srgbClr val="B71562"/>
                </a:solidFill>
              </a:rPr>
              <a:t>atom</a:t>
            </a:r>
          </a:p>
        </p:txBody>
      </p:sp>
      <p:sp>
        <p:nvSpPr>
          <p:cNvPr id="10255" name="Line 15"/>
          <p:cNvSpPr>
            <a:spLocks noChangeShapeType="1"/>
          </p:cNvSpPr>
          <p:nvPr/>
        </p:nvSpPr>
        <p:spPr bwMode="auto">
          <a:xfrm flipH="1" flipV="1">
            <a:off x="3213100" y="5105400"/>
            <a:ext cx="228600" cy="571500"/>
          </a:xfrm>
          <a:prstGeom prst="line">
            <a:avLst/>
          </a:prstGeom>
          <a:noFill/>
          <a:ln w="25400">
            <a:solidFill>
              <a:schemeClr val="tx1"/>
            </a:solidFill>
            <a:round/>
            <a:headEnd/>
            <a:tailEnd/>
          </a:ln>
          <a:effectLst/>
        </p:spPr>
        <p:txBody>
          <a:bodyPr>
            <a:spAutoFit/>
          </a:bodyPr>
          <a:lstStyle/>
          <a:p>
            <a:endParaRPr lang="en-US"/>
          </a:p>
        </p:txBody>
      </p:sp>
      <p:sp>
        <p:nvSpPr>
          <p:cNvPr id="10256" name="Line 16"/>
          <p:cNvSpPr>
            <a:spLocks noChangeShapeType="1"/>
          </p:cNvSpPr>
          <p:nvPr/>
        </p:nvSpPr>
        <p:spPr bwMode="auto">
          <a:xfrm flipV="1">
            <a:off x="1219200" y="5270500"/>
            <a:ext cx="508000" cy="457200"/>
          </a:xfrm>
          <a:prstGeom prst="line">
            <a:avLst/>
          </a:prstGeom>
          <a:noFill/>
          <a:ln w="25400">
            <a:solidFill>
              <a:schemeClr val="tx1"/>
            </a:solidFill>
            <a:round/>
            <a:headEnd/>
            <a:tailEnd/>
          </a:ln>
          <a:effectLst/>
        </p:spPr>
        <p:txBody>
          <a:bodyPr>
            <a:spAutoFit/>
          </a:bodyPr>
          <a:lstStyle/>
          <a:p>
            <a:endParaRPr lang="en-US"/>
          </a:p>
        </p:txBody>
      </p:sp>
      <p:pic>
        <p:nvPicPr>
          <p:cNvPr id="10257" name="Picture 17" descr="forward_arrow_colour">
            <a:hlinkClick r:id="" action="ppaction://hlinkshowjump?jump=nextslide"/>
          </p:cNvPr>
          <p:cNvPicPr>
            <a:picLocks noChangeAspect="1" noChangeArrowheads="1"/>
          </p:cNvPicPr>
          <p:nvPr/>
        </p:nvPicPr>
        <p:blipFill>
          <a:blip r:embed="rId4" cstate="print"/>
          <a:srcRect/>
          <a:stretch>
            <a:fillRect/>
          </a:stretch>
        </p:blipFill>
        <p:spPr bwMode="auto">
          <a:xfrm>
            <a:off x="8447088" y="6167438"/>
            <a:ext cx="630237" cy="574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52"/>
                                        </p:tgtEl>
                                        <p:attrNameLst>
                                          <p:attrName>style.visibility</p:attrName>
                                        </p:attrNameLst>
                                      </p:cBhvr>
                                      <p:to>
                                        <p:strVal val="visible"/>
                                      </p:to>
                                    </p:set>
                                    <p:animEffect transition="in" filter="dissolve">
                                      <p:cBhvr>
                                        <p:cTn id="7" dur="500"/>
                                        <p:tgtEl>
                                          <p:spTgt spid="1025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0249"/>
                                        </p:tgtEl>
                                        <p:attrNameLst>
                                          <p:attrName>style.visibility</p:attrName>
                                        </p:attrNameLst>
                                      </p:cBhvr>
                                      <p:to>
                                        <p:strVal val="visible"/>
                                      </p:to>
                                    </p:set>
                                    <p:anim calcmode="lin" valueType="num">
                                      <p:cBhvr>
                                        <p:cTn id="12" dur="500" fill="hold"/>
                                        <p:tgtEl>
                                          <p:spTgt spid="10249"/>
                                        </p:tgtEl>
                                        <p:attrNameLst>
                                          <p:attrName>ppt_w</p:attrName>
                                        </p:attrNameLst>
                                      </p:cBhvr>
                                      <p:tavLst>
                                        <p:tav tm="0">
                                          <p:val>
                                            <p:fltVal val="0"/>
                                          </p:val>
                                        </p:tav>
                                        <p:tav tm="100000">
                                          <p:val>
                                            <p:strVal val="#ppt_w"/>
                                          </p:val>
                                        </p:tav>
                                      </p:tavLst>
                                    </p:anim>
                                    <p:anim calcmode="lin" valueType="num">
                                      <p:cBhvr>
                                        <p:cTn id="13" dur="500" fill="hold"/>
                                        <p:tgtEl>
                                          <p:spTgt spid="10249"/>
                                        </p:tgtEl>
                                        <p:attrNameLst>
                                          <p:attrName>ppt_h</p:attrName>
                                        </p:attrNameLst>
                                      </p:cBhvr>
                                      <p:tavLst>
                                        <p:tav tm="0">
                                          <p:val>
                                            <p:fltVal val="0"/>
                                          </p:val>
                                        </p:tav>
                                        <p:tav tm="100000">
                                          <p:val>
                                            <p:strVal val="#ppt_h"/>
                                          </p:val>
                                        </p:tav>
                                      </p:tavLst>
                                    </p:anim>
                                  </p:childTnLst>
                                </p:cTn>
                              </p:par>
                            </p:childTnLst>
                          </p:cTn>
                        </p:par>
                        <p:par>
                          <p:cTn id="14" fill="hold">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10253"/>
                                        </p:tgtEl>
                                        <p:attrNameLst>
                                          <p:attrName>style.visibility</p:attrName>
                                        </p:attrNameLst>
                                      </p:cBhvr>
                                      <p:to>
                                        <p:strVal val="visible"/>
                                      </p:to>
                                    </p:set>
                                    <p:animEffect transition="in" filter="dissolve">
                                      <p:cBhvr>
                                        <p:cTn id="17" dur="500"/>
                                        <p:tgtEl>
                                          <p:spTgt spid="10253"/>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0256"/>
                                        </p:tgtEl>
                                        <p:attrNameLst>
                                          <p:attrName>style.visibility</p:attrName>
                                        </p:attrNameLst>
                                      </p:cBhvr>
                                      <p:to>
                                        <p:strVal val="visible"/>
                                      </p:to>
                                    </p:set>
                                    <p:animEffect transition="in" filter="dissolve">
                                      <p:cBhvr>
                                        <p:cTn id="20" dur="500"/>
                                        <p:tgtEl>
                                          <p:spTgt spid="10256"/>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0255"/>
                                        </p:tgtEl>
                                        <p:attrNameLst>
                                          <p:attrName>style.visibility</p:attrName>
                                        </p:attrNameLst>
                                      </p:cBhvr>
                                      <p:to>
                                        <p:strVal val="visible"/>
                                      </p:to>
                                    </p:set>
                                    <p:animEffect transition="in" filter="dissolve">
                                      <p:cBhvr>
                                        <p:cTn id="23" dur="500"/>
                                        <p:tgtEl>
                                          <p:spTgt spid="1025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0254"/>
                                        </p:tgtEl>
                                        <p:attrNameLst>
                                          <p:attrName>style.visibility</p:attrName>
                                        </p:attrNameLst>
                                      </p:cBhvr>
                                      <p:to>
                                        <p:strVal val="visible"/>
                                      </p:to>
                                    </p:set>
                                    <p:animEffect transition="in" filter="dissolve">
                                      <p:cBhvr>
                                        <p:cTn id="26" dur="500"/>
                                        <p:tgtEl>
                                          <p:spTgt spid="10254"/>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0245"/>
                                        </p:tgtEl>
                                        <p:attrNameLst>
                                          <p:attrName>style.visibility</p:attrName>
                                        </p:attrNameLst>
                                      </p:cBhvr>
                                      <p:to>
                                        <p:strVal val="visible"/>
                                      </p:to>
                                    </p:set>
                                    <p:animEffect transition="in" filter="dissolve">
                                      <p:cBhvr>
                                        <p:cTn id="31" dur="500"/>
                                        <p:tgtEl>
                                          <p:spTgt spid="10245"/>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10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52" grpId="0"/>
      <p:bldP spid="10253" grpId="0"/>
      <p:bldP spid="10254" grpId="0"/>
      <p:bldP spid="10255" grpId="0" animBg="1"/>
      <p:bldP spid="1025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961</Words>
  <Application>Microsoft Office PowerPoint</Application>
  <PresentationFormat>On-screen Show (4:3)</PresentationFormat>
  <Paragraphs>150</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What is electric current ? </vt:lpstr>
      <vt:lpstr>Slide 2</vt:lpstr>
      <vt:lpstr>Slide 3</vt:lpstr>
      <vt:lpstr>Slide 4</vt:lpstr>
      <vt:lpstr>Why use circuit symbols?</vt:lpstr>
      <vt:lpstr>Slide 6</vt:lpstr>
      <vt:lpstr>Parallel circuit example: </vt:lpstr>
      <vt:lpstr>Drawing circuits:  </vt:lpstr>
      <vt:lpstr>The effect of temperature on resistance</vt:lpstr>
      <vt:lpstr>Ohm’s Law</vt:lpstr>
      <vt:lpstr>Finding resistance from a graph</vt:lpstr>
      <vt:lpstr>Resistance</vt:lpstr>
      <vt:lpstr>Plotting the V/I graph for a resistor</vt:lpstr>
      <vt:lpstr>Plotting the V/I graph for a bulb</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dc:title>
  <dc:creator>user</dc:creator>
  <cp:lastModifiedBy>FLBSD</cp:lastModifiedBy>
  <cp:revision>60</cp:revision>
  <dcterms:created xsi:type="dcterms:W3CDTF">2012-05-23T01:59:48Z</dcterms:created>
  <dcterms:modified xsi:type="dcterms:W3CDTF">2013-05-30T18:35:39Z</dcterms:modified>
</cp:coreProperties>
</file>