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0" r:id="rId3"/>
    <p:sldId id="261" r:id="rId4"/>
    <p:sldId id="267" r:id="rId5"/>
    <p:sldId id="268" r:id="rId6"/>
    <p:sldId id="269" r:id="rId7"/>
    <p:sldId id="270" r:id="rId8"/>
    <p:sldId id="271" r:id="rId9"/>
    <p:sldId id="259" r:id="rId10"/>
    <p:sldId id="258" r:id="rId11"/>
    <p:sldId id="263" r:id="rId12"/>
    <p:sldId id="264" r:id="rId13"/>
    <p:sldId id="266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C28A1-34FD-4BC3-86F6-A409BD84A0E2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2E124-2175-45F8-8201-AFB517C63C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DDCDE-591D-4AC1-8D76-A2CC0ADCA1EA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EBA73-E178-4AEE-B4C2-16E89C183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B0E1E-3CDD-40D9-8C16-4F4962E9F21C}" type="slidenum">
              <a:rPr lang="en-GB"/>
              <a:pPr/>
              <a:t>5</a:t>
            </a:fld>
            <a:endParaRPr lang="en-GB"/>
          </a:p>
        </p:txBody>
      </p:sp>
      <p:sp>
        <p:nvSpPr>
          <p:cNvPr id="48136" name="Header Placeholder 4"/>
          <p:cNvSpPr txBox="1">
            <a:spLocks noGrp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Resistance and Resistivity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A96E5-9AF2-4280-9C47-3C8DA699C436}" type="slidenum">
              <a:rPr lang="en-GB"/>
              <a:pPr/>
              <a:t>6</a:t>
            </a:fld>
            <a:endParaRPr lang="en-GB"/>
          </a:p>
        </p:txBody>
      </p:sp>
      <p:sp>
        <p:nvSpPr>
          <p:cNvPr id="49159" name="Header Placeholder 4"/>
          <p:cNvSpPr txBox="1">
            <a:spLocks noGrp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Resistance and Resistivity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smtClean="0"/>
              <a:t>Teacher notes</a:t>
            </a:r>
          </a:p>
          <a:p>
            <a:r>
              <a:rPr lang="en-GB" smtClean="0"/>
              <a:t>If students struggle with the maths in this example, they could be reminded that to add fractions together, you should first find the lowest common denominator, in this case 60.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1A446-9D5D-4C9A-AA1C-94A12026491E}" type="slidenum">
              <a:rPr lang="en-GB"/>
              <a:pPr/>
              <a:t>7</a:t>
            </a:fld>
            <a:endParaRPr lang="en-GB"/>
          </a:p>
        </p:txBody>
      </p:sp>
      <p:sp>
        <p:nvSpPr>
          <p:cNvPr id="50183" name="Header Placeholder 4"/>
          <p:cNvSpPr txBox="1">
            <a:spLocks noGrp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Resistance and Resistivity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b="1" smtClean="0"/>
              <a:t>Teacher notes</a:t>
            </a:r>
          </a:p>
          <a:p>
            <a:r>
              <a:rPr lang="en-GB" smtClean="0"/>
              <a:t>Students could be encouraged to draw a diagram for each question before beginning the calculation.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93220-0B33-4AAC-B72B-47AEB69B27BA}" type="slidenum">
              <a:rPr lang="en-GB"/>
              <a:pPr/>
              <a:t>8</a:t>
            </a:fld>
            <a:endParaRPr lang="en-GB"/>
          </a:p>
        </p:txBody>
      </p:sp>
      <p:sp>
        <p:nvSpPr>
          <p:cNvPr id="51207" name="Header Placeholder 4"/>
          <p:cNvSpPr txBox="1">
            <a:spLocks noGrp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Resistance and Resistivity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835E8-8707-4494-8897-2BE2DF8F0BAF}" type="slidenum">
              <a:rPr lang="en-GB"/>
              <a:pPr/>
              <a:t>9</a:t>
            </a:fld>
            <a:endParaRPr lang="en-GB"/>
          </a:p>
        </p:txBody>
      </p:sp>
      <p:sp>
        <p:nvSpPr>
          <p:cNvPr id="47109" name="Rectangle 10"/>
          <p:cNvSpPr txBox="1">
            <a:spLocks noGrp="1" noChangeArrowheads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Simple Circuits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2166F-DD27-44CB-BE11-DFC059A70E2B}" type="slidenum">
              <a:rPr lang="en-GB"/>
              <a:pPr/>
              <a:t>11</a:t>
            </a:fld>
            <a:endParaRPr lang="en-GB"/>
          </a:p>
        </p:txBody>
      </p:sp>
      <p:sp>
        <p:nvSpPr>
          <p:cNvPr id="49157" name="Rectangle 10"/>
          <p:cNvSpPr txBox="1">
            <a:spLocks noGrp="1" noChangeArrowheads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Simple Circuits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smtClean="0"/>
              <a:t>Teacher notes</a:t>
            </a:r>
          </a:p>
          <a:p>
            <a:r>
              <a:rPr lang="en-GB" smtClean="0"/>
              <a:t>In this equation IR is derived from the equation V = I </a:t>
            </a:r>
            <a:r>
              <a:rPr lang="en-GB" smtClean="0">
                <a:cs typeface="Arial" charset="0"/>
              </a:rPr>
              <a:t>×</a:t>
            </a:r>
            <a:r>
              <a:rPr lang="en-GB" smtClean="0"/>
              <a:t> R.</a:t>
            </a:r>
          </a:p>
        </p:txBody>
      </p:sp>
      <p:sp>
        <p:nvSpPr>
          <p:cNvPr id="50180" name="Rectangle 10"/>
          <p:cNvSpPr txBox="1">
            <a:spLocks noGrp="1" noChangeArrowheads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Simple Circuits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Rectangle 10"/>
          <p:cNvSpPr txBox="1">
            <a:spLocks noGrp="1" noChangeArrowheads="1"/>
          </p:cNvSpPr>
          <p:nvPr/>
        </p:nvSpPr>
        <p:spPr bwMode="auto">
          <a:xfrm>
            <a:off x="1574800" y="90382"/>
            <a:ext cx="38354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Boardworks AS Physics </a:t>
            </a:r>
          </a:p>
          <a:p>
            <a:pPr algn="ctr" eaLnBrk="0" hangingPunct="0">
              <a:spcBef>
                <a:spcPct val="0"/>
              </a:spcBef>
            </a:pPr>
            <a:r>
              <a:rPr lang="en-GB" sz="1200" b="1">
                <a:solidFill>
                  <a:schemeClr val="tx1"/>
                </a:solidFill>
              </a:rPr>
              <a:t>Simple Circuits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5A36-EAA6-4B73-9CC3-4493CD7813AB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2501-50F8-4470-BCF7-C8AD31DB6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ockwaveFlash1JPG" descr="circuits_torf_V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782638"/>
            <a:ext cx="8699500" cy="530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ockwaveFlash1JPG" descr="circuits_torf_kirchoffs_fir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782638"/>
            <a:ext cx="8699500" cy="530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energy in a circuit</a:t>
            </a:r>
          </a:p>
        </p:txBody>
      </p:sp>
      <p:pic>
        <p:nvPicPr>
          <p:cNvPr id="31750" name="Picture 6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360363" y="781050"/>
            <a:ext cx="81232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GB" sz="2400" b="1" dirty="0"/>
              <a:t>What happens to the energy supplied to a circuit?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60363" y="1317625"/>
            <a:ext cx="85423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Batteries and power supplies supply electrical energy to a circuit. Devices within the circuit </a:t>
            </a:r>
            <a:r>
              <a:rPr lang="en-GB" sz="2400" dirty="0" smtClean="0"/>
              <a:t>change this energy to other forms:          bulbs </a:t>
            </a:r>
            <a:r>
              <a:rPr lang="en-GB" sz="2400" dirty="0"/>
              <a:t>produce heat and light, resistors produce heat.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60363" y="3122613"/>
            <a:ext cx="84534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Energy cannot be created or destroyed. All of the energy provided by a power supply must be used by the circuit.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60363" y="4927600"/>
            <a:ext cx="85550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Voltage is the energy transferred to the charge in a circuit</a:t>
            </a:r>
            <a:r>
              <a:rPr lang="en-GB" sz="2400" dirty="0" smtClean="0"/>
              <a:t>.                </a:t>
            </a:r>
            <a:r>
              <a:rPr lang="en-GB" sz="2400" dirty="0"/>
              <a:t>The battery’s voltage is shared between the components, </a:t>
            </a:r>
            <a:r>
              <a:rPr lang="en-GB" sz="2400" dirty="0" smtClean="0"/>
              <a:t>which changes this </a:t>
            </a:r>
            <a:r>
              <a:rPr lang="en-GB" sz="2400" dirty="0"/>
              <a:t>energy into different forms.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60363" y="2584450"/>
            <a:ext cx="8288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/>
              <a:t>What is the conservation of energy?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60363" y="4024313"/>
            <a:ext cx="84788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/>
              <a:t>How does the voltage of a battery relate to the voltage measured across the devices in a circuit?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/>
      <p:bldP spid="31753" grpId="0"/>
      <p:bldP spid="31754" grpId="0"/>
      <p:bldP spid="31755" grpId="0"/>
      <p:bldP spid="317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506" name="Picture 26" descr="second law circu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0938" y="3209925"/>
            <a:ext cx="3971925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Kirchhoff’s second law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0363" y="782638"/>
            <a:ext cx="85804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B71562"/>
                </a:solidFill>
              </a:rPr>
              <a:t>Kirchhoff’s second law</a:t>
            </a:r>
            <a:r>
              <a:rPr lang="en-GB" sz="2400" dirty="0"/>
              <a:t> is based upon the law of the conservation of energy. It states that: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36563" y="1795463"/>
            <a:ext cx="8451850" cy="1073150"/>
            <a:chOff x="275" y="1131"/>
            <a:chExt cx="5324" cy="676"/>
          </a:xfrm>
        </p:grpSpPr>
        <p:sp>
          <p:nvSpPr>
            <p:cNvPr id="28689" name="AutoShape 5"/>
            <p:cNvSpPr>
              <a:spLocks noChangeArrowheads="1"/>
            </p:cNvSpPr>
            <p:nvPr/>
          </p:nvSpPr>
          <p:spPr bwMode="auto">
            <a:xfrm>
              <a:off x="281" y="1131"/>
              <a:ext cx="5318" cy="676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B7156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690" name="Text Box 6"/>
            <p:cNvSpPr txBox="1">
              <a:spLocks noChangeArrowheads="1"/>
            </p:cNvSpPr>
            <p:nvPr/>
          </p:nvSpPr>
          <p:spPr bwMode="auto">
            <a:xfrm>
              <a:off x="275" y="1201"/>
              <a:ext cx="5311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400" b="1" dirty="0"/>
                <a:t>The total voltage across a circuit loop is equal to the sum of the voltage drops across the devices in that loop</a:t>
              </a:r>
              <a:r>
                <a:rPr lang="en-GB" sz="2400" dirty="0"/>
                <a:t>.</a:t>
              </a:r>
            </a:p>
          </p:txBody>
        </p:sp>
      </p:grp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334963" y="3060700"/>
            <a:ext cx="48339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Essentially, the energy you put into the circuit equals the energy you get out of each circuit loop. 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360363" y="4332288"/>
            <a:ext cx="45164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An equation can be produced for each loop in a circuit. For example: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520825" y="5526088"/>
            <a:ext cx="2197100" cy="1028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V</a:t>
            </a:r>
            <a:r>
              <a:rPr lang="en-GB" b="1" baseline="-25000">
                <a:solidFill>
                  <a:srgbClr val="B71562"/>
                </a:solidFill>
              </a:rPr>
              <a:t>IN</a:t>
            </a:r>
            <a:r>
              <a:rPr lang="en-GB" b="1">
                <a:solidFill>
                  <a:srgbClr val="B71562"/>
                </a:solidFill>
              </a:rPr>
              <a:t> = V</a:t>
            </a:r>
            <a:r>
              <a:rPr lang="en-GB" b="1" baseline="-25000">
                <a:solidFill>
                  <a:srgbClr val="B71562"/>
                </a:solidFill>
              </a:rPr>
              <a:t>1</a:t>
            </a:r>
            <a:r>
              <a:rPr lang="en-GB" b="1">
                <a:solidFill>
                  <a:srgbClr val="B71562"/>
                </a:solidFill>
              </a:rPr>
              <a:t> + V</a:t>
            </a:r>
            <a:r>
              <a:rPr lang="en-GB" b="1" baseline="-25000">
                <a:solidFill>
                  <a:srgbClr val="B71562"/>
                </a:solidFill>
              </a:rPr>
              <a:t>2</a:t>
            </a:r>
          </a:p>
          <a:p>
            <a:r>
              <a:rPr lang="en-GB" b="1">
                <a:solidFill>
                  <a:srgbClr val="B71562"/>
                </a:solidFill>
              </a:rPr>
              <a:t>V</a:t>
            </a:r>
            <a:r>
              <a:rPr lang="en-GB" b="1" baseline="-25000">
                <a:solidFill>
                  <a:srgbClr val="B71562"/>
                </a:solidFill>
              </a:rPr>
              <a:t>IN</a:t>
            </a:r>
            <a:r>
              <a:rPr lang="en-GB" b="1">
                <a:solidFill>
                  <a:srgbClr val="B71562"/>
                </a:solidFill>
              </a:rPr>
              <a:t> = </a:t>
            </a:r>
            <a:r>
              <a:rPr lang="en-GB" sz="2500" b="1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1</a:t>
            </a:r>
            <a:r>
              <a:rPr lang="en-GB" b="1">
                <a:solidFill>
                  <a:srgbClr val="B71562"/>
                </a:solidFill>
              </a:rPr>
              <a:t> + </a:t>
            </a:r>
            <a:r>
              <a:rPr lang="en-GB" sz="2500" b="1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2</a:t>
            </a:r>
          </a:p>
        </p:txBody>
      </p:sp>
      <p:pic>
        <p:nvPicPr>
          <p:cNvPr id="148492" name="Picture 12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5910263" y="5702300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R</a:t>
            </a:r>
            <a:r>
              <a:rPr lang="en-GB" sz="2000" b="1" baseline="-25000"/>
              <a:t>1</a:t>
            </a:r>
          </a:p>
        </p:txBody>
      </p:sp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5549900" y="3151188"/>
            <a:ext cx="287338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100" b="1">
                <a:latin typeface="Times New Roman" pitchFamily="18" charset="0"/>
              </a:rPr>
              <a:t>I</a:t>
            </a:r>
            <a:endParaRPr lang="en-GB" sz="2000" b="1" baseline="-25000"/>
          </a:p>
        </p:txBody>
      </p:sp>
      <p:sp>
        <p:nvSpPr>
          <p:cNvPr id="148502" name="Text Box 22"/>
          <p:cNvSpPr txBox="1">
            <a:spLocks noChangeArrowheads="1"/>
          </p:cNvSpPr>
          <p:nvPr/>
        </p:nvSpPr>
        <p:spPr bwMode="auto">
          <a:xfrm>
            <a:off x="6623050" y="3022600"/>
            <a:ext cx="5191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V</a:t>
            </a:r>
            <a:r>
              <a:rPr lang="en-GB" sz="2000" b="1" baseline="-25000"/>
              <a:t>IN</a:t>
            </a:r>
          </a:p>
        </p:txBody>
      </p:sp>
      <p:sp>
        <p:nvSpPr>
          <p:cNvPr id="148504" name="Text Box 24"/>
          <p:cNvSpPr txBox="1">
            <a:spLocks noChangeArrowheads="1"/>
          </p:cNvSpPr>
          <p:nvPr/>
        </p:nvSpPr>
        <p:spPr bwMode="auto">
          <a:xfrm>
            <a:off x="7608888" y="4752975"/>
            <a:ext cx="4714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="1"/>
              <a:t>V</a:t>
            </a:r>
            <a:r>
              <a:rPr lang="en-GB" sz="2000" b="1" baseline="-25000"/>
              <a:t>2</a:t>
            </a:r>
          </a:p>
        </p:txBody>
      </p:sp>
      <p:sp>
        <p:nvSpPr>
          <p:cNvPr id="148505" name="Text Box 25"/>
          <p:cNvSpPr txBox="1">
            <a:spLocks noChangeArrowheads="1"/>
          </p:cNvSpPr>
          <p:nvPr/>
        </p:nvSpPr>
        <p:spPr bwMode="auto">
          <a:xfrm>
            <a:off x="5919788" y="4856163"/>
            <a:ext cx="4460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V</a:t>
            </a:r>
            <a:r>
              <a:rPr lang="en-GB" sz="2000" b="1" baseline="-25000"/>
              <a:t>1</a:t>
            </a:r>
          </a:p>
        </p:txBody>
      </p: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7600950" y="5767388"/>
            <a:ext cx="460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R</a:t>
            </a:r>
            <a:r>
              <a:rPr lang="en-GB" sz="2000" b="1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8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8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  <p:bldP spid="148488" grpId="0"/>
      <p:bldP spid="148489" grpId="0" build="p"/>
      <p:bldP spid="148496" grpId="0"/>
      <p:bldP spid="148498" grpId="0"/>
      <p:bldP spid="148502" grpId="0"/>
      <p:bldP spid="148504" grpId="0"/>
      <p:bldP spid="148505" grpId="0"/>
      <p:bldP spid="1485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9" descr="resistance circu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3" y="1479550"/>
            <a:ext cx="358298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73" name="Text Box 17"/>
          <p:cNvSpPr txBox="1">
            <a:spLocks noChangeArrowheads="1"/>
          </p:cNvSpPr>
          <p:nvPr/>
        </p:nvSpPr>
        <p:spPr bwMode="auto">
          <a:xfrm>
            <a:off x="3479800" y="1296988"/>
            <a:ext cx="552767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rgbClr val="B71562"/>
              </a:buClr>
              <a:buFont typeface="Wingdings" pitchFamily="2" charset="2"/>
              <a:buChar char="l"/>
            </a:pPr>
            <a:r>
              <a:rPr lang="en-GB" sz="2400" dirty="0"/>
              <a:t>There are 3 loops in the circuit. Each has a voltage drop equal to the input voltage according to the 2nd law. </a:t>
            </a: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GB" dirty="0" smtClean="0"/>
              <a:t>Further uses for Kirchhoff’s law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60363" y="781050"/>
            <a:ext cx="82756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Use Kirchhoff’s laws to find the values for each current.</a:t>
            </a:r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244600" y="2525713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10</a:t>
            </a:r>
            <a:r>
              <a:rPr lang="en-GB" sz="1000" b="1"/>
              <a:t> </a:t>
            </a:r>
            <a:r>
              <a:rPr lang="el-GR" sz="2000" b="1">
                <a:cs typeface="Arial" charset="0"/>
              </a:rPr>
              <a:t>Ω</a:t>
            </a:r>
            <a:endParaRPr lang="el-GR" sz="2000" b="1" baseline="-25000">
              <a:cs typeface="Arial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1173163" y="3429000"/>
            <a:ext cx="8461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100</a:t>
            </a:r>
            <a:r>
              <a:rPr lang="en-GB" sz="1000" b="1"/>
              <a:t> </a:t>
            </a:r>
            <a:r>
              <a:rPr lang="el-GR" sz="2000" b="1"/>
              <a:t>Ω</a:t>
            </a:r>
            <a:endParaRPr lang="en-GB" sz="2000" b="1"/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1244600" y="4357688"/>
            <a:ext cx="704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40</a:t>
            </a:r>
            <a:r>
              <a:rPr lang="en-GB" sz="1000" b="1"/>
              <a:t> </a:t>
            </a:r>
            <a:r>
              <a:rPr lang="el-GR" sz="2000" b="1"/>
              <a:t>Ω</a:t>
            </a:r>
            <a:endParaRPr lang="en-GB" sz="2000" b="1"/>
          </a:p>
        </p:txBody>
      </p:sp>
      <p:sp>
        <p:nvSpPr>
          <p:cNvPr id="29705" name="Text Box 11"/>
          <p:cNvSpPr txBox="1">
            <a:spLocks noChangeArrowheads="1"/>
          </p:cNvSpPr>
          <p:nvPr/>
        </p:nvSpPr>
        <p:spPr bwMode="auto">
          <a:xfrm>
            <a:off x="2286000" y="2224088"/>
            <a:ext cx="379413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100" b="1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sz="2000" b="1" baseline="-25000">
                <a:solidFill>
                  <a:srgbClr val="B71562"/>
                </a:solidFill>
              </a:rPr>
              <a:t>1</a:t>
            </a:r>
          </a:p>
        </p:txBody>
      </p:sp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2284413" y="3114675"/>
            <a:ext cx="379412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100" b="1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sz="2000" b="1" baseline="-25000">
                <a:solidFill>
                  <a:srgbClr val="B71562"/>
                </a:solidFill>
              </a:rPr>
              <a:t>2</a:t>
            </a:r>
          </a:p>
        </p:txBody>
      </p:sp>
      <p:sp>
        <p:nvSpPr>
          <p:cNvPr id="29707" name="Text Box 13"/>
          <p:cNvSpPr txBox="1">
            <a:spLocks noChangeArrowheads="1"/>
          </p:cNvSpPr>
          <p:nvPr/>
        </p:nvSpPr>
        <p:spPr bwMode="auto">
          <a:xfrm>
            <a:off x="2284413" y="4043363"/>
            <a:ext cx="379412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100" b="1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sz="2000" b="1" baseline="-25000">
                <a:solidFill>
                  <a:srgbClr val="B71562"/>
                </a:solidFill>
              </a:rPr>
              <a:t>3</a:t>
            </a:r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2986088" y="2543175"/>
            <a:ext cx="287337" cy="41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100" b="1">
                <a:solidFill>
                  <a:srgbClr val="B71562"/>
                </a:solidFill>
                <a:latin typeface="Times New Roman" pitchFamily="18" charset="0"/>
              </a:rPr>
              <a:t>I</a:t>
            </a:r>
            <a:endParaRPr lang="en-GB" sz="2100" b="1" baseline="-25000">
              <a:solidFill>
                <a:srgbClr val="B71562"/>
              </a:solidFill>
            </a:endParaRPr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1339850" y="1231900"/>
            <a:ext cx="112871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E = 12</a:t>
            </a:r>
            <a:r>
              <a:rPr lang="en-GB" sz="1000" b="1"/>
              <a:t> </a:t>
            </a:r>
            <a:r>
              <a:rPr lang="en-GB" sz="2000" b="1"/>
              <a:t>V</a:t>
            </a:r>
            <a:endParaRPr lang="en-GB" sz="2000" b="1" baseline="-25000"/>
          </a:p>
        </p:txBody>
      </p:sp>
      <p:sp>
        <p:nvSpPr>
          <p:cNvPr id="147475" name="Text Box 19"/>
          <p:cNvSpPr txBox="1">
            <a:spLocks noChangeArrowheads="1"/>
          </p:cNvSpPr>
          <p:nvPr/>
        </p:nvSpPr>
        <p:spPr bwMode="auto">
          <a:xfrm>
            <a:off x="4378325" y="4371975"/>
            <a:ext cx="33702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Therefore:  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dirty="0"/>
              <a:t> =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baseline="-25000" dirty="0"/>
              <a:t>1</a:t>
            </a:r>
            <a:r>
              <a:rPr lang="en-GB" sz="2400" b="1" dirty="0"/>
              <a:t> +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baseline="-25000" dirty="0"/>
              <a:t>2</a:t>
            </a:r>
            <a:r>
              <a:rPr lang="en-GB" sz="2400" b="1" dirty="0"/>
              <a:t> + </a:t>
            </a:r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b="1" baseline="-25000" dirty="0"/>
              <a:t>3</a:t>
            </a:r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360363" y="5146675"/>
            <a:ext cx="1009650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As </a:t>
            </a:r>
            <a:r>
              <a:rPr lang="en-GB" sz="2500" b="1">
                <a:latin typeface="Times New Roman" pitchFamily="18" charset="0"/>
              </a:rPr>
              <a:t>I</a:t>
            </a:r>
            <a:r>
              <a:rPr lang="en-GB" b="1"/>
              <a:t> =</a:t>
            </a:r>
          </a:p>
        </p:txBody>
      </p:sp>
      <p:sp>
        <p:nvSpPr>
          <p:cNvPr id="147478" name="Text Box 22"/>
          <p:cNvSpPr txBox="1">
            <a:spLocks noChangeArrowheads="1"/>
          </p:cNvSpPr>
          <p:nvPr/>
        </p:nvSpPr>
        <p:spPr bwMode="auto">
          <a:xfrm>
            <a:off x="2386013" y="5148263"/>
            <a:ext cx="569912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>
                <a:latin typeface="Times New Roman" pitchFamily="18" charset="0"/>
              </a:rPr>
              <a:t>I</a:t>
            </a:r>
            <a:r>
              <a:rPr lang="en-GB"/>
              <a:t> =</a:t>
            </a:r>
          </a:p>
        </p:txBody>
      </p:sp>
      <p:sp>
        <p:nvSpPr>
          <p:cNvPr id="147480" name="Text Box 24"/>
          <p:cNvSpPr txBox="1">
            <a:spLocks noChangeArrowheads="1"/>
          </p:cNvSpPr>
          <p:nvPr/>
        </p:nvSpPr>
        <p:spPr bwMode="auto">
          <a:xfrm>
            <a:off x="2881313" y="5002213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2881313" y="5456238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10</a:t>
            </a:r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3694113" y="5456238"/>
            <a:ext cx="65114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100</a:t>
            </a:r>
          </a:p>
        </p:txBody>
      </p:sp>
      <p:sp>
        <p:nvSpPr>
          <p:cNvPr id="147483" name="Text Box 27"/>
          <p:cNvSpPr txBox="1">
            <a:spLocks noChangeArrowheads="1"/>
          </p:cNvSpPr>
          <p:nvPr/>
        </p:nvSpPr>
        <p:spPr bwMode="auto">
          <a:xfrm>
            <a:off x="4660900" y="5456238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40</a:t>
            </a:r>
          </a:p>
        </p:txBody>
      </p:sp>
      <p:sp>
        <p:nvSpPr>
          <p:cNvPr id="147484" name="Text Box 28"/>
          <p:cNvSpPr txBox="1">
            <a:spLocks noChangeArrowheads="1"/>
          </p:cNvSpPr>
          <p:nvPr/>
        </p:nvSpPr>
        <p:spPr bwMode="auto">
          <a:xfrm>
            <a:off x="3778250" y="5002213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147485" name="Text Box 29"/>
          <p:cNvSpPr txBox="1">
            <a:spLocks noChangeArrowheads="1"/>
          </p:cNvSpPr>
          <p:nvPr/>
        </p:nvSpPr>
        <p:spPr bwMode="auto">
          <a:xfrm>
            <a:off x="4660900" y="5000625"/>
            <a:ext cx="4956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12</a:t>
            </a:r>
          </a:p>
        </p:txBody>
      </p:sp>
      <p:sp>
        <p:nvSpPr>
          <p:cNvPr id="147486" name="Text Box 30"/>
          <p:cNvSpPr txBox="1">
            <a:spLocks noChangeArrowheads="1"/>
          </p:cNvSpPr>
          <p:nvPr/>
        </p:nvSpPr>
        <p:spPr bwMode="auto">
          <a:xfrm>
            <a:off x="3378200" y="5159375"/>
            <a:ext cx="361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</a:t>
            </a:r>
          </a:p>
        </p:txBody>
      </p:sp>
      <p:sp>
        <p:nvSpPr>
          <p:cNvPr id="147487" name="Text Box 31"/>
          <p:cNvSpPr txBox="1">
            <a:spLocks noChangeArrowheads="1"/>
          </p:cNvSpPr>
          <p:nvPr/>
        </p:nvSpPr>
        <p:spPr bwMode="auto">
          <a:xfrm>
            <a:off x="4329113" y="5159375"/>
            <a:ext cx="361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+</a:t>
            </a:r>
          </a:p>
        </p:txBody>
      </p:sp>
      <p:sp>
        <p:nvSpPr>
          <p:cNvPr id="147488" name="Text Box 32"/>
          <p:cNvSpPr txBox="1">
            <a:spLocks noChangeArrowheads="1"/>
          </p:cNvSpPr>
          <p:nvPr/>
        </p:nvSpPr>
        <p:spPr bwMode="auto">
          <a:xfrm>
            <a:off x="5724525" y="5156200"/>
            <a:ext cx="24994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>
                <a:latin typeface="Times New Roman" pitchFamily="18" charset="0"/>
              </a:rPr>
              <a:t>I</a:t>
            </a:r>
            <a:r>
              <a:rPr lang="en-GB" sz="2400" dirty="0"/>
              <a:t> = 1.2 + 0.12 + 0.3</a:t>
            </a:r>
          </a:p>
        </p:txBody>
      </p:sp>
      <p:sp>
        <p:nvSpPr>
          <p:cNvPr id="147489" name="Text Box 33"/>
          <p:cNvSpPr txBox="1">
            <a:spLocks noChangeArrowheads="1"/>
          </p:cNvSpPr>
          <p:nvPr/>
        </p:nvSpPr>
        <p:spPr bwMode="auto">
          <a:xfrm>
            <a:off x="1152525" y="6067425"/>
            <a:ext cx="1178528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 dirty="0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b="1" dirty="0">
                <a:solidFill>
                  <a:srgbClr val="B71562"/>
                </a:solidFill>
              </a:rPr>
              <a:t> = </a:t>
            </a:r>
            <a:r>
              <a:rPr lang="en-GB" sz="2400" b="1" dirty="0">
                <a:solidFill>
                  <a:srgbClr val="B71562"/>
                </a:solidFill>
              </a:rPr>
              <a:t>1.6 A</a:t>
            </a:r>
          </a:p>
        </p:txBody>
      </p:sp>
      <p:sp>
        <p:nvSpPr>
          <p:cNvPr id="147490" name="Text Box 34"/>
          <p:cNvSpPr txBox="1">
            <a:spLocks noChangeArrowheads="1"/>
          </p:cNvSpPr>
          <p:nvPr/>
        </p:nvSpPr>
        <p:spPr bwMode="auto">
          <a:xfrm>
            <a:off x="2860675" y="6067425"/>
            <a:ext cx="1257075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 dirty="0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b="1" baseline="-25000" dirty="0">
                <a:solidFill>
                  <a:srgbClr val="B71562"/>
                </a:solidFill>
              </a:rPr>
              <a:t>1</a:t>
            </a:r>
            <a:r>
              <a:rPr lang="en-GB" b="1" dirty="0">
                <a:solidFill>
                  <a:srgbClr val="B71562"/>
                </a:solidFill>
              </a:rPr>
              <a:t> = </a:t>
            </a:r>
            <a:r>
              <a:rPr lang="en-GB" sz="2400" b="1" dirty="0">
                <a:solidFill>
                  <a:srgbClr val="B71562"/>
                </a:solidFill>
              </a:rPr>
              <a:t>1.2 A</a:t>
            </a:r>
          </a:p>
        </p:txBody>
      </p:sp>
      <p:sp>
        <p:nvSpPr>
          <p:cNvPr id="147491" name="Text Box 35"/>
          <p:cNvSpPr txBox="1">
            <a:spLocks noChangeArrowheads="1"/>
          </p:cNvSpPr>
          <p:nvPr/>
        </p:nvSpPr>
        <p:spPr bwMode="auto">
          <a:xfrm>
            <a:off x="4568825" y="6067425"/>
            <a:ext cx="1257075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 dirty="0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b="1" baseline="-25000" dirty="0">
                <a:solidFill>
                  <a:srgbClr val="B71562"/>
                </a:solidFill>
              </a:rPr>
              <a:t>2</a:t>
            </a:r>
            <a:r>
              <a:rPr lang="en-GB" b="1" dirty="0">
                <a:solidFill>
                  <a:srgbClr val="B71562"/>
                </a:solidFill>
              </a:rPr>
              <a:t> = </a:t>
            </a:r>
            <a:r>
              <a:rPr lang="en-GB" sz="2400" b="1" dirty="0">
                <a:solidFill>
                  <a:srgbClr val="B71562"/>
                </a:solidFill>
              </a:rPr>
              <a:t>0.1 A</a:t>
            </a:r>
          </a:p>
        </p:txBody>
      </p:sp>
      <p:sp>
        <p:nvSpPr>
          <p:cNvPr id="147492" name="Text Box 36"/>
          <p:cNvSpPr txBox="1">
            <a:spLocks noChangeArrowheads="1"/>
          </p:cNvSpPr>
          <p:nvPr/>
        </p:nvSpPr>
        <p:spPr bwMode="auto">
          <a:xfrm>
            <a:off x="6448425" y="6067425"/>
            <a:ext cx="1257075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 dirty="0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b="1" baseline="-25000" dirty="0">
                <a:solidFill>
                  <a:srgbClr val="B71562"/>
                </a:solidFill>
              </a:rPr>
              <a:t>3</a:t>
            </a:r>
            <a:r>
              <a:rPr lang="en-GB" b="1" dirty="0">
                <a:solidFill>
                  <a:srgbClr val="B71562"/>
                </a:solidFill>
              </a:rPr>
              <a:t> = </a:t>
            </a:r>
            <a:r>
              <a:rPr lang="en-GB" sz="2400" b="1" dirty="0">
                <a:solidFill>
                  <a:srgbClr val="B71562"/>
                </a:solidFill>
              </a:rPr>
              <a:t>0.3 A</a:t>
            </a:r>
          </a:p>
        </p:txBody>
      </p:sp>
      <p:sp>
        <p:nvSpPr>
          <p:cNvPr id="147493" name="Text Box 37"/>
          <p:cNvSpPr txBox="1">
            <a:spLocks noChangeArrowheads="1"/>
          </p:cNvSpPr>
          <p:nvPr/>
        </p:nvSpPr>
        <p:spPr bwMode="auto">
          <a:xfrm>
            <a:off x="3479800" y="3167063"/>
            <a:ext cx="55626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rgbClr val="B71562"/>
              </a:buClr>
              <a:buFont typeface="Wingdings" pitchFamily="2" charset="2"/>
              <a:buChar char="l"/>
            </a:pPr>
            <a:r>
              <a:rPr lang="en-GB" sz="2400" dirty="0"/>
              <a:t>The 1st law means that current entering each junction equals the current leaving.</a:t>
            </a:r>
          </a:p>
        </p:txBody>
      </p:sp>
      <p:sp>
        <p:nvSpPr>
          <p:cNvPr id="147494" name="Text Box 38"/>
          <p:cNvSpPr txBox="1">
            <a:spLocks noChangeArrowheads="1"/>
          </p:cNvSpPr>
          <p:nvPr/>
        </p:nvSpPr>
        <p:spPr bwMode="auto">
          <a:xfrm>
            <a:off x="1355725" y="5002213"/>
            <a:ext cx="3674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V</a:t>
            </a:r>
          </a:p>
        </p:txBody>
      </p:sp>
      <p:sp>
        <p:nvSpPr>
          <p:cNvPr id="147495" name="Text Box 39"/>
          <p:cNvSpPr txBox="1">
            <a:spLocks noChangeArrowheads="1"/>
          </p:cNvSpPr>
          <p:nvPr/>
        </p:nvSpPr>
        <p:spPr bwMode="auto">
          <a:xfrm>
            <a:off x="1355725" y="5456238"/>
            <a:ext cx="3577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 dirty="0"/>
              <a:t>R</a:t>
            </a:r>
          </a:p>
        </p:txBody>
      </p:sp>
      <p:sp>
        <p:nvSpPr>
          <p:cNvPr id="147496" name="Line 40"/>
          <p:cNvSpPr>
            <a:spLocks noChangeShapeType="1"/>
          </p:cNvSpPr>
          <p:nvPr/>
        </p:nvSpPr>
        <p:spPr bwMode="auto">
          <a:xfrm flipV="1">
            <a:off x="1346200" y="5448300"/>
            <a:ext cx="393700" cy="0"/>
          </a:xfrm>
          <a:prstGeom prst="line">
            <a:avLst/>
          </a:prstGeom>
          <a:noFill/>
          <a:ln w="25400">
            <a:solidFill>
              <a:srgbClr val="01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97" name="Line 41"/>
          <p:cNvSpPr>
            <a:spLocks noChangeShapeType="1"/>
          </p:cNvSpPr>
          <p:nvPr/>
        </p:nvSpPr>
        <p:spPr bwMode="auto">
          <a:xfrm flipV="1">
            <a:off x="4738688" y="5457825"/>
            <a:ext cx="393700" cy="0"/>
          </a:xfrm>
          <a:prstGeom prst="line">
            <a:avLst/>
          </a:prstGeom>
          <a:noFill/>
          <a:ln w="25400">
            <a:solidFill>
              <a:srgbClr val="01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98" name="Line 42"/>
          <p:cNvSpPr>
            <a:spLocks noChangeShapeType="1"/>
          </p:cNvSpPr>
          <p:nvPr/>
        </p:nvSpPr>
        <p:spPr bwMode="auto">
          <a:xfrm flipV="1">
            <a:off x="3749675" y="5456238"/>
            <a:ext cx="571500" cy="0"/>
          </a:xfrm>
          <a:prstGeom prst="line">
            <a:avLst/>
          </a:prstGeom>
          <a:noFill/>
          <a:ln w="25400">
            <a:solidFill>
              <a:srgbClr val="01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7499" name="Line 43"/>
          <p:cNvSpPr>
            <a:spLocks noChangeShapeType="1"/>
          </p:cNvSpPr>
          <p:nvPr/>
        </p:nvSpPr>
        <p:spPr bwMode="auto">
          <a:xfrm flipV="1">
            <a:off x="2963863" y="5456238"/>
            <a:ext cx="393700" cy="0"/>
          </a:xfrm>
          <a:prstGeom prst="line">
            <a:avLst/>
          </a:prstGeom>
          <a:noFill/>
          <a:ln w="25400">
            <a:solidFill>
              <a:srgbClr val="01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7500" name="Picture 44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34" name="Text Box 45"/>
          <p:cNvSpPr txBox="1">
            <a:spLocks noChangeArrowheads="1"/>
          </p:cNvSpPr>
          <p:nvPr/>
        </p:nvSpPr>
        <p:spPr bwMode="auto">
          <a:xfrm>
            <a:off x="1373188" y="3913188"/>
            <a:ext cx="4460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V</a:t>
            </a:r>
            <a:r>
              <a:rPr lang="en-GB" sz="2000" b="1" baseline="-25000"/>
              <a:t>3</a:t>
            </a:r>
          </a:p>
        </p:txBody>
      </p:sp>
      <p:sp>
        <p:nvSpPr>
          <p:cNvPr id="29735" name="Text Box 46"/>
          <p:cNvSpPr txBox="1">
            <a:spLocks noChangeArrowheads="1"/>
          </p:cNvSpPr>
          <p:nvPr/>
        </p:nvSpPr>
        <p:spPr bwMode="auto">
          <a:xfrm>
            <a:off x="1373188" y="3038475"/>
            <a:ext cx="4460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V</a:t>
            </a:r>
            <a:r>
              <a:rPr lang="en-GB" sz="2000" b="1" baseline="-25000"/>
              <a:t>2</a:t>
            </a:r>
          </a:p>
        </p:txBody>
      </p:sp>
      <p:sp>
        <p:nvSpPr>
          <p:cNvPr id="29736" name="Text Box 47"/>
          <p:cNvSpPr txBox="1">
            <a:spLocks noChangeArrowheads="1"/>
          </p:cNvSpPr>
          <p:nvPr/>
        </p:nvSpPr>
        <p:spPr bwMode="auto">
          <a:xfrm>
            <a:off x="1373188" y="2125663"/>
            <a:ext cx="4460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="1"/>
              <a:t>V</a:t>
            </a:r>
            <a:r>
              <a:rPr lang="en-GB" sz="2000" b="1" baseline="-25000"/>
              <a:t>1</a:t>
            </a:r>
          </a:p>
        </p:txBody>
      </p:sp>
      <p:sp>
        <p:nvSpPr>
          <p:cNvPr id="147504" name="Text Box 48"/>
          <p:cNvSpPr txBox="1">
            <a:spLocks noChangeArrowheads="1"/>
          </p:cNvSpPr>
          <p:nvPr/>
        </p:nvSpPr>
        <p:spPr bwMode="auto">
          <a:xfrm>
            <a:off x="4292600" y="2566988"/>
            <a:ext cx="358822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Therefore:   </a:t>
            </a:r>
            <a:r>
              <a:rPr lang="en-GB" sz="2400" b="1" dirty="0"/>
              <a:t>E = V</a:t>
            </a:r>
            <a:r>
              <a:rPr lang="en-GB" sz="2400" b="1" baseline="-25000" dirty="0"/>
              <a:t>1</a:t>
            </a:r>
            <a:r>
              <a:rPr lang="en-GB" sz="2400" b="1" dirty="0"/>
              <a:t> = V</a:t>
            </a:r>
            <a:r>
              <a:rPr lang="en-GB" sz="2400" b="1" baseline="-25000" dirty="0"/>
              <a:t>2</a:t>
            </a:r>
            <a:r>
              <a:rPr lang="en-GB" sz="2400" b="1" dirty="0"/>
              <a:t> = V</a:t>
            </a:r>
            <a:r>
              <a:rPr lang="en-GB" sz="2400" b="1" baseline="-250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7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7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7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7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4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73" grpId="0"/>
      <p:bldP spid="147475" grpId="0"/>
      <p:bldP spid="147476" grpId="0"/>
      <p:bldP spid="147478" grpId="0"/>
      <p:bldP spid="147480" grpId="0"/>
      <p:bldP spid="147481" grpId="0"/>
      <p:bldP spid="147482" grpId="0"/>
      <p:bldP spid="147483" grpId="0"/>
      <p:bldP spid="147484" grpId="0"/>
      <p:bldP spid="147485" grpId="0"/>
      <p:bldP spid="147486" grpId="0"/>
      <p:bldP spid="147487" grpId="0"/>
      <p:bldP spid="147488" grpId="0"/>
      <p:bldP spid="147489" grpId="0"/>
      <p:bldP spid="147490" grpId="0"/>
      <p:bldP spid="147491" grpId="0"/>
      <p:bldP spid="147492" grpId="0"/>
      <p:bldP spid="147493" grpId="0"/>
      <p:bldP spid="147494" grpId="0"/>
      <p:bldP spid="147495" grpId="0"/>
      <p:bldP spid="147496" grpId="0" animBg="1"/>
      <p:bldP spid="147497" grpId="0" animBg="1"/>
      <p:bldP spid="147498" grpId="0" animBg="1"/>
      <p:bldP spid="147499" grpId="0" animBg="1"/>
      <p:bldP spid="1475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Recall: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2028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371600"/>
            <a:ext cx="32480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524000"/>
            <a:ext cx="45479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48000"/>
            <a:ext cx="4267200" cy="84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267200"/>
            <a:ext cx="443392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2000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990600"/>
            <a:ext cx="254317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14400"/>
            <a:ext cx="468336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1" y="3962400"/>
            <a:ext cx="4800600" cy="117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The current in an </a:t>
            </a:r>
            <a:r>
              <a:rPr lang="en-GB" sz="2400" b="1" dirty="0" err="1" smtClean="0"/>
              <a:t>ohmic</a:t>
            </a:r>
            <a:r>
              <a:rPr lang="en-GB" sz="2400" b="1" dirty="0" smtClean="0"/>
              <a:t> conductor is proportional to the voltage across it, provided that the temperature and other physical conditions are kept constant.</a:t>
            </a:r>
            <a:endParaRPr lang="en-GB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 smtClean="0"/>
              <a:t>Recall: Ohm’s Law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3352800" y="2362200"/>
            <a:ext cx="1244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 smtClean="0">
                <a:sym typeface="Symbol" pitchFamily="18" charset="2"/>
              </a:rPr>
              <a:t>V</a:t>
            </a:r>
            <a:r>
              <a:rPr lang="en-GB" sz="2400" b="1" dirty="0" smtClean="0">
                <a:sym typeface="Symbol" pitchFamily="18" charset="2"/>
              </a:rPr>
              <a:t> = </a:t>
            </a:r>
            <a:r>
              <a:rPr lang="en-GB" sz="2400" b="1" i="1" dirty="0" smtClean="0">
                <a:sym typeface="Symbol" pitchFamily="18" charset="2"/>
              </a:rPr>
              <a:t>R</a:t>
            </a:r>
            <a:r>
              <a:rPr lang="en-GB" sz="2400" b="1" dirty="0" smtClean="0">
                <a:sym typeface="Symbol" pitchFamily="18" charset="2"/>
              </a:rPr>
              <a:t> × </a:t>
            </a:r>
            <a:r>
              <a:rPr lang="en-GB" sz="2400" b="1" i="1" dirty="0" smtClean="0">
                <a:latin typeface="Times New Roman" pitchFamily="18" charset="0"/>
                <a:sym typeface="Symbol" pitchFamily="18" charset="2"/>
              </a:rPr>
              <a:t>I</a:t>
            </a:r>
            <a:endParaRPr lang="en-GB" sz="2400" b="1" i="1" dirty="0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352800"/>
            <a:ext cx="7171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i="1" dirty="0" smtClean="0">
                <a:sym typeface="Symbol" pitchFamily="18" charset="2"/>
              </a:rPr>
              <a:t>R</a:t>
            </a:r>
            <a:r>
              <a:rPr lang="en-GB" sz="3200" dirty="0" smtClean="0">
                <a:sym typeface="Symbol" pitchFamily="18" charset="2"/>
              </a:rPr>
              <a:t> is the resistance, measured in ohms (Ω).</a:t>
            </a:r>
            <a:endParaRPr lang="en-GB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GB" dirty="0" smtClean="0"/>
              <a:t>Equivalent resistance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358775" y="3609975"/>
            <a:ext cx="8748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When designing or analysing circuits, complex combinations of resistors are common. To perform calculations, for example to find a suitable fuse to protect the circuit, it is easier to use a value for the total resistance of the circuit, R</a:t>
            </a:r>
            <a:r>
              <a:rPr lang="en-GB" sz="2400" baseline="-25000" dirty="0"/>
              <a:t>T</a:t>
            </a:r>
            <a:r>
              <a:rPr lang="en-GB" sz="2400" dirty="0"/>
              <a:t>.</a:t>
            </a:r>
          </a:p>
        </p:txBody>
      </p:sp>
      <p:pic>
        <p:nvPicPr>
          <p:cNvPr id="16397" name="Picture 13" descr="many_resist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3" y="1058863"/>
            <a:ext cx="4003675" cy="2249487"/>
          </a:xfrm>
          <a:prstGeom prst="rect">
            <a:avLst/>
          </a:prstGeom>
          <a:noFill/>
        </p:spPr>
      </p:pic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962025" y="1525588"/>
            <a:ext cx="51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1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736725" y="1081088"/>
            <a:ext cx="51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2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638425" y="1271588"/>
            <a:ext cx="51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3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429125" y="1436688"/>
            <a:ext cx="51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4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994025" y="1804988"/>
            <a:ext cx="51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5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812925" y="2655888"/>
            <a:ext cx="51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6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946525" y="2871788"/>
            <a:ext cx="51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7</a:t>
            </a:r>
          </a:p>
        </p:txBody>
      </p:sp>
      <p:sp>
        <p:nvSpPr>
          <p:cNvPr id="16405" name="AutoShape 21"/>
          <p:cNvSpPr>
            <a:spLocks noChangeArrowheads="1"/>
          </p:cNvSpPr>
          <p:nvPr/>
        </p:nvSpPr>
        <p:spPr bwMode="auto">
          <a:xfrm>
            <a:off x="4927600" y="2044700"/>
            <a:ext cx="1422400" cy="292100"/>
          </a:xfrm>
          <a:prstGeom prst="rightArrow">
            <a:avLst>
              <a:gd name="adj1" fmla="val 50000"/>
              <a:gd name="adj2" fmla="val 73923"/>
            </a:avLst>
          </a:prstGeom>
          <a:solidFill>
            <a:srgbClr val="B71562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407" name="Picture 23" descr="one_resist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0975" y="1085850"/>
            <a:ext cx="2247900" cy="2146300"/>
          </a:xfrm>
          <a:prstGeom prst="rect">
            <a:avLst/>
          </a:prstGeom>
          <a:noFill/>
        </p:spPr>
      </p:pic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7388225" y="2465388"/>
            <a:ext cx="52863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R</a:t>
            </a:r>
            <a:r>
              <a:rPr lang="en-GB" b="1" baseline="-25000">
                <a:solidFill>
                  <a:srgbClr val="B71562"/>
                </a:solidFill>
              </a:rPr>
              <a:t>T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58775" y="5346700"/>
            <a:ext cx="8607425" cy="83099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R</a:t>
            </a:r>
            <a:r>
              <a:rPr lang="en-GB" sz="2400" baseline="-25000" dirty="0"/>
              <a:t>T</a:t>
            </a:r>
            <a:r>
              <a:rPr lang="en-GB" sz="2400" dirty="0"/>
              <a:t> can be called the </a:t>
            </a:r>
            <a:r>
              <a:rPr lang="en-GB" sz="2400" b="1" dirty="0">
                <a:solidFill>
                  <a:srgbClr val="B71562"/>
                </a:solidFill>
              </a:rPr>
              <a:t>equivalent resistance</a:t>
            </a:r>
            <a:r>
              <a:rPr lang="en-GB" sz="2400" dirty="0"/>
              <a:t> because it is the single resistor that is equivalent to the complex combination.</a:t>
            </a:r>
          </a:p>
        </p:txBody>
      </p:sp>
      <p:pic>
        <p:nvPicPr>
          <p:cNvPr id="16410" name="Picture 26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405" grpId="0" animBg="1"/>
      <p:bldP spid="16408" grpId="0"/>
      <p:bldP spid="16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Resistors in series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358775" y="784225"/>
            <a:ext cx="858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To work out the equivalent resistance of resistors in series, the resistor values can just be added together: </a:t>
            </a: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358775" y="4795838"/>
            <a:ext cx="4956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/>
              <a:t>In general for a number of resistors, </a:t>
            </a:r>
            <a:r>
              <a:rPr lang="en-GB" sz="2400" i="1" dirty="0"/>
              <a:t>n</a:t>
            </a:r>
            <a:r>
              <a:rPr lang="en-GB" sz="2400" dirty="0"/>
              <a:t>: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819400" y="5689600"/>
            <a:ext cx="3492500" cy="673100"/>
            <a:chOff x="1776" y="3584"/>
            <a:chExt cx="2200" cy="424"/>
          </a:xfrm>
        </p:grpSpPr>
        <p:sp>
          <p:nvSpPr>
            <p:cNvPr id="17426" name="AutoShape 18"/>
            <p:cNvSpPr>
              <a:spLocks noChangeArrowheads="1"/>
            </p:cNvSpPr>
            <p:nvPr/>
          </p:nvSpPr>
          <p:spPr bwMode="auto">
            <a:xfrm>
              <a:off x="1776" y="3584"/>
              <a:ext cx="2200" cy="424"/>
            </a:xfrm>
            <a:prstGeom prst="roundRect">
              <a:avLst>
                <a:gd name="adj" fmla="val 11083"/>
              </a:avLst>
            </a:prstGeom>
            <a:solidFill>
              <a:srgbClr val="FFFFCC"/>
            </a:solidFill>
            <a:ln w="38100" algn="ctr">
              <a:solidFill>
                <a:srgbClr val="B71562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20" name="TextBox 14"/>
            <p:cNvSpPr txBox="1">
              <a:spLocks noChangeArrowheads="1"/>
            </p:cNvSpPr>
            <p:nvPr/>
          </p:nvSpPr>
          <p:spPr bwMode="auto">
            <a:xfrm>
              <a:off x="1855" y="3649"/>
              <a:ext cx="16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400" b="1" dirty="0"/>
                <a:t>R</a:t>
              </a:r>
              <a:r>
                <a:rPr lang="en-GB" sz="2400" b="1" baseline="-25000" dirty="0"/>
                <a:t>T</a:t>
              </a:r>
              <a:r>
                <a:rPr lang="en-GB" sz="2400" b="1" dirty="0"/>
                <a:t> = R</a:t>
              </a:r>
              <a:r>
                <a:rPr lang="en-GB" sz="2400" b="1" baseline="-25000" dirty="0"/>
                <a:t>1</a:t>
              </a:r>
              <a:r>
                <a:rPr lang="en-GB" sz="2400" b="1" dirty="0"/>
                <a:t> + R</a:t>
              </a:r>
              <a:r>
                <a:rPr lang="en-GB" sz="2400" b="1" baseline="-25000" dirty="0"/>
                <a:t>2</a:t>
              </a:r>
              <a:r>
                <a:rPr lang="en-GB" sz="2400" b="1" dirty="0"/>
                <a:t> + … + </a:t>
              </a:r>
              <a:r>
                <a:rPr lang="en-GB" sz="2400" b="1" dirty="0" err="1"/>
                <a:t>R</a:t>
              </a:r>
              <a:r>
                <a:rPr lang="en-GB" sz="2400" b="1" baseline="-25000" dirty="0" err="1"/>
                <a:t>n</a:t>
              </a:r>
              <a:endParaRPr lang="en-GB" sz="2400" b="1" baseline="-25000" dirty="0"/>
            </a:p>
          </p:txBody>
        </p:sp>
      </p:grp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2432050" y="2565400"/>
            <a:ext cx="80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10</a:t>
            </a:r>
            <a:r>
              <a:rPr lang="en-GB" sz="1000" b="1">
                <a:solidFill>
                  <a:srgbClr val="B71562"/>
                </a:solidFill>
              </a:rPr>
              <a:t> </a:t>
            </a:r>
            <a:r>
              <a:rPr lang="el-GR" b="1">
                <a:solidFill>
                  <a:srgbClr val="B71562"/>
                </a:solidFill>
              </a:rPr>
              <a:t>Ω</a:t>
            </a:r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4116388" y="2565400"/>
            <a:ext cx="80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20</a:t>
            </a:r>
            <a:r>
              <a:rPr lang="en-GB" sz="1000" b="1">
                <a:solidFill>
                  <a:srgbClr val="B71562"/>
                </a:solidFill>
              </a:rPr>
              <a:t> </a:t>
            </a:r>
            <a:r>
              <a:rPr lang="el-GR" b="1">
                <a:solidFill>
                  <a:srgbClr val="B71562"/>
                </a:solidFill>
              </a:rPr>
              <a:t>Ω</a:t>
            </a:r>
            <a:endParaRPr lang="en-GB" b="1">
              <a:solidFill>
                <a:srgbClr val="B71562"/>
              </a:solidFill>
            </a:endParaRPr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794375" y="25654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15</a:t>
            </a:r>
            <a:r>
              <a:rPr lang="en-GB" sz="1000" b="1">
                <a:solidFill>
                  <a:srgbClr val="B71562"/>
                </a:solidFill>
                <a:latin typeface="Book Antiqua" pitchFamily="18" charset="0"/>
              </a:rPr>
              <a:t> </a:t>
            </a:r>
            <a:r>
              <a:rPr lang="el-GR" b="1">
                <a:solidFill>
                  <a:srgbClr val="B71562"/>
                </a:solidFill>
              </a:rPr>
              <a:t>Ω</a:t>
            </a:r>
            <a:endParaRPr lang="en-GB" b="1">
              <a:solidFill>
                <a:srgbClr val="B71562"/>
              </a:solidFill>
            </a:endParaRPr>
          </a:p>
        </p:txBody>
      </p:sp>
      <p:pic>
        <p:nvPicPr>
          <p:cNvPr id="17423" name="Picture 15" descr="seri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041525"/>
            <a:ext cx="5645150" cy="547688"/>
          </a:xfrm>
          <a:prstGeom prst="rect">
            <a:avLst/>
          </a:prstGeom>
          <a:noFill/>
        </p:spPr>
      </p:pic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962025" y="3459163"/>
            <a:ext cx="4635180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equivalent resistance = 10 + 20 + 15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921125" y="3903663"/>
            <a:ext cx="997389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b="1" dirty="0"/>
              <a:t>45</a:t>
            </a:r>
            <a:r>
              <a:rPr lang="en-GB" sz="2400" dirty="0"/>
              <a:t> </a:t>
            </a:r>
            <a:r>
              <a:rPr lang="el-GR" sz="2400" b="1" dirty="0"/>
              <a:t>Ω</a:t>
            </a:r>
            <a:endParaRPr lang="en-GB" sz="2400" b="1" dirty="0"/>
          </a:p>
        </p:txBody>
      </p:sp>
      <p:pic>
        <p:nvPicPr>
          <p:cNvPr id="17430" name="Picture 22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  <p:bldP spid="17424" grpId="0"/>
      <p:bldP spid="174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76" name="Picture 44" descr="parall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" y="3530600"/>
            <a:ext cx="3262313" cy="2698750"/>
          </a:xfrm>
          <a:prstGeom prst="rect">
            <a:avLst/>
          </a:prstGeom>
          <a:noFill/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GB" dirty="0" smtClean="0"/>
              <a:t>Resistors in parallel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358775" y="784225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To work out the equivalent resistance for resistors in parallel, a more complex equation must be applied: 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58775" y="2932113"/>
            <a:ext cx="24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For example:</a:t>
            </a: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1811338" y="4043363"/>
            <a:ext cx="80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10</a:t>
            </a:r>
            <a:r>
              <a:rPr lang="en-GB" sz="1000" b="1">
                <a:solidFill>
                  <a:srgbClr val="B71562"/>
                </a:solidFill>
              </a:rPr>
              <a:t> </a:t>
            </a:r>
            <a:r>
              <a:rPr lang="el-GR" b="1">
                <a:solidFill>
                  <a:srgbClr val="B71562"/>
                </a:solidFill>
              </a:rPr>
              <a:t>Ω</a:t>
            </a:r>
            <a:endParaRPr lang="en-GB" b="1">
              <a:solidFill>
                <a:srgbClr val="B71562"/>
              </a:solidFill>
            </a:endParaRPr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1812925" y="5094288"/>
            <a:ext cx="80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20</a:t>
            </a:r>
            <a:r>
              <a:rPr lang="en-GB" sz="1000" b="1">
                <a:solidFill>
                  <a:srgbClr val="B71562"/>
                </a:solidFill>
              </a:rPr>
              <a:t> </a:t>
            </a:r>
            <a:r>
              <a:rPr lang="el-GR" b="1">
                <a:solidFill>
                  <a:srgbClr val="B71562"/>
                </a:solidFill>
              </a:rPr>
              <a:t>Ω</a:t>
            </a:r>
            <a:endParaRPr lang="en-GB" b="1">
              <a:solidFill>
                <a:srgbClr val="B71562"/>
              </a:solidFill>
            </a:endParaRPr>
          </a:p>
        </p:txBody>
      </p:sp>
      <p:sp>
        <p:nvSpPr>
          <p:cNvPr id="18443" name="TextBox 11"/>
          <p:cNvSpPr txBox="1">
            <a:spLocks noChangeArrowheads="1"/>
          </p:cNvSpPr>
          <p:nvPr/>
        </p:nvSpPr>
        <p:spPr bwMode="auto">
          <a:xfrm>
            <a:off x="1811338" y="6153150"/>
            <a:ext cx="80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B71562"/>
                </a:solidFill>
              </a:rPr>
              <a:t>15</a:t>
            </a:r>
            <a:r>
              <a:rPr lang="en-GB" sz="1000" b="1">
                <a:solidFill>
                  <a:srgbClr val="B71562"/>
                </a:solidFill>
              </a:rPr>
              <a:t> </a:t>
            </a:r>
            <a:r>
              <a:rPr lang="el-GR" b="1">
                <a:solidFill>
                  <a:srgbClr val="B71562"/>
                </a:solidFill>
              </a:rPr>
              <a:t>Ω</a:t>
            </a:r>
            <a:endParaRPr lang="en-GB" b="1">
              <a:solidFill>
                <a:srgbClr val="B71562"/>
              </a:solidFill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2044700" y="1752600"/>
            <a:ext cx="5270500" cy="1143000"/>
            <a:chOff x="1288" y="1104"/>
            <a:chExt cx="3176" cy="584"/>
          </a:xfrm>
        </p:grpSpPr>
        <p:sp>
          <p:nvSpPr>
            <p:cNvPr id="18474" name="AutoShape 42"/>
            <p:cNvSpPr>
              <a:spLocks noChangeArrowheads="1"/>
            </p:cNvSpPr>
            <p:nvPr/>
          </p:nvSpPr>
          <p:spPr bwMode="auto">
            <a:xfrm>
              <a:off x="1288" y="1104"/>
              <a:ext cx="3176" cy="584"/>
            </a:xfrm>
            <a:prstGeom prst="roundRect">
              <a:avLst>
                <a:gd name="adj" fmla="val 11727"/>
              </a:avLst>
            </a:prstGeom>
            <a:solidFill>
              <a:srgbClr val="FFFFCC"/>
            </a:solidFill>
            <a:ln w="38100" algn="ctr">
              <a:solidFill>
                <a:srgbClr val="B7156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414" y="1121"/>
              <a:ext cx="333" cy="512"/>
              <a:chOff x="838" y="1065"/>
              <a:chExt cx="333" cy="512"/>
            </a:xfrm>
          </p:grpSpPr>
          <p:sp>
            <p:nvSpPr>
              <p:cNvPr id="18452" name="Text Box 20"/>
              <p:cNvSpPr txBox="1">
                <a:spLocks noChangeArrowheads="1"/>
              </p:cNvSpPr>
              <p:nvPr/>
            </p:nvSpPr>
            <p:spPr bwMode="auto">
              <a:xfrm>
                <a:off x="878" y="1065"/>
                <a:ext cx="22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1</a:t>
                </a:r>
              </a:p>
            </p:txBody>
          </p:sp>
          <p:sp>
            <p:nvSpPr>
              <p:cNvPr id="18453" name="Text Box 21"/>
              <p:cNvSpPr txBox="1">
                <a:spLocks noChangeArrowheads="1"/>
              </p:cNvSpPr>
              <p:nvPr/>
            </p:nvSpPr>
            <p:spPr bwMode="auto">
              <a:xfrm>
                <a:off x="838" y="1289"/>
                <a:ext cx="33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R</a:t>
                </a:r>
                <a:r>
                  <a:rPr lang="en-GB" b="1" baseline="-25000"/>
                  <a:t>T</a:t>
                </a:r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872" y="1321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10066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1799" y="1233"/>
              <a:ext cx="228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=</a:t>
              </a:r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2458" y="1233"/>
              <a:ext cx="228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+</a:t>
              </a:r>
            </a:p>
          </p:txBody>
        </p:sp>
        <p:sp>
          <p:nvSpPr>
            <p:cNvPr id="18461" name="Text Box 29"/>
            <p:cNvSpPr txBox="1">
              <a:spLocks noChangeArrowheads="1"/>
            </p:cNvSpPr>
            <p:nvPr/>
          </p:nvSpPr>
          <p:spPr bwMode="auto">
            <a:xfrm>
              <a:off x="3116" y="1233"/>
              <a:ext cx="228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+</a:t>
              </a:r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3397" y="1233"/>
              <a:ext cx="308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…</a:t>
              </a:r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3757" y="1233"/>
              <a:ext cx="228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+</a:t>
              </a: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2079" y="1121"/>
              <a:ext cx="326" cy="512"/>
              <a:chOff x="1582" y="1065"/>
              <a:chExt cx="326" cy="512"/>
            </a:xfrm>
          </p:grpSpPr>
          <p:sp>
            <p:nvSpPr>
              <p:cNvPr id="18456" name="Text Box 24"/>
              <p:cNvSpPr txBox="1">
                <a:spLocks noChangeArrowheads="1"/>
              </p:cNvSpPr>
              <p:nvPr/>
            </p:nvSpPr>
            <p:spPr bwMode="auto">
              <a:xfrm>
                <a:off x="1622" y="1065"/>
                <a:ext cx="22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1</a:t>
                </a:r>
              </a:p>
            </p:txBody>
          </p:sp>
          <p:sp>
            <p:nvSpPr>
              <p:cNvPr id="18457" name="Text Box 25"/>
              <p:cNvSpPr txBox="1">
                <a:spLocks noChangeArrowheads="1"/>
              </p:cNvSpPr>
              <p:nvPr/>
            </p:nvSpPr>
            <p:spPr bwMode="auto">
              <a:xfrm>
                <a:off x="1582" y="1289"/>
                <a:ext cx="32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R</a:t>
                </a:r>
                <a:r>
                  <a:rPr lang="en-GB" b="1" baseline="-25000"/>
                  <a:t>1</a:t>
                </a:r>
              </a:p>
            </p:txBody>
          </p:sp>
          <p:sp>
            <p:nvSpPr>
              <p:cNvPr id="18466" name="Line 34"/>
              <p:cNvSpPr>
                <a:spLocks noChangeShapeType="1"/>
              </p:cNvSpPr>
              <p:nvPr/>
            </p:nvSpPr>
            <p:spPr bwMode="auto">
              <a:xfrm>
                <a:off x="1632" y="1321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10066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2738" y="1121"/>
              <a:ext cx="326" cy="512"/>
              <a:chOff x="2334" y="1065"/>
              <a:chExt cx="326" cy="512"/>
            </a:xfrm>
          </p:grpSpPr>
          <p:sp>
            <p:nvSpPr>
              <p:cNvPr id="18459" name="Text Box 27"/>
              <p:cNvSpPr txBox="1">
                <a:spLocks noChangeArrowheads="1"/>
              </p:cNvSpPr>
              <p:nvPr/>
            </p:nvSpPr>
            <p:spPr bwMode="auto">
              <a:xfrm>
                <a:off x="2366" y="1065"/>
                <a:ext cx="22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1</a:t>
                </a:r>
              </a:p>
            </p:txBody>
          </p:sp>
          <p:sp>
            <p:nvSpPr>
              <p:cNvPr id="18460" name="Text Box 28"/>
              <p:cNvSpPr txBox="1">
                <a:spLocks noChangeArrowheads="1"/>
              </p:cNvSpPr>
              <p:nvPr/>
            </p:nvSpPr>
            <p:spPr bwMode="auto">
              <a:xfrm>
                <a:off x="2334" y="1289"/>
                <a:ext cx="32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R</a:t>
                </a:r>
                <a:r>
                  <a:rPr lang="en-GB" b="1" baseline="-25000"/>
                  <a:t>2</a:t>
                </a:r>
              </a:p>
            </p:txBody>
          </p:sp>
          <p:sp>
            <p:nvSpPr>
              <p:cNvPr id="18467" name="Line 35"/>
              <p:cNvSpPr>
                <a:spLocks noChangeShapeType="1"/>
              </p:cNvSpPr>
              <p:nvPr/>
            </p:nvSpPr>
            <p:spPr bwMode="auto">
              <a:xfrm>
                <a:off x="2344" y="1321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10066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4038" y="1121"/>
              <a:ext cx="333" cy="512"/>
              <a:chOff x="3462" y="1065"/>
              <a:chExt cx="333" cy="512"/>
            </a:xfrm>
          </p:grpSpPr>
          <p:sp>
            <p:nvSpPr>
              <p:cNvPr id="18462" name="Text Box 30"/>
              <p:cNvSpPr txBox="1">
                <a:spLocks noChangeArrowheads="1"/>
              </p:cNvSpPr>
              <p:nvPr/>
            </p:nvSpPr>
            <p:spPr bwMode="auto">
              <a:xfrm>
                <a:off x="3486" y="1065"/>
                <a:ext cx="22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1</a:t>
                </a:r>
              </a:p>
            </p:txBody>
          </p:sp>
          <p:sp>
            <p:nvSpPr>
              <p:cNvPr id="18465" name="Text Box 33"/>
              <p:cNvSpPr txBox="1">
                <a:spLocks noChangeArrowheads="1"/>
              </p:cNvSpPr>
              <p:nvPr/>
            </p:nvSpPr>
            <p:spPr bwMode="auto">
              <a:xfrm>
                <a:off x="3462" y="1289"/>
                <a:ext cx="33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/>
                  <a:t>R</a:t>
                </a:r>
                <a:r>
                  <a:rPr lang="en-GB" b="1" baseline="-25000"/>
                  <a:t>n</a:t>
                </a:r>
              </a:p>
            </p:txBody>
          </p:sp>
          <p:sp>
            <p:nvSpPr>
              <p:cNvPr id="18468" name="Line 36"/>
              <p:cNvSpPr>
                <a:spLocks noChangeShapeType="1"/>
              </p:cNvSpPr>
              <p:nvPr/>
            </p:nvSpPr>
            <p:spPr bwMode="auto">
              <a:xfrm>
                <a:off x="3480" y="1321"/>
                <a:ext cx="240" cy="0"/>
              </a:xfrm>
              <a:prstGeom prst="line">
                <a:avLst/>
              </a:prstGeom>
              <a:noFill/>
              <a:ln w="25400">
                <a:solidFill>
                  <a:srgbClr val="010066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4994275" y="3494088"/>
            <a:ext cx="3619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</a:t>
            </a:r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4416425" y="3316288"/>
            <a:ext cx="528638" cy="812800"/>
            <a:chOff x="838" y="1065"/>
            <a:chExt cx="333" cy="512"/>
          </a:xfrm>
        </p:grpSpPr>
        <p:sp>
          <p:nvSpPr>
            <p:cNvPr id="18479" name="Text Box 47"/>
            <p:cNvSpPr txBox="1">
              <a:spLocks noChangeArrowheads="1"/>
            </p:cNvSpPr>
            <p:nvPr/>
          </p:nvSpPr>
          <p:spPr bwMode="auto">
            <a:xfrm>
              <a:off x="878" y="1065"/>
              <a:ext cx="22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1</a:t>
              </a:r>
            </a:p>
          </p:txBody>
        </p:sp>
        <p:sp>
          <p:nvSpPr>
            <p:cNvPr id="18480" name="Text Box 48"/>
            <p:cNvSpPr txBox="1">
              <a:spLocks noChangeArrowheads="1"/>
            </p:cNvSpPr>
            <p:nvPr/>
          </p:nvSpPr>
          <p:spPr bwMode="auto">
            <a:xfrm>
              <a:off x="838" y="1289"/>
              <a:ext cx="33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dirty="0"/>
                <a:t>R</a:t>
              </a:r>
              <a:r>
                <a:rPr lang="en-GB" baseline="-25000" dirty="0"/>
                <a:t>T</a:t>
              </a:r>
            </a:p>
          </p:txBody>
        </p:sp>
        <p:sp>
          <p:nvSpPr>
            <p:cNvPr id="18481" name="Line 49"/>
            <p:cNvSpPr>
              <a:spLocks noChangeShapeType="1"/>
            </p:cNvSpPr>
            <p:nvPr/>
          </p:nvSpPr>
          <p:spPr bwMode="auto">
            <a:xfrm>
              <a:off x="872" y="1321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405438" y="3316290"/>
            <a:ext cx="495300" cy="817563"/>
            <a:chOff x="3734" y="2105"/>
            <a:chExt cx="312" cy="515"/>
          </a:xfrm>
        </p:grpSpPr>
        <p:sp>
          <p:nvSpPr>
            <p:cNvPr id="18483" name="Text Box 51"/>
            <p:cNvSpPr txBox="1">
              <a:spLocks noChangeArrowheads="1"/>
            </p:cNvSpPr>
            <p:nvPr/>
          </p:nvSpPr>
          <p:spPr bwMode="auto">
            <a:xfrm>
              <a:off x="3787" y="2105"/>
              <a:ext cx="214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</a:t>
              </a:r>
            </a:p>
          </p:txBody>
        </p:sp>
        <p:sp>
          <p:nvSpPr>
            <p:cNvPr id="18484" name="Text Box 52"/>
            <p:cNvSpPr txBox="1">
              <a:spLocks noChangeArrowheads="1"/>
            </p:cNvSpPr>
            <p:nvPr/>
          </p:nvSpPr>
          <p:spPr bwMode="auto">
            <a:xfrm>
              <a:off x="3734" y="2329"/>
              <a:ext cx="312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10</a:t>
              </a:r>
              <a:endParaRPr lang="en-GB" sz="2400" baseline="-25000" dirty="0"/>
            </a:p>
          </p:txBody>
        </p:sp>
        <p:sp>
          <p:nvSpPr>
            <p:cNvPr id="18485" name="Line 53"/>
            <p:cNvSpPr>
              <a:spLocks noChangeShapeType="1"/>
            </p:cNvSpPr>
            <p:nvPr/>
          </p:nvSpPr>
          <p:spPr bwMode="auto">
            <a:xfrm>
              <a:off x="3779" y="2361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6389688" y="3316290"/>
            <a:ext cx="495300" cy="817563"/>
            <a:chOff x="4598" y="2065"/>
            <a:chExt cx="312" cy="515"/>
          </a:xfrm>
        </p:grpSpPr>
        <p:sp>
          <p:nvSpPr>
            <p:cNvPr id="18486" name="Text Box 54"/>
            <p:cNvSpPr txBox="1">
              <a:spLocks noChangeArrowheads="1"/>
            </p:cNvSpPr>
            <p:nvPr/>
          </p:nvSpPr>
          <p:spPr bwMode="auto">
            <a:xfrm>
              <a:off x="4651" y="2065"/>
              <a:ext cx="214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</a:t>
              </a:r>
            </a:p>
          </p:txBody>
        </p:sp>
        <p:sp>
          <p:nvSpPr>
            <p:cNvPr id="18487" name="Text Box 55"/>
            <p:cNvSpPr txBox="1">
              <a:spLocks noChangeArrowheads="1"/>
            </p:cNvSpPr>
            <p:nvPr/>
          </p:nvSpPr>
          <p:spPr bwMode="auto">
            <a:xfrm>
              <a:off x="4598" y="2289"/>
              <a:ext cx="312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20</a:t>
              </a:r>
              <a:endParaRPr lang="en-GB" sz="2400" baseline="-25000" dirty="0"/>
            </a:p>
          </p:txBody>
        </p:sp>
        <p:sp>
          <p:nvSpPr>
            <p:cNvPr id="18488" name="Line 56"/>
            <p:cNvSpPr>
              <a:spLocks noChangeShapeType="1"/>
            </p:cNvSpPr>
            <p:nvPr/>
          </p:nvSpPr>
          <p:spPr bwMode="auto">
            <a:xfrm>
              <a:off x="4643" y="2321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7375525" y="3316290"/>
            <a:ext cx="495300" cy="817563"/>
            <a:chOff x="5214" y="2097"/>
            <a:chExt cx="312" cy="515"/>
          </a:xfrm>
        </p:grpSpPr>
        <p:sp>
          <p:nvSpPr>
            <p:cNvPr id="18492" name="Text Box 60"/>
            <p:cNvSpPr txBox="1">
              <a:spLocks noChangeArrowheads="1"/>
            </p:cNvSpPr>
            <p:nvPr/>
          </p:nvSpPr>
          <p:spPr bwMode="auto">
            <a:xfrm>
              <a:off x="5267" y="2097"/>
              <a:ext cx="214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</a:t>
              </a:r>
            </a:p>
          </p:txBody>
        </p:sp>
        <p:sp>
          <p:nvSpPr>
            <p:cNvPr id="18493" name="Text Box 61"/>
            <p:cNvSpPr txBox="1">
              <a:spLocks noChangeArrowheads="1"/>
            </p:cNvSpPr>
            <p:nvPr/>
          </p:nvSpPr>
          <p:spPr bwMode="auto">
            <a:xfrm>
              <a:off x="5214" y="2321"/>
              <a:ext cx="312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15</a:t>
              </a:r>
              <a:endParaRPr lang="en-GB" sz="2400" baseline="-25000" dirty="0"/>
            </a:p>
          </p:txBody>
        </p:sp>
        <p:sp>
          <p:nvSpPr>
            <p:cNvPr id="18494" name="Line 62"/>
            <p:cNvSpPr>
              <a:spLocks noChangeShapeType="1"/>
            </p:cNvSpPr>
            <p:nvPr/>
          </p:nvSpPr>
          <p:spPr bwMode="auto">
            <a:xfrm>
              <a:off x="5259" y="2353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5978525" y="3494088"/>
            <a:ext cx="3619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+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6962775" y="3494088"/>
            <a:ext cx="3619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+</a:t>
            </a:r>
          </a:p>
        </p:txBody>
      </p: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4416425" y="4179888"/>
            <a:ext cx="528638" cy="812800"/>
            <a:chOff x="2782" y="2633"/>
            <a:chExt cx="333" cy="512"/>
          </a:xfrm>
        </p:grpSpPr>
        <p:sp>
          <p:nvSpPr>
            <p:cNvPr id="18501" name="Text Box 69"/>
            <p:cNvSpPr txBox="1">
              <a:spLocks noChangeArrowheads="1"/>
            </p:cNvSpPr>
            <p:nvPr/>
          </p:nvSpPr>
          <p:spPr bwMode="auto">
            <a:xfrm>
              <a:off x="2822" y="2633"/>
              <a:ext cx="22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1</a:t>
              </a:r>
            </a:p>
          </p:txBody>
        </p:sp>
        <p:sp>
          <p:nvSpPr>
            <p:cNvPr id="18502" name="Text Box 70"/>
            <p:cNvSpPr txBox="1">
              <a:spLocks noChangeArrowheads="1"/>
            </p:cNvSpPr>
            <p:nvPr/>
          </p:nvSpPr>
          <p:spPr bwMode="auto">
            <a:xfrm>
              <a:off x="2782" y="2857"/>
              <a:ext cx="33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T</a:t>
              </a:r>
            </a:p>
          </p:txBody>
        </p:sp>
        <p:sp>
          <p:nvSpPr>
            <p:cNvPr id="18503" name="Line 71"/>
            <p:cNvSpPr>
              <a:spLocks noChangeShapeType="1"/>
            </p:cNvSpPr>
            <p:nvPr/>
          </p:nvSpPr>
          <p:spPr bwMode="auto">
            <a:xfrm>
              <a:off x="2816" y="2889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4975225" y="4332288"/>
            <a:ext cx="3619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</a:t>
            </a:r>
          </a:p>
        </p:txBody>
      </p: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5395913" y="4179890"/>
            <a:ext cx="1485900" cy="868363"/>
            <a:chOff x="3536" y="2633"/>
            <a:chExt cx="936" cy="547"/>
          </a:xfrm>
        </p:grpSpPr>
        <p:sp>
          <p:nvSpPr>
            <p:cNvPr id="18505" name="Line 73"/>
            <p:cNvSpPr>
              <a:spLocks noChangeShapeType="1"/>
            </p:cNvSpPr>
            <p:nvPr/>
          </p:nvSpPr>
          <p:spPr bwMode="auto">
            <a:xfrm>
              <a:off x="3536" y="2889"/>
              <a:ext cx="936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506" name="Text Box 74"/>
            <p:cNvSpPr txBox="1">
              <a:spLocks noChangeArrowheads="1"/>
            </p:cNvSpPr>
            <p:nvPr/>
          </p:nvSpPr>
          <p:spPr bwMode="auto">
            <a:xfrm>
              <a:off x="3839" y="2889"/>
              <a:ext cx="312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60</a:t>
              </a:r>
            </a:p>
          </p:txBody>
        </p:sp>
        <p:sp>
          <p:nvSpPr>
            <p:cNvPr id="18507" name="Text Box 75"/>
            <p:cNvSpPr txBox="1">
              <a:spLocks noChangeArrowheads="1"/>
            </p:cNvSpPr>
            <p:nvPr/>
          </p:nvSpPr>
          <p:spPr bwMode="auto">
            <a:xfrm>
              <a:off x="3567" y="2633"/>
              <a:ext cx="778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6 + 3 + 4</a:t>
              </a:r>
            </a:p>
          </p:txBody>
        </p:sp>
      </p:grpSp>
      <p:grpSp>
        <p:nvGrpSpPr>
          <p:cNvPr id="13" name="Group 78"/>
          <p:cNvGrpSpPr>
            <a:grpSpLocks/>
          </p:cNvGrpSpPr>
          <p:nvPr/>
        </p:nvGrpSpPr>
        <p:grpSpPr bwMode="auto">
          <a:xfrm>
            <a:off x="4416425" y="4954588"/>
            <a:ext cx="528638" cy="812800"/>
            <a:chOff x="2782" y="2633"/>
            <a:chExt cx="333" cy="512"/>
          </a:xfrm>
        </p:grpSpPr>
        <p:sp>
          <p:nvSpPr>
            <p:cNvPr id="18511" name="Text Box 79"/>
            <p:cNvSpPr txBox="1">
              <a:spLocks noChangeArrowheads="1"/>
            </p:cNvSpPr>
            <p:nvPr/>
          </p:nvSpPr>
          <p:spPr bwMode="auto">
            <a:xfrm>
              <a:off x="2822" y="2633"/>
              <a:ext cx="22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1</a:t>
              </a:r>
            </a:p>
          </p:txBody>
        </p:sp>
        <p:sp>
          <p:nvSpPr>
            <p:cNvPr id="18512" name="Text Box 80"/>
            <p:cNvSpPr txBox="1">
              <a:spLocks noChangeArrowheads="1"/>
            </p:cNvSpPr>
            <p:nvPr/>
          </p:nvSpPr>
          <p:spPr bwMode="auto">
            <a:xfrm>
              <a:off x="2782" y="2857"/>
              <a:ext cx="33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  <a:r>
                <a:rPr lang="en-GB" baseline="-25000"/>
                <a:t>T</a:t>
              </a:r>
            </a:p>
          </p:txBody>
        </p:sp>
        <p:sp>
          <p:nvSpPr>
            <p:cNvPr id="18513" name="Line 81"/>
            <p:cNvSpPr>
              <a:spLocks noChangeShapeType="1"/>
            </p:cNvSpPr>
            <p:nvPr/>
          </p:nvSpPr>
          <p:spPr bwMode="auto">
            <a:xfrm>
              <a:off x="2816" y="2889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4975225" y="5056188"/>
            <a:ext cx="3619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=</a:t>
            </a:r>
          </a:p>
        </p:txBody>
      </p:sp>
      <p:grpSp>
        <p:nvGrpSpPr>
          <p:cNvPr id="14" name="Group 97"/>
          <p:cNvGrpSpPr>
            <a:grpSpLocks/>
          </p:cNvGrpSpPr>
          <p:nvPr/>
        </p:nvGrpSpPr>
        <p:grpSpPr bwMode="auto">
          <a:xfrm>
            <a:off x="5395924" y="4954591"/>
            <a:ext cx="496888" cy="855663"/>
            <a:chOff x="3495" y="3121"/>
            <a:chExt cx="313" cy="539"/>
          </a:xfrm>
        </p:grpSpPr>
        <p:sp>
          <p:nvSpPr>
            <p:cNvPr id="18517" name="Text Box 85"/>
            <p:cNvSpPr txBox="1">
              <a:spLocks noChangeArrowheads="1"/>
            </p:cNvSpPr>
            <p:nvPr/>
          </p:nvSpPr>
          <p:spPr bwMode="auto">
            <a:xfrm>
              <a:off x="3496" y="3121"/>
              <a:ext cx="312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13</a:t>
              </a:r>
            </a:p>
          </p:txBody>
        </p:sp>
        <p:sp>
          <p:nvSpPr>
            <p:cNvPr id="18518" name="Text Box 86"/>
            <p:cNvSpPr txBox="1">
              <a:spLocks noChangeArrowheads="1"/>
            </p:cNvSpPr>
            <p:nvPr/>
          </p:nvSpPr>
          <p:spPr bwMode="auto">
            <a:xfrm>
              <a:off x="3495" y="3369"/>
              <a:ext cx="312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60</a:t>
              </a:r>
              <a:endParaRPr lang="en-GB" sz="2400" baseline="-25000" dirty="0"/>
            </a:p>
          </p:txBody>
        </p:sp>
        <p:sp>
          <p:nvSpPr>
            <p:cNvPr id="18519" name="Line 87"/>
            <p:cNvSpPr>
              <a:spLocks noChangeShapeType="1"/>
            </p:cNvSpPr>
            <p:nvPr/>
          </p:nvSpPr>
          <p:spPr bwMode="auto">
            <a:xfrm>
              <a:off x="3540" y="3377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520" name="Text Box 88"/>
          <p:cNvSpPr txBox="1">
            <a:spLocks noChangeArrowheads="1"/>
          </p:cNvSpPr>
          <p:nvPr/>
        </p:nvSpPr>
        <p:spPr bwMode="auto">
          <a:xfrm>
            <a:off x="4975225" y="6021388"/>
            <a:ext cx="3619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=</a:t>
            </a:r>
          </a:p>
        </p:txBody>
      </p:sp>
      <p:sp>
        <p:nvSpPr>
          <p:cNvPr id="18521" name="Text Box 89"/>
          <p:cNvSpPr txBox="1">
            <a:spLocks noChangeArrowheads="1"/>
          </p:cNvSpPr>
          <p:nvPr/>
        </p:nvSpPr>
        <p:spPr bwMode="auto">
          <a:xfrm>
            <a:off x="4403725" y="6021388"/>
            <a:ext cx="52863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/>
              <a:t>R</a:t>
            </a:r>
            <a:r>
              <a:rPr lang="en-GB" b="1" baseline="-25000"/>
              <a:t>T</a:t>
            </a:r>
          </a:p>
        </p:txBody>
      </p:sp>
      <p:grpSp>
        <p:nvGrpSpPr>
          <p:cNvPr id="15" name="Group 96"/>
          <p:cNvGrpSpPr>
            <a:grpSpLocks/>
          </p:cNvGrpSpPr>
          <p:nvPr/>
        </p:nvGrpSpPr>
        <p:grpSpPr bwMode="auto">
          <a:xfrm>
            <a:off x="5395913" y="5843588"/>
            <a:ext cx="525462" cy="850900"/>
            <a:chOff x="3471" y="3681"/>
            <a:chExt cx="331" cy="536"/>
          </a:xfrm>
        </p:grpSpPr>
        <p:sp>
          <p:nvSpPr>
            <p:cNvPr id="18522" name="Text Box 90"/>
            <p:cNvSpPr txBox="1">
              <a:spLocks noChangeArrowheads="1"/>
            </p:cNvSpPr>
            <p:nvPr/>
          </p:nvSpPr>
          <p:spPr bwMode="auto">
            <a:xfrm>
              <a:off x="3472" y="3681"/>
              <a:ext cx="33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60</a:t>
              </a:r>
            </a:p>
          </p:txBody>
        </p:sp>
        <p:sp>
          <p:nvSpPr>
            <p:cNvPr id="18523" name="Text Box 91"/>
            <p:cNvSpPr txBox="1">
              <a:spLocks noChangeArrowheads="1"/>
            </p:cNvSpPr>
            <p:nvPr/>
          </p:nvSpPr>
          <p:spPr bwMode="auto">
            <a:xfrm>
              <a:off x="3471" y="3929"/>
              <a:ext cx="33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13</a:t>
              </a:r>
              <a:endParaRPr lang="en-GB" b="1" baseline="-25000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516" y="3937"/>
              <a:ext cx="240" cy="0"/>
            </a:xfrm>
            <a:prstGeom prst="line">
              <a:avLst/>
            </a:prstGeom>
            <a:noFill/>
            <a:ln w="25400">
              <a:solidFill>
                <a:srgbClr val="010066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8525" name="Text Box 93"/>
          <p:cNvSpPr txBox="1">
            <a:spLocks noChangeArrowheads="1"/>
          </p:cNvSpPr>
          <p:nvPr/>
        </p:nvSpPr>
        <p:spPr bwMode="auto">
          <a:xfrm>
            <a:off x="6346825" y="6021388"/>
            <a:ext cx="1303562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 dirty="0"/>
              <a:t>=  4.62 </a:t>
            </a:r>
            <a:r>
              <a:rPr lang="el-GR" sz="2400" b="1" dirty="0"/>
              <a:t>Ω</a:t>
            </a:r>
            <a:endParaRPr lang="en-GB" sz="2400" b="1" dirty="0"/>
          </a:p>
        </p:txBody>
      </p:sp>
      <p:sp>
        <p:nvSpPr>
          <p:cNvPr id="18527" name="Text Box 95"/>
          <p:cNvSpPr txBox="1">
            <a:spLocks noChangeArrowheads="1"/>
          </p:cNvSpPr>
          <p:nvPr/>
        </p:nvSpPr>
        <p:spPr bwMode="auto">
          <a:xfrm>
            <a:off x="5851525" y="6021388"/>
            <a:ext cx="4286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/>
              <a:t>Ω</a:t>
            </a:r>
            <a:endParaRPr lang="en-GB" b="1"/>
          </a:p>
        </p:txBody>
      </p:sp>
      <p:pic>
        <p:nvPicPr>
          <p:cNvPr id="18530" name="Picture 98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8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41" grpId="0"/>
      <p:bldP spid="18442" grpId="0"/>
      <p:bldP spid="18443" grpId="0"/>
      <p:bldP spid="18477" grpId="0"/>
      <p:bldP spid="18495" grpId="0"/>
      <p:bldP spid="18496" grpId="0"/>
      <p:bldP spid="18504" grpId="0"/>
      <p:bldP spid="18514" grpId="0"/>
      <p:bldP spid="18520" grpId="0"/>
      <p:bldP spid="18521" grpId="0"/>
      <p:bldP spid="18525" grpId="0"/>
      <p:bldP spid="185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GB" dirty="0" smtClean="0"/>
              <a:t>Resistor combinations</a:t>
            </a:r>
          </a:p>
        </p:txBody>
      </p:sp>
      <p:pic>
        <p:nvPicPr>
          <p:cNvPr id="19462" name="Picture 6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</p:spPr>
      </p:pic>
      <p:pic>
        <p:nvPicPr>
          <p:cNvPr id="19466" name="ShockwaveFlash1JPG" descr="resistance_6_crcalc_seriesparall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725" y="800100"/>
            <a:ext cx="8699500" cy="53086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Kirchhoff’s first law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58775" y="784225"/>
            <a:ext cx="832643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29703" name="Picture 7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60363" y="1771650"/>
            <a:ext cx="50879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dirty="0">
                <a:solidFill>
                  <a:srgbClr val="B71562"/>
                </a:solidFill>
              </a:rPr>
              <a:t>Kirchhoff’s first law</a:t>
            </a:r>
            <a:r>
              <a:rPr lang="en-GB" sz="2400" dirty="0"/>
              <a:t> states that: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74663" y="2397125"/>
            <a:ext cx="8175625" cy="1073150"/>
            <a:chOff x="299" y="1510"/>
            <a:chExt cx="5150" cy="676"/>
          </a:xfrm>
        </p:grpSpPr>
        <p:sp>
          <p:nvSpPr>
            <p:cNvPr id="26643" name="AutoShape 9"/>
            <p:cNvSpPr>
              <a:spLocks noChangeArrowheads="1"/>
            </p:cNvSpPr>
            <p:nvPr/>
          </p:nvSpPr>
          <p:spPr bwMode="auto">
            <a:xfrm>
              <a:off x="299" y="1510"/>
              <a:ext cx="5150" cy="676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B71562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44" name="Text Box 10"/>
            <p:cNvSpPr txBox="1">
              <a:spLocks noChangeArrowheads="1"/>
            </p:cNvSpPr>
            <p:nvPr/>
          </p:nvSpPr>
          <p:spPr bwMode="auto">
            <a:xfrm>
              <a:off x="301" y="1585"/>
              <a:ext cx="5143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2400" b="1" dirty="0"/>
                <a:t>The sum of the currents leaving any junction is always equal to the sum of the currents that entered it.</a:t>
              </a:r>
            </a:p>
          </p:txBody>
        </p:sp>
      </p:grp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360363" y="781050"/>
            <a:ext cx="85677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The German physicist Gustav Kirchhoff established two laws which help us to understand the function of electric circuits.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60363" y="3638550"/>
            <a:ext cx="85677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This law is based upon the idea of the conservation of charge: no charge can be lost or made in a circuit. 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60363" y="4629150"/>
            <a:ext cx="58626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Thus the sum of the currents at a junction should be zero.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936875" y="5343525"/>
            <a:ext cx="2659063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 dirty="0">
                <a:latin typeface="Times New Roman" pitchFamily="18" charset="0"/>
              </a:rPr>
              <a:t>I</a:t>
            </a:r>
            <a:r>
              <a:rPr lang="en-GB" b="1" baseline="-25000" dirty="0"/>
              <a:t>IN</a:t>
            </a:r>
            <a:r>
              <a:rPr lang="en-GB" b="1" dirty="0"/>
              <a:t> = </a:t>
            </a:r>
            <a:r>
              <a:rPr lang="en-GB" sz="2500" b="1" dirty="0">
                <a:latin typeface="Times New Roman" pitchFamily="18" charset="0"/>
              </a:rPr>
              <a:t>I</a:t>
            </a:r>
            <a:r>
              <a:rPr lang="en-GB" b="1" baseline="-25000" dirty="0"/>
              <a:t>1</a:t>
            </a:r>
            <a:r>
              <a:rPr lang="en-GB" b="1" dirty="0"/>
              <a:t> + </a:t>
            </a:r>
            <a:r>
              <a:rPr lang="en-GB" sz="2500" b="1" dirty="0">
                <a:latin typeface="Times New Roman" pitchFamily="18" charset="0"/>
              </a:rPr>
              <a:t>I</a:t>
            </a:r>
            <a:r>
              <a:rPr lang="en-GB" b="1" baseline="-25000" dirty="0"/>
              <a:t>2</a:t>
            </a:r>
            <a:r>
              <a:rPr lang="en-GB" b="1" dirty="0"/>
              <a:t> … + </a:t>
            </a:r>
            <a:r>
              <a:rPr lang="en-GB" sz="2500" b="1" dirty="0">
                <a:latin typeface="Times New Roman" pitchFamily="18" charset="0"/>
              </a:rPr>
              <a:t>I</a:t>
            </a:r>
            <a:r>
              <a:rPr lang="en-GB" b="1" baseline="-25000" dirty="0"/>
              <a:t>n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741738" y="5984875"/>
            <a:ext cx="1020762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500" b="1">
                <a:solidFill>
                  <a:srgbClr val="B71562"/>
                </a:solidFill>
                <a:cs typeface="Arial" charset="0"/>
              </a:rPr>
              <a:t>Σ</a:t>
            </a:r>
            <a:r>
              <a:rPr lang="en-GB" sz="2500" b="1">
                <a:solidFill>
                  <a:srgbClr val="B71562"/>
                </a:solidFill>
                <a:latin typeface="Times New Roman" pitchFamily="18" charset="0"/>
              </a:rPr>
              <a:t>I</a:t>
            </a:r>
            <a:r>
              <a:rPr lang="en-GB" b="1">
                <a:solidFill>
                  <a:srgbClr val="B71562"/>
                </a:solidFill>
              </a:rPr>
              <a:t> = </a:t>
            </a:r>
            <a:r>
              <a:rPr lang="en-GB" sz="2500" b="1">
                <a:solidFill>
                  <a:srgbClr val="B71562"/>
                </a:solidFill>
              </a:rPr>
              <a:t>0</a:t>
            </a:r>
            <a:endParaRPr lang="en-GB" b="1" baseline="-25000">
              <a:solidFill>
                <a:srgbClr val="B71562"/>
              </a:solidFill>
            </a:endParaRP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7480300" y="46355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7467600" y="5016500"/>
            <a:ext cx="711200" cy="58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6796088" y="5018088"/>
            <a:ext cx="685800" cy="55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7223125" y="4130675"/>
            <a:ext cx="511175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>
                <a:latin typeface="Times New Roman" pitchFamily="18" charset="0"/>
              </a:rPr>
              <a:t>I</a:t>
            </a:r>
            <a:r>
              <a:rPr lang="en-GB" b="1" baseline="-25000"/>
              <a:t>IN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8164513" y="5503863"/>
            <a:ext cx="420687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>
                <a:latin typeface="Times New Roman" pitchFamily="18" charset="0"/>
              </a:rPr>
              <a:t>I</a:t>
            </a:r>
            <a:r>
              <a:rPr lang="en-GB" b="1" baseline="-25000"/>
              <a:t>3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7264400" y="6026150"/>
            <a:ext cx="420688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>
                <a:latin typeface="Times New Roman" pitchFamily="18" charset="0"/>
              </a:rPr>
              <a:t>I</a:t>
            </a:r>
            <a:r>
              <a:rPr lang="en-GB" b="1" baseline="-25000"/>
              <a:t>2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415088" y="5456238"/>
            <a:ext cx="420687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500" b="1">
                <a:latin typeface="Times New Roman" pitchFamily="18" charset="0"/>
              </a:rPr>
              <a:t>I</a:t>
            </a:r>
            <a:r>
              <a:rPr lang="en-GB" b="1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29708" grpId="0"/>
      <p:bldP spid="29709" grpId="0"/>
      <p:bldP spid="29710" grpId="0"/>
      <p:bldP spid="29711" grpId="0"/>
      <p:bldP spid="29712" grpId="0" animBg="1"/>
      <p:bldP spid="29713" grpId="0" animBg="1"/>
      <p:bldP spid="29714" grpId="0" animBg="1"/>
      <p:bldP spid="29716" grpId="0"/>
      <p:bldP spid="29717" grpId="0"/>
      <p:bldP spid="29718" grpId="0"/>
      <p:bldP spid="297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833</Words>
  <Application>Microsoft Office PowerPoint</Application>
  <PresentationFormat>On-screen Show (4:3)</PresentationFormat>
  <Paragraphs>166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Recall:</vt:lpstr>
      <vt:lpstr>Slide 3</vt:lpstr>
      <vt:lpstr>Slide 4</vt:lpstr>
      <vt:lpstr>Equivalent resistance</vt:lpstr>
      <vt:lpstr>Resistors in series</vt:lpstr>
      <vt:lpstr>Resistors in parallel</vt:lpstr>
      <vt:lpstr>Resistor combinations</vt:lpstr>
      <vt:lpstr>Kirchhoff’s first law</vt:lpstr>
      <vt:lpstr>Slide 10</vt:lpstr>
      <vt:lpstr>The energy in a circuit</vt:lpstr>
      <vt:lpstr>Kirchhoff’s second law</vt:lpstr>
      <vt:lpstr>Further uses for Kirchhoff’s law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 </dc:creator>
  <cp:lastModifiedBy>dbrick</cp:lastModifiedBy>
  <cp:revision>34</cp:revision>
  <dcterms:created xsi:type="dcterms:W3CDTF">2012-05-23T12:21:47Z</dcterms:created>
  <dcterms:modified xsi:type="dcterms:W3CDTF">2013-05-29T22:20:04Z</dcterms:modified>
</cp:coreProperties>
</file>