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3" r:id="rId7"/>
    <p:sldId id="265" r:id="rId8"/>
    <p:sldId id="262" r:id="rId9"/>
    <p:sldId id="264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AB79C-9933-4612-9C38-532FF58552D8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E7563-1798-4D6A-9568-3B2C689935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F7CEC-3FD7-4A10-AE1F-2F91A7186E7A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75BB1-E5EF-4ACC-9FBE-46800257D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44FC82-FA8B-4636-9692-A169967F20C9}" type="slidenum">
              <a:rPr lang="en-GB"/>
              <a:pPr/>
              <a:t>1</a:t>
            </a:fld>
            <a:endParaRPr lang="en-GB"/>
          </a:p>
        </p:txBody>
      </p:sp>
      <p:sp>
        <p:nvSpPr>
          <p:cNvPr id="54279" name="Header Placeholder 4"/>
          <p:cNvSpPr txBox="1">
            <a:spLocks noGrp="1"/>
          </p:cNvSpPr>
          <p:nvPr/>
        </p:nvSpPr>
        <p:spPr bwMode="auto">
          <a:xfrm>
            <a:off x="1574800" y="90382"/>
            <a:ext cx="38354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0"/>
              </a:spcBef>
            </a:pPr>
            <a:r>
              <a:rPr lang="en-GB" sz="1200" b="1">
                <a:solidFill>
                  <a:schemeClr val="tx1"/>
                </a:solidFill>
              </a:rPr>
              <a:t>Boardworks AS Physics </a:t>
            </a:r>
          </a:p>
          <a:p>
            <a:pPr algn="ctr" eaLnBrk="0" hangingPunct="0">
              <a:spcBef>
                <a:spcPct val="0"/>
              </a:spcBef>
            </a:pPr>
            <a:r>
              <a:rPr lang="en-GB" sz="1200" b="1">
                <a:solidFill>
                  <a:schemeClr val="tx1"/>
                </a:solidFill>
              </a:rPr>
              <a:t>Resistance and Resistivity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b="1" smtClean="0"/>
              <a:t>Teacher notes</a:t>
            </a:r>
          </a:p>
          <a:p>
            <a:r>
              <a:rPr lang="en-GB" smtClean="0"/>
              <a:t>Resistivity should not be confused with density, which is also given the symbol </a:t>
            </a:r>
            <a:r>
              <a:rPr lang="en-GB" i="1" smtClean="0"/>
              <a:t>ρ</a:t>
            </a:r>
            <a:r>
              <a:rPr lang="en-GB" smtClean="0"/>
              <a:t>.</a:t>
            </a:r>
          </a:p>
        </p:txBody>
      </p:sp>
      <p:sp>
        <p:nvSpPr>
          <p:cNvPr id="149508" name="Header Placeholder 4"/>
          <p:cNvSpPr txBox="1">
            <a:spLocks noGrp="1"/>
          </p:cNvSpPr>
          <p:nvPr/>
        </p:nvSpPr>
        <p:spPr bwMode="auto">
          <a:xfrm>
            <a:off x="1574800" y="90382"/>
            <a:ext cx="38354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0"/>
              </a:spcBef>
            </a:pPr>
            <a:r>
              <a:rPr lang="en-GB" sz="1200" b="1">
                <a:solidFill>
                  <a:schemeClr val="tx1"/>
                </a:solidFill>
              </a:rPr>
              <a:t>Boardworks AS Physics </a:t>
            </a:r>
          </a:p>
          <a:p>
            <a:pPr algn="ctr" eaLnBrk="0" hangingPunct="0">
              <a:spcBef>
                <a:spcPct val="0"/>
              </a:spcBef>
            </a:pPr>
            <a:r>
              <a:rPr lang="en-GB" sz="1200" b="1">
                <a:solidFill>
                  <a:schemeClr val="tx1"/>
                </a:solidFill>
              </a:rPr>
              <a:t>Resistance and Resistivity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52B8-FA1C-4F5B-89AD-15914F3E5868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565F-147C-4C1A-B0E8-F72DC236C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52B8-FA1C-4F5B-89AD-15914F3E5868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565F-147C-4C1A-B0E8-F72DC236C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52B8-FA1C-4F5B-89AD-15914F3E5868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565F-147C-4C1A-B0E8-F72DC236C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52B8-FA1C-4F5B-89AD-15914F3E5868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565F-147C-4C1A-B0E8-F72DC236C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52B8-FA1C-4F5B-89AD-15914F3E5868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565F-147C-4C1A-B0E8-F72DC236C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52B8-FA1C-4F5B-89AD-15914F3E5868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565F-147C-4C1A-B0E8-F72DC236C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52B8-FA1C-4F5B-89AD-15914F3E5868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565F-147C-4C1A-B0E8-F72DC236C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52B8-FA1C-4F5B-89AD-15914F3E5868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565F-147C-4C1A-B0E8-F72DC236C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52B8-FA1C-4F5B-89AD-15914F3E5868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565F-147C-4C1A-B0E8-F72DC236C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52B8-FA1C-4F5B-89AD-15914F3E5868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565F-147C-4C1A-B0E8-F72DC236C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52B8-FA1C-4F5B-89AD-15914F3E5868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565F-147C-4C1A-B0E8-F72DC236C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952B8-FA1C-4F5B-89AD-15914F3E5868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F565F-147C-4C1A-B0E8-F72DC236C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What is resistivity?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152400" y="914400"/>
            <a:ext cx="8559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/>
              <a:t>Which of the four examples below has the largest resistance, and which has the smallest?</a:t>
            </a:r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5162550" y="1903413"/>
            <a:ext cx="37782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/>
              <a:t>The resistance depends on the size and shape of the material (its cross-sectional area and length) and the material itself.</a:t>
            </a:r>
          </a:p>
        </p:txBody>
      </p:sp>
      <p:pic>
        <p:nvPicPr>
          <p:cNvPr id="22536" name="Picture 8" descr="materia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157413"/>
            <a:ext cx="4518025" cy="3360737"/>
          </a:xfrm>
          <a:prstGeom prst="rect">
            <a:avLst/>
          </a:prstGeom>
          <a:noFill/>
        </p:spPr>
      </p:pic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116138" y="2503488"/>
            <a:ext cx="120015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B71562"/>
                </a:solidFill>
              </a:rPr>
              <a:t>copper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1000125" y="4433888"/>
            <a:ext cx="1147763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B71562"/>
                </a:solidFill>
              </a:rPr>
              <a:t>silicon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3375025" y="4052888"/>
            <a:ext cx="98107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B71562"/>
                </a:solidFill>
              </a:rPr>
              <a:t>silver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2435225" y="5475288"/>
            <a:ext cx="114935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B71562"/>
                </a:solidFill>
              </a:rPr>
              <a:t>plastic</a:t>
            </a:r>
          </a:p>
        </p:txBody>
      </p:sp>
      <p:pic>
        <p:nvPicPr>
          <p:cNvPr id="22542" name="Picture 14" descr="forward_arrow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47088" y="6167438"/>
            <a:ext cx="630237" cy="574675"/>
          </a:xfrm>
          <a:prstGeom prst="rect">
            <a:avLst/>
          </a:prstGeom>
          <a:noFill/>
        </p:spPr>
      </p:pic>
      <p:sp>
        <p:nvSpPr>
          <p:cNvPr id="22543" name="TextBox 5"/>
          <p:cNvSpPr txBox="1">
            <a:spLocks noChangeArrowheads="1"/>
          </p:cNvSpPr>
          <p:nvPr/>
        </p:nvSpPr>
        <p:spPr bwMode="auto">
          <a:xfrm>
            <a:off x="5149850" y="4117975"/>
            <a:ext cx="37782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/>
              <a:t>The measure of how much a particular material opposes electron flow is called the </a:t>
            </a:r>
            <a:r>
              <a:rPr lang="en-GB" sz="2400" b="1" dirty="0">
                <a:solidFill>
                  <a:srgbClr val="B71562"/>
                </a:solidFill>
              </a:rPr>
              <a:t>resistivity</a:t>
            </a:r>
            <a:r>
              <a:rPr lang="en-GB" sz="2400" dirty="0"/>
              <a:t> of the material.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7" grpId="0"/>
      <p:bldP spid="22538" grpId="0"/>
      <p:bldP spid="22539" grpId="0"/>
      <p:bldP spid="22540" grpId="0"/>
      <p:bldP spid="225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en-GB" dirty="0" smtClean="0"/>
              <a:t>Introducing the resistivity equation</a:t>
            </a:r>
          </a:p>
        </p:txBody>
      </p:sp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358775" y="784225"/>
            <a:ext cx="8550275" cy="83099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/>
              <a:t>Resistivity is usually given the symbol </a:t>
            </a:r>
            <a:r>
              <a:rPr lang="en-GB" sz="2400" i="1" dirty="0">
                <a:latin typeface="Symbol" pitchFamily="18" charset="2"/>
              </a:rPr>
              <a:t>r</a:t>
            </a:r>
            <a:r>
              <a:rPr lang="en-GB" sz="2400" dirty="0"/>
              <a:t> (the Greek letter rho). Resistivity is calculated using the following equation: </a:t>
            </a:r>
          </a:p>
        </p:txBody>
      </p:sp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358775" y="4660900"/>
            <a:ext cx="8391525" cy="156966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/>
              <a:t>Resistivity for a particular material varies with temperature, so it is usually quoted for a particular temperature. This is because resistivity depends on resistance, and resistance varies with temperature.</a:t>
            </a:r>
          </a:p>
        </p:txBody>
      </p:sp>
      <p:sp>
        <p:nvSpPr>
          <p:cNvPr id="148487" name="Text Box 7"/>
          <p:cNvSpPr txBox="1">
            <a:spLocks noChangeArrowheads="1"/>
          </p:cNvSpPr>
          <p:nvPr/>
        </p:nvSpPr>
        <p:spPr bwMode="auto">
          <a:xfrm>
            <a:off x="358775" y="4008438"/>
            <a:ext cx="5761898" cy="46166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The units of resistivity are ohm metres (</a:t>
            </a:r>
            <a:r>
              <a:rPr lang="en-GB" sz="2400" dirty="0" err="1"/>
              <a:t>Ωm</a:t>
            </a:r>
            <a:r>
              <a:rPr lang="en-GB" sz="2400" dirty="0"/>
              <a:t>).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911600" y="2898775"/>
            <a:ext cx="1460500" cy="914400"/>
            <a:chOff x="2464" y="1826"/>
            <a:chExt cx="920" cy="576"/>
          </a:xfrm>
        </p:grpSpPr>
        <p:sp>
          <p:nvSpPr>
            <p:cNvPr id="148493" name="AutoShape 13"/>
            <p:cNvSpPr>
              <a:spLocks noChangeArrowheads="1"/>
            </p:cNvSpPr>
            <p:nvPr/>
          </p:nvSpPr>
          <p:spPr bwMode="auto">
            <a:xfrm>
              <a:off x="2464" y="1826"/>
              <a:ext cx="920" cy="576"/>
            </a:xfrm>
            <a:prstGeom prst="roundRect">
              <a:avLst>
                <a:gd name="adj" fmla="val 13343"/>
              </a:avLst>
            </a:prstGeom>
            <a:solidFill>
              <a:srgbClr val="FFFFCC"/>
            </a:solidFill>
            <a:ln w="38100" algn="ctr">
              <a:solidFill>
                <a:srgbClr val="B71562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8488" name="Text Box 8"/>
            <p:cNvSpPr txBox="1">
              <a:spLocks noChangeArrowheads="1"/>
            </p:cNvSpPr>
            <p:nvPr/>
          </p:nvSpPr>
          <p:spPr bwMode="auto">
            <a:xfrm>
              <a:off x="2886" y="1856"/>
              <a:ext cx="386" cy="523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b="1" i="1" u="sng" dirty="0"/>
                <a:t>RA</a:t>
              </a:r>
              <a:r>
                <a:rPr lang="en-GB" sz="2400" b="1" dirty="0"/>
                <a:t> </a:t>
              </a:r>
              <a:br>
                <a:rPr lang="en-GB" sz="2400" b="1" dirty="0"/>
              </a:br>
              <a:r>
                <a:rPr lang="en-GB" sz="2400" b="1" dirty="0"/>
                <a:t>  </a:t>
              </a:r>
              <a:r>
                <a:rPr lang="en-GB" sz="2400" b="1" i="1" dirty="0"/>
                <a:t>L</a:t>
              </a:r>
            </a:p>
          </p:txBody>
        </p:sp>
        <p:sp>
          <p:nvSpPr>
            <p:cNvPr id="148489" name="Text Box 9"/>
            <p:cNvSpPr txBox="1">
              <a:spLocks noChangeArrowheads="1"/>
            </p:cNvSpPr>
            <p:nvPr/>
          </p:nvSpPr>
          <p:spPr bwMode="auto">
            <a:xfrm>
              <a:off x="2510" y="1970"/>
              <a:ext cx="363" cy="29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b="1" i="1" dirty="0">
                  <a:latin typeface="Symbol" pitchFamily="18" charset="2"/>
                </a:rPr>
                <a:t>r</a:t>
              </a:r>
              <a:r>
                <a:rPr lang="en-GB" sz="2400" b="1" dirty="0"/>
                <a:t> =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155700" y="1801813"/>
            <a:ext cx="6972300" cy="901700"/>
            <a:chOff x="728" y="1135"/>
            <a:chExt cx="4392" cy="568"/>
          </a:xfrm>
        </p:grpSpPr>
        <p:sp>
          <p:nvSpPr>
            <p:cNvPr id="148492" name="AutoShape 12"/>
            <p:cNvSpPr>
              <a:spLocks noChangeArrowheads="1"/>
            </p:cNvSpPr>
            <p:nvPr/>
          </p:nvSpPr>
          <p:spPr bwMode="auto">
            <a:xfrm>
              <a:off x="728" y="1135"/>
              <a:ext cx="4392" cy="568"/>
            </a:xfrm>
            <a:prstGeom prst="roundRect">
              <a:avLst>
                <a:gd name="adj" fmla="val 9139"/>
              </a:avLst>
            </a:prstGeom>
            <a:solidFill>
              <a:srgbClr val="FFFFCC"/>
            </a:solidFill>
            <a:ln w="38100" algn="ctr">
              <a:solidFill>
                <a:srgbClr val="B71562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8490" name="Text Box 10"/>
            <p:cNvSpPr txBox="1">
              <a:spLocks noChangeArrowheads="1"/>
            </p:cNvSpPr>
            <p:nvPr/>
          </p:nvSpPr>
          <p:spPr bwMode="auto">
            <a:xfrm>
              <a:off x="734" y="1265"/>
              <a:ext cx="1036" cy="29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b="1" dirty="0"/>
                <a:t>resistivity =</a:t>
              </a:r>
            </a:p>
          </p:txBody>
        </p:sp>
        <p:sp>
          <p:nvSpPr>
            <p:cNvPr id="148491" name="Text Box 11"/>
            <p:cNvSpPr txBox="1">
              <a:spLocks noChangeArrowheads="1"/>
            </p:cNvSpPr>
            <p:nvPr/>
          </p:nvSpPr>
          <p:spPr bwMode="auto">
            <a:xfrm>
              <a:off x="1910" y="1150"/>
              <a:ext cx="2699" cy="523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b="1" u="sng" dirty="0"/>
                <a:t>resistance × cross-sectional area</a:t>
              </a:r>
              <a:br>
                <a:rPr lang="en-GB" sz="2400" b="1" u="sng" dirty="0"/>
              </a:br>
              <a:r>
                <a:rPr lang="en-GB" sz="2400" b="1" dirty="0"/>
                <a:t>                      length</a:t>
              </a:r>
            </a:p>
          </p:txBody>
        </p:sp>
      </p:grpSp>
      <p:pic>
        <p:nvPicPr>
          <p:cNvPr id="148494" name="Picture 14" descr="forward_arrow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7088" y="6167438"/>
            <a:ext cx="630237" cy="574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6" grpId="0"/>
      <p:bldP spid="1484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988" y="1138238"/>
            <a:ext cx="8582025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162050"/>
            <a:ext cx="8429625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371600"/>
            <a:ext cx="7696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Electromotive force</a:t>
            </a:r>
            <a:r>
              <a:rPr lang="en-US" sz="2800" dirty="0" smtClean="0"/>
              <a:t> or EMF is the term given to the energy per unit charge by a source of </a:t>
            </a:r>
            <a:r>
              <a:rPr lang="en-US" sz="2800" dirty="0" err="1" smtClean="0"/>
              <a:t>emf</a:t>
            </a:r>
            <a:r>
              <a:rPr lang="en-US" sz="2800" dirty="0" smtClean="0"/>
              <a:t> such as a voltaic cell or electrical generator. It is basically the potential difference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across a cell or other power supply.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52400"/>
            <a:ext cx="33253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Internal resistance</a:t>
            </a:r>
            <a:endParaRPr lang="en-US" sz="3200" b="1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43000"/>
            <a:ext cx="8620125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38200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00050" algn="l"/>
              </a:tabLst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How to solve problems involving internal resistances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0050" algn="l"/>
              </a:tabLst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Step 1:  Get the net external resistance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 the circuit.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0050" algn="l"/>
              </a:tabLst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Step 2:  Find the current leaving the battery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0050" algn="l"/>
              </a:tabLst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        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You can directly measure it using an ammeter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0050" algn="l"/>
              </a:tabLst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ii.  You can get it using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=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CA" sz="2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CA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/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if you know the terminal voltage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0050" algn="l"/>
              </a:tabLst>
            </a:pP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iii. In the ideal case only (r = 0), you can use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= EMF /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0050" algn="l"/>
              </a:tabLst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   iv.  Put the internal resistor in series with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C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then you find I = EMF /(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CA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r)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0050" algn="l"/>
              </a:tabLst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Step 3:   Use the relationship 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CA" sz="2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EMF - </a:t>
            </a:r>
            <a:r>
              <a:rPr kumimoji="0" lang="en-C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solve for the desired quantity.</a:t>
            </a: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Electrical Power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When </a:t>
            </a:r>
            <a:r>
              <a:rPr lang="en-CA" b="1" dirty="0" smtClean="0"/>
              <a:t>current </a:t>
            </a:r>
            <a:r>
              <a:rPr lang="en-CA" dirty="0" smtClean="0"/>
              <a:t>flows through a circuit, </a:t>
            </a:r>
            <a:r>
              <a:rPr lang="en-CA" b="1" dirty="0" smtClean="0"/>
              <a:t>electrical potential energy</a:t>
            </a:r>
            <a:r>
              <a:rPr lang="en-CA" dirty="0" smtClean="0"/>
              <a:t> changes form as it passes through the different components. </a:t>
            </a:r>
          </a:p>
          <a:p>
            <a:r>
              <a:rPr lang="en-CA" dirty="0" smtClean="0"/>
              <a:t>As it passes through a </a:t>
            </a:r>
            <a:r>
              <a:rPr lang="en-CA" b="1" dirty="0" smtClean="0"/>
              <a:t>light bulb</a:t>
            </a:r>
            <a:r>
              <a:rPr lang="en-CA" dirty="0" smtClean="0"/>
              <a:t> the </a:t>
            </a:r>
            <a:r>
              <a:rPr lang="en-CA" b="1" dirty="0" smtClean="0"/>
              <a:t>potential energy</a:t>
            </a:r>
            <a:r>
              <a:rPr lang="en-CA" dirty="0" smtClean="0"/>
              <a:t> is changed into </a:t>
            </a:r>
            <a:r>
              <a:rPr lang="en-CA" b="1" dirty="0" smtClean="0"/>
              <a:t>light</a:t>
            </a:r>
            <a:r>
              <a:rPr lang="en-CA" dirty="0" smtClean="0"/>
              <a:t> and into _____________.  </a:t>
            </a:r>
          </a:p>
          <a:p>
            <a:r>
              <a:rPr lang="en-CA" dirty="0" smtClean="0"/>
              <a:t>The </a:t>
            </a:r>
            <a:r>
              <a:rPr lang="en-CA" b="1" dirty="0" smtClean="0"/>
              <a:t>rate </a:t>
            </a:r>
            <a:r>
              <a:rPr lang="en-CA" dirty="0" smtClean="0"/>
              <a:t>at which </a:t>
            </a:r>
            <a:r>
              <a:rPr lang="en-CA" b="1" dirty="0" smtClean="0"/>
              <a:t>electrical energy</a:t>
            </a:r>
            <a:r>
              <a:rPr lang="en-CA" dirty="0" smtClean="0"/>
              <a:t> changes form is called the </a:t>
            </a:r>
            <a:r>
              <a:rPr lang="en-CA" b="1" dirty="0" smtClean="0"/>
              <a:t>electrical power</a:t>
            </a:r>
            <a:r>
              <a:rPr lang="en-CA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533400"/>
            <a:ext cx="4650154" cy="762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565701"/>
            <a:ext cx="87343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rgbClr val="221E1F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Since the amount of </a:t>
            </a:r>
            <a:r>
              <a:rPr kumimoji="0" lang="en-CA" sz="2400" b="0" i="0" u="sng" strike="noStrike" cap="none" normalizeH="0" baseline="0" dirty="0" smtClean="0">
                <a:ln>
                  <a:noFill/>
                </a:ln>
                <a:solidFill>
                  <a:srgbClr val="221E1F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charge divided by the time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rgbClr val="221E1F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is the ____________,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rgbClr val="221E1F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equation becomes time:</a:t>
            </a: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2667000"/>
            <a:ext cx="1295400" cy="593725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04800" y="3429000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 smtClean="0"/>
              <a:t>By substituting Ohm’s law the following can be derived for </a:t>
            </a:r>
            <a:r>
              <a:rPr lang="en-CA" sz="2400" u="sng" dirty="0" smtClean="0"/>
              <a:t>power through resistors</a:t>
            </a:r>
            <a:r>
              <a:rPr lang="en-CA" sz="2400" dirty="0" smtClean="0"/>
              <a:t>: </a:t>
            </a:r>
            <a:endParaRPr lang="en-US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3886200"/>
            <a:ext cx="1765610" cy="7620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152400" y="4724400"/>
            <a:ext cx="876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 smtClean="0"/>
              <a:t>Power is in the units of </a:t>
            </a:r>
            <a:r>
              <a:rPr lang="en-CA" sz="2400" b="1" dirty="0" smtClean="0"/>
              <a:t>Watts</a:t>
            </a:r>
            <a:r>
              <a:rPr lang="en-CA" sz="2400" dirty="0" smtClean="0"/>
              <a:t> where 1 Watt is a Joule per second. </a:t>
            </a:r>
            <a:endParaRPr lang="en-US" sz="24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199" y="5410200"/>
            <a:ext cx="773723" cy="68580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348</Words>
  <Application>Microsoft Office PowerPoint</Application>
  <PresentationFormat>On-screen Show (4:3)</PresentationFormat>
  <Paragraphs>41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What is resistivity?</vt:lpstr>
      <vt:lpstr>Introducing the resistivity equation</vt:lpstr>
      <vt:lpstr>Slide 3</vt:lpstr>
      <vt:lpstr>Slide 4</vt:lpstr>
      <vt:lpstr>Slide 5</vt:lpstr>
      <vt:lpstr>Slide 6</vt:lpstr>
      <vt:lpstr>Slide 7</vt:lpstr>
      <vt:lpstr>Electrical Power </vt:lpstr>
      <vt:lpstr>Slide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</dc:title>
  <dc:creator> </dc:creator>
  <cp:lastModifiedBy>dbrick</cp:lastModifiedBy>
  <cp:revision>11</cp:revision>
  <dcterms:created xsi:type="dcterms:W3CDTF">2012-05-23T12:15:27Z</dcterms:created>
  <dcterms:modified xsi:type="dcterms:W3CDTF">2013-05-29T22:20:05Z</dcterms:modified>
</cp:coreProperties>
</file>