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63" r:id="rId2"/>
    <p:sldId id="268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CC744-3530-40C0-86C7-90CC71B6942C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ADBF6-AF3E-4EA8-ADA9-1EDB5E37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4/18/2008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Lecture 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375A0-0AA1-41DE-BE32-BAB80F0B3B49}" type="slidenum">
              <a:rPr lang="en-US"/>
              <a:pPr/>
              <a:t>3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4703E6-6511-41E0-9190-6308013C8F6D}" type="slidenum">
              <a:rPr lang="en-US"/>
              <a:pPr/>
              <a:t>4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5DDAB-AEC6-4689-B37D-3E3A9B13A471}" type="slidenum">
              <a:rPr lang="en-US"/>
              <a:pPr/>
              <a:t>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E30ED9-0ADE-4ADC-91C8-17D541711998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36A4CA-8241-49DA-AA47-F9C0EB348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30ED9-0ADE-4ADC-91C8-17D541711998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6A4CA-8241-49DA-AA47-F9C0EB348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30ED9-0ADE-4ADC-91C8-17D541711998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6A4CA-8241-49DA-AA47-F9C0EB348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EE24EF-7F5A-4C32-BB20-CADF8AFE1B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30ED9-0ADE-4ADC-91C8-17D541711998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6A4CA-8241-49DA-AA47-F9C0EB348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30ED9-0ADE-4ADC-91C8-17D541711998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6A4CA-8241-49DA-AA47-F9C0EB348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30ED9-0ADE-4ADC-91C8-17D541711998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6A4CA-8241-49DA-AA47-F9C0EB348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30ED9-0ADE-4ADC-91C8-17D541711998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6A4CA-8241-49DA-AA47-F9C0EB348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30ED9-0ADE-4ADC-91C8-17D541711998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6A4CA-8241-49DA-AA47-F9C0EB348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30ED9-0ADE-4ADC-91C8-17D541711998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6A4CA-8241-49DA-AA47-F9C0EB348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3E30ED9-0ADE-4ADC-91C8-17D541711998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6A4CA-8241-49DA-AA47-F9C0EB348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E30ED9-0ADE-4ADC-91C8-17D541711998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36A4CA-8241-49DA-AA47-F9C0EB348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3E30ED9-0ADE-4ADC-91C8-17D541711998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436A4CA-8241-49DA-AA47-F9C0EB348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Drag force</a:t>
            </a:r>
          </a:p>
          <a:p>
            <a:r>
              <a:rPr lang="en-US" dirty="0" smtClean="0"/>
              <a:t>Terminal velocity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715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Aft>
                <a:spcPts val="700"/>
              </a:spcAft>
              <a:buFontTx/>
              <a:buAutoNum type="arabicPeriod"/>
            </a:pPr>
            <a:r>
              <a:rPr lang="en-GB" sz="2800" dirty="0" smtClean="0">
                <a:latin typeface="Comic Sans MS" pitchFamily="66" charset="0"/>
                <a:cs typeface="Times New Roman" pitchFamily="18" charset="0"/>
              </a:rPr>
              <a:t>Parachutes on the moon? – Comment on their usefulness.</a:t>
            </a:r>
          </a:p>
          <a:p>
            <a:pPr marL="514350" indent="-514350">
              <a:spcAft>
                <a:spcPts val="700"/>
              </a:spcAft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Parachutes are useless on the moon, as there is no air, so no air resistance.  Everything keeps on accelerating to the end of its fall.</a:t>
            </a:r>
          </a:p>
          <a:p>
            <a:pPr marL="514350" indent="-514350">
              <a:spcAft>
                <a:spcPts val="700"/>
              </a:spcAft>
              <a:buNone/>
            </a:pPr>
            <a:r>
              <a:rPr lang="en-GB" sz="2800" dirty="0" smtClean="0">
                <a:latin typeface="Comic Sans MS" pitchFamily="66" charset="0"/>
                <a:cs typeface="Times New Roman" pitchFamily="18" charset="0"/>
              </a:rPr>
              <a:t>2.    Film of parachute jumpers often makes it look as though they shoot upwards when their parachute opens.  They don’t – so why does it look that way?</a:t>
            </a:r>
          </a:p>
          <a:p>
            <a:pPr marL="514350" indent="-514350">
              <a:spcAft>
                <a:spcPts val="700"/>
              </a:spcAft>
              <a:buFont typeface="Wingdings"/>
              <a:buChar char="è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camera operator remains in free fall while he films the parachutist opening his parachute. </a:t>
            </a:r>
          </a:p>
          <a:p>
            <a:pPr marL="514350" indent="-514350">
              <a:spcAft>
                <a:spcPts val="700"/>
              </a:spcAft>
              <a:buFont typeface="Wingdings"/>
              <a:buChar char="è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At this point, the parachutist suddenly slows down relative to the camera operator, who shoots past him.</a:t>
            </a:r>
          </a:p>
          <a:p>
            <a:pPr marL="514350" indent="-514350">
              <a:spcAft>
                <a:spcPts val="700"/>
              </a:spcAft>
              <a:buFont typeface="Wingdings"/>
              <a:buChar char="è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This makes the parachutist appear to move upwards.</a:t>
            </a:r>
          </a:p>
          <a:p>
            <a:pPr marL="514350" indent="-514350">
              <a:spcAft>
                <a:spcPts val="700"/>
              </a:spcAft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Understanding check: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Homework check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077200" cy="4648200"/>
          </a:xfrm>
        </p:spPr>
        <p:txBody>
          <a:bodyPr/>
          <a:lstStyle/>
          <a:p>
            <a:r>
              <a:rPr lang="en-US" dirty="0"/>
              <a:t>We’re always “neglecting air resistance” in physics</a:t>
            </a:r>
          </a:p>
          <a:p>
            <a:pPr lvl="1"/>
            <a:r>
              <a:rPr lang="en-US" dirty="0"/>
              <a:t>Can be difficult to deal with</a:t>
            </a:r>
          </a:p>
          <a:p>
            <a:r>
              <a:rPr lang="en-US" dirty="0" smtClean="0"/>
              <a:t>However air resistance is present in real life. </a:t>
            </a:r>
            <a:endParaRPr lang="en-US" dirty="0"/>
          </a:p>
          <a:p>
            <a:pPr lvl="1"/>
            <a:r>
              <a:rPr lang="en-US" dirty="0" smtClean="0"/>
              <a:t>Air resistance is the </a:t>
            </a:r>
            <a:r>
              <a:rPr lang="en-US" b="1" dirty="0" smtClean="0"/>
              <a:t>friction </a:t>
            </a:r>
            <a:r>
              <a:rPr lang="en-US" b="1" dirty="0"/>
              <a:t>force </a:t>
            </a:r>
            <a:r>
              <a:rPr lang="en-US" dirty="0" smtClean="0"/>
              <a:t>that </a:t>
            </a:r>
            <a:r>
              <a:rPr lang="en-US" b="1" dirty="0" smtClean="0"/>
              <a:t>opposes </a:t>
            </a:r>
            <a:r>
              <a:rPr lang="en-US" b="1" dirty="0"/>
              <a:t>velocity </a:t>
            </a:r>
            <a:r>
              <a:rPr lang="en-US" dirty="0" smtClean="0"/>
              <a:t>of an object when it goes through air.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Air resistance causes energy </a:t>
            </a:r>
            <a:r>
              <a:rPr lang="en-US" dirty="0"/>
              <a:t>drain on cars, bicyclists, </a:t>
            </a:r>
            <a:r>
              <a:rPr lang="en-US" dirty="0" smtClean="0"/>
              <a:t>planes  etc.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6172200" cy="762000"/>
          </a:xfrm>
        </p:spPr>
        <p:txBody>
          <a:bodyPr/>
          <a:lstStyle/>
          <a:p>
            <a:r>
              <a:rPr lang="en-US" sz="3600" dirty="0"/>
              <a:t>Air Resistance</a:t>
            </a:r>
          </a:p>
        </p:txBody>
      </p:sp>
      <p:pic>
        <p:nvPicPr>
          <p:cNvPr id="22532" name="Picture 4" descr="golf_ball_ae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52400"/>
            <a:ext cx="1981200" cy="1525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Drag Force: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4038600" cy="52578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90000"/>
              </a:lnSpc>
            </a:pPr>
            <a:r>
              <a:rPr lang="en-US" sz="2800" dirty="0" smtClean="0"/>
              <a:t>A falling object will experience air resistance when it falls vertically. </a:t>
            </a:r>
          </a:p>
          <a:p>
            <a:pPr marL="285750" indent="-285750">
              <a:lnSpc>
                <a:spcPct val="90000"/>
              </a:lnSpc>
              <a:buNone/>
            </a:pPr>
            <a:endParaRPr lang="en-US" sz="2800" dirty="0" smtClean="0"/>
          </a:p>
          <a:p>
            <a:pPr marL="285750" indent="-285750">
              <a:lnSpc>
                <a:spcPct val="90000"/>
              </a:lnSpc>
            </a:pPr>
            <a:r>
              <a:rPr lang="en-US" sz="2800" dirty="0" smtClean="0"/>
              <a:t>Air </a:t>
            </a:r>
            <a:r>
              <a:rPr lang="en-US" sz="2800" dirty="0"/>
              <a:t>resistance will increase as it falls </a:t>
            </a:r>
            <a:r>
              <a:rPr lang="en-US" sz="2800" dirty="0" smtClean="0"/>
              <a:t>faster</a:t>
            </a:r>
          </a:p>
          <a:p>
            <a:pPr marL="285750" indent="-285750">
              <a:lnSpc>
                <a:spcPct val="90000"/>
              </a:lnSpc>
            </a:pPr>
            <a:endParaRPr lang="en-US" sz="2800" dirty="0"/>
          </a:p>
          <a:p>
            <a:pPr marL="285750" indent="-285750">
              <a:lnSpc>
                <a:spcPct val="90000"/>
              </a:lnSpc>
            </a:pPr>
            <a:r>
              <a:rPr lang="en-US" sz="2800" dirty="0" smtClean="0"/>
              <a:t>Air resistance acts as an upward </a:t>
            </a:r>
            <a:r>
              <a:rPr lang="en-US" sz="2800" dirty="0"/>
              <a:t>force on the </a:t>
            </a:r>
            <a:r>
              <a:rPr lang="en-US" sz="2800" dirty="0" smtClean="0"/>
              <a:t>object. </a:t>
            </a:r>
          </a:p>
          <a:p>
            <a:pPr marL="285750" indent="-285750">
              <a:lnSpc>
                <a:spcPct val="90000"/>
              </a:lnSpc>
            </a:pPr>
            <a:endParaRPr lang="en-US" sz="2800" dirty="0" smtClean="0"/>
          </a:p>
          <a:p>
            <a:pPr marL="285750" indent="-285750">
              <a:lnSpc>
                <a:spcPct val="90000"/>
              </a:lnSpc>
            </a:pPr>
            <a:r>
              <a:rPr lang="en-US" sz="2800" dirty="0" smtClean="0"/>
              <a:t>This is called the drag force.</a:t>
            </a:r>
            <a:endParaRPr lang="en-US" sz="2800" dirty="0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724400" y="2057400"/>
          <a:ext cx="4038600" cy="2692400"/>
        </p:xfrm>
        <a:graphic>
          <a:graphicData uri="http://schemas.openxmlformats.org/presentationml/2006/ole">
            <p:oleObj spid="_x0000_s1026" name="Clip" r:id="rId5" imgW="4114286" imgH="2742857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143000"/>
            <a:ext cx="6019800" cy="1282700"/>
          </a:xfrm>
        </p:spPr>
        <p:txBody>
          <a:bodyPr/>
          <a:lstStyle/>
          <a:p>
            <a:pPr marL="285750" indent="-285750"/>
            <a:r>
              <a:rPr lang="en-US" dirty="0"/>
              <a:t>Force of gravity is constant</a:t>
            </a:r>
          </a:p>
        </p:txBody>
      </p:sp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Terminal velocity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1295400" y="2514600"/>
            <a:ext cx="685800" cy="6858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667000" y="1600200"/>
            <a:ext cx="60198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chemeClr val="accent1"/>
              </a:buClr>
              <a:buSzPct val="75000"/>
              <a:buFont typeface="Monotype Sorts" pitchFamily="2" charset="2"/>
              <a:buChar char="u"/>
            </a:pP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 smtClean="0">
                <a:latin typeface="Arial" charset="0"/>
              </a:rPr>
              <a:t>for a falling object air </a:t>
            </a:r>
            <a:r>
              <a:rPr lang="en-US" sz="3200" b="1" dirty="0">
                <a:latin typeface="Arial" charset="0"/>
              </a:rPr>
              <a:t>resistance increases as </a:t>
            </a:r>
            <a:r>
              <a:rPr lang="en-US" sz="3200" b="1" dirty="0" smtClean="0">
                <a:latin typeface="Arial" charset="0"/>
              </a:rPr>
              <a:t>it </a:t>
            </a:r>
            <a:r>
              <a:rPr lang="en-US" sz="3200" b="1" dirty="0">
                <a:latin typeface="Arial" charset="0"/>
              </a:rPr>
              <a:t>speed </a:t>
            </a:r>
            <a:r>
              <a:rPr lang="en-US" sz="3200" b="1" dirty="0" smtClean="0">
                <a:latin typeface="Arial" charset="0"/>
              </a:rPr>
              <a:t>up</a:t>
            </a: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838200" y="3276600"/>
            <a:ext cx="762000" cy="2819400"/>
          </a:xfrm>
          <a:prstGeom prst="downArrow">
            <a:avLst>
              <a:gd name="adj1" fmla="val 50000"/>
              <a:gd name="adj2" fmla="val 92500"/>
            </a:avLst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76400" y="3200400"/>
            <a:ext cx="762000" cy="2971800"/>
            <a:chOff x="1104" y="2064"/>
            <a:chExt cx="480" cy="1872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auto">
            <a:xfrm flipV="1">
              <a:off x="1104" y="2064"/>
              <a:ext cx="480" cy="1776"/>
            </a:xfrm>
            <a:prstGeom prst="downArrow">
              <a:avLst>
                <a:gd name="adj1" fmla="val 50000"/>
                <a:gd name="adj2" fmla="val 92500"/>
              </a:avLst>
            </a:prstGeom>
            <a:solidFill>
              <a:schemeClr val="folHlink"/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1104" y="2784"/>
              <a:ext cx="480" cy="1152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676400" y="3200400"/>
            <a:ext cx="762000" cy="2971800"/>
            <a:chOff x="1104" y="2064"/>
            <a:chExt cx="480" cy="1872"/>
          </a:xfrm>
        </p:grpSpPr>
        <p:sp>
          <p:nvSpPr>
            <p:cNvPr id="40971" name="AutoShape 11"/>
            <p:cNvSpPr>
              <a:spLocks noChangeArrowheads="1"/>
            </p:cNvSpPr>
            <p:nvPr/>
          </p:nvSpPr>
          <p:spPr bwMode="auto">
            <a:xfrm flipV="1">
              <a:off x="1104" y="2064"/>
              <a:ext cx="480" cy="1776"/>
            </a:xfrm>
            <a:prstGeom prst="downArrow">
              <a:avLst>
                <a:gd name="adj1" fmla="val 50000"/>
                <a:gd name="adj2" fmla="val 92500"/>
              </a:avLst>
            </a:prstGeom>
            <a:solidFill>
              <a:schemeClr val="folHlink"/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972" name="Rectangle 12"/>
            <p:cNvSpPr>
              <a:spLocks noChangeArrowheads="1"/>
            </p:cNvSpPr>
            <p:nvPr/>
          </p:nvSpPr>
          <p:spPr bwMode="auto">
            <a:xfrm>
              <a:off x="1104" y="3120"/>
              <a:ext cx="480" cy="816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676400" y="3200400"/>
            <a:ext cx="762000" cy="2971800"/>
            <a:chOff x="2400" y="2160"/>
            <a:chExt cx="480" cy="1872"/>
          </a:xfrm>
        </p:grpSpPr>
        <p:sp>
          <p:nvSpPr>
            <p:cNvPr id="40974" name="AutoShape 14"/>
            <p:cNvSpPr>
              <a:spLocks noChangeArrowheads="1"/>
            </p:cNvSpPr>
            <p:nvPr/>
          </p:nvSpPr>
          <p:spPr bwMode="auto">
            <a:xfrm flipV="1">
              <a:off x="2400" y="2160"/>
              <a:ext cx="480" cy="1776"/>
            </a:xfrm>
            <a:prstGeom prst="downArrow">
              <a:avLst>
                <a:gd name="adj1" fmla="val 50000"/>
                <a:gd name="adj2" fmla="val 92500"/>
              </a:avLst>
            </a:prstGeom>
            <a:solidFill>
              <a:schemeClr val="folHlink"/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975" name="Rectangle 15"/>
            <p:cNvSpPr>
              <a:spLocks noChangeArrowheads="1"/>
            </p:cNvSpPr>
            <p:nvPr/>
          </p:nvSpPr>
          <p:spPr bwMode="auto">
            <a:xfrm>
              <a:off x="2400" y="3600"/>
              <a:ext cx="480" cy="432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976" name="AutoShape 16"/>
          <p:cNvSpPr>
            <a:spLocks noChangeArrowheads="1"/>
          </p:cNvSpPr>
          <p:nvPr/>
        </p:nvSpPr>
        <p:spPr bwMode="auto">
          <a:xfrm flipV="1">
            <a:off x="1676400" y="3200400"/>
            <a:ext cx="762000" cy="2819400"/>
          </a:xfrm>
          <a:prstGeom prst="downArrow">
            <a:avLst>
              <a:gd name="adj1" fmla="val 50000"/>
              <a:gd name="adj2" fmla="val 92500"/>
            </a:avLst>
          </a:prstGeom>
          <a:solidFill>
            <a:srgbClr val="99CC00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2743200" y="4648200"/>
            <a:ext cx="64008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Clr>
                <a:schemeClr val="accent1"/>
              </a:buClr>
              <a:buSzPct val="75000"/>
              <a:buFont typeface="Monotype Sorts" pitchFamily="2" charset="2"/>
              <a:buChar char="u"/>
            </a:pPr>
            <a:r>
              <a:rPr lang="en-US" sz="3200" b="1" dirty="0">
                <a:latin typeface="Arial" charset="0"/>
              </a:rPr>
              <a:t> Equal forces, </a:t>
            </a:r>
            <a:r>
              <a:rPr lang="en-US" sz="3200" b="1" dirty="0" smtClean="0">
                <a:latin typeface="Arial" charset="0"/>
              </a:rPr>
              <a:t>no acceleration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2667000" y="5334000"/>
            <a:ext cx="6019800" cy="1066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chemeClr val="accent1"/>
              </a:buClr>
              <a:buSzPct val="75000"/>
              <a:buFont typeface="Monotype Sorts" pitchFamily="2" charset="2"/>
              <a:buChar char="u"/>
            </a:pPr>
            <a:r>
              <a:rPr lang="en-US" sz="3200" b="1" dirty="0">
                <a:latin typeface="Arial" charset="0"/>
              </a:rPr>
              <a:t> constant velocity</a:t>
            </a:r>
            <a:br>
              <a:rPr lang="en-US" sz="3200" b="1" dirty="0">
                <a:latin typeface="Arial" charset="0"/>
              </a:rPr>
            </a:br>
            <a:r>
              <a:rPr lang="en-US" sz="3200" b="1" dirty="0">
                <a:latin typeface="Arial" charset="0"/>
              </a:rPr>
              <a:t>   terminal velocity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67000" y="3124200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chemeClr val="accent1"/>
              </a:buClr>
              <a:buSzPct val="75000"/>
              <a:buFont typeface="Monotype Sorts" pitchFamily="2" charset="2"/>
              <a:buChar char="u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Eventually 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force of gravity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will balance with air resistance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utoUpdateAnimBg="0"/>
      <p:bldP spid="40966" grpId="0" animBg="1"/>
      <p:bldP spid="40976" grpId="0" animBg="1"/>
      <p:bldP spid="40978" grpId="0" autoUpdateAnimBg="0"/>
      <p:bldP spid="40979" grpId="0" autoUpdateAnimBg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Terminal velocity is the highest speed reached by a falling object.</a:t>
            </a:r>
          </a:p>
          <a:p>
            <a:endParaRPr lang="en-US" sz="4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Terminal velocity: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486400" y="0"/>
            <a:ext cx="36576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694363" cy="838200"/>
          </a:xfrm>
        </p:spPr>
        <p:txBody>
          <a:bodyPr/>
          <a:lstStyle/>
          <a:p>
            <a:r>
              <a:rPr lang="en-GB" dirty="0"/>
              <a:t>Terminal Velocity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6248400" y="228600"/>
          <a:ext cx="2286000" cy="922338"/>
        </p:xfrm>
        <a:graphic>
          <a:graphicData uri="http://schemas.openxmlformats.org/presentationml/2006/ole">
            <p:oleObj spid="_x0000_s2050" name="CorelDRAW 6.0" r:id="rId3" imgW="6499440" imgH="2618280" progId="">
              <p:embed/>
            </p:oleObj>
          </a:graphicData>
        </a:graphic>
      </p:graphicFrame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525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3200" dirty="0"/>
              <a:t>Consider a skydiver: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480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arenR"/>
            </a:pPr>
            <a:r>
              <a:rPr lang="en-GB" sz="2400" dirty="0"/>
              <a:t>At the start of his jump the air resistance is </a:t>
            </a:r>
            <a:r>
              <a:rPr lang="en-GB" sz="2400" dirty="0" smtClean="0"/>
              <a:t>_____ </a:t>
            </a:r>
            <a:r>
              <a:rPr lang="en-GB" sz="2400" dirty="0"/>
              <a:t>so he _______ </a:t>
            </a:r>
            <a:r>
              <a:rPr lang="en-GB" sz="2400" dirty="0" smtClean="0"/>
              <a:t>   downwards.</a:t>
            </a:r>
            <a:endParaRPr lang="en-GB" sz="2000" dirty="0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6781800" y="1371600"/>
            <a:ext cx="1066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6248400" y="2819400"/>
          <a:ext cx="2286000" cy="922338"/>
        </p:xfrm>
        <a:graphic>
          <a:graphicData uri="http://schemas.openxmlformats.org/presentationml/2006/ole">
            <p:oleObj spid="_x0000_s2051" name="CorelDRAW 6.0" r:id="rId4" imgW="6499440" imgH="2618280" progId="">
              <p:embed/>
            </p:oleObj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6248400" y="5181600"/>
          <a:ext cx="2286000" cy="922338"/>
        </p:xfrm>
        <a:graphic>
          <a:graphicData uri="http://schemas.openxmlformats.org/presentationml/2006/ole">
            <p:oleObj spid="_x0000_s2052" name="CorelDRAW 6.0" r:id="rId5" imgW="6499440" imgH="2618280" progId="">
              <p:embed/>
            </p:oleObj>
          </a:graphicData>
        </a:graphic>
      </p:graphicFrame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6781800" y="6172200"/>
            <a:ext cx="1066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6781800" y="3886200"/>
            <a:ext cx="1066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 flipV="1">
            <a:off x="6781800" y="4953000"/>
            <a:ext cx="1066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7086600" y="2590800"/>
            <a:ext cx="4572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 rot="19843189">
            <a:off x="4800600" y="1447800"/>
            <a:ext cx="1524000" cy="228600"/>
          </a:xfrm>
          <a:prstGeom prst="rightArrow">
            <a:avLst>
              <a:gd name="adj1" fmla="val 50000"/>
              <a:gd name="adj2" fmla="val 1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 rot="22187289">
            <a:off x="4876800" y="5029200"/>
            <a:ext cx="1524000" cy="228600"/>
          </a:xfrm>
          <a:prstGeom prst="rightArrow">
            <a:avLst>
              <a:gd name="adj1" fmla="val 50000"/>
              <a:gd name="adj2" fmla="val 1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AutoShape 16"/>
          <p:cNvSpPr>
            <a:spLocks noChangeArrowheads="1"/>
          </p:cNvSpPr>
          <p:nvPr/>
        </p:nvSpPr>
        <p:spPr bwMode="auto">
          <a:xfrm rot="21126746">
            <a:off x="4885276" y="3303887"/>
            <a:ext cx="1524000" cy="228600"/>
          </a:xfrm>
          <a:prstGeom prst="rightArrow">
            <a:avLst>
              <a:gd name="adj1" fmla="val 50000"/>
              <a:gd name="adj2" fmla="val 1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381000" y="2971800"/>
            <a:ext cx="48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GB" sz="2400" dirty="0"/>
              <a:t>2) As his speed increases his air resistance will </a:t>
            </a:r>
            <a:r>
              <a:rPr lang="en-GB" sz="2400" dirty="0" smtClean="0"/>
              <a:t>_______</a:t>
            </a:r>
            <a:endParaRPr lang="en-GB" sz="2400" dirty="0"/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228600" y="3886200"/>
            <a:ext cx="4953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GB" sz="2400" dirty="0"/>
              <a:t>3) Eventually the air resistance will be big enough to _______ the skydiver’s weight.  At this point the forces are balanced so his speed becomes ________ - this is called TERMINAL VELOCITY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76600" y="1981200"/>
            <a:ext cx="848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zero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304800" y="2286000"/>
            <a:ext cx="1842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accelerates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81400" y="3276600"/>
            <a:ext cx="1418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increase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1000" y="4191000"/>
            <a:ext cx="1000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equal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0" y="5715000"/>
            <a:ext cx="147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constant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utoUpdateAnimBg="0"/>
      <p:bldP spid="27655" grpId="0" animBg="1"/>
      <p:bldP spid="27658" grpId="0" animBg="1"/>
      <p:bldP spid="27659" grpId="0" animBg="1"/>
      <p:bldP spid="27660" grpId="0" animBg="1"/>
      <p:bldP spid="27661" grpId="0" animBg="1"/>
      <p:bldP spid="27662" grpId="0" animBg="1"/>
      <p:bldP spid="27663" grpId="0" animBg="1"/>
      <p:bldP spid="27664" grpId="0" animBg="1"/>
      <p:bldP spid="27670" grpId="0" autoUpdateAnimBg="0"/>
      <p:bldP spid="27671" grpId="0" autoUpdateAnimBg="0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Drag force and surface area: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 smtClean="0">
                <a:latin typeface="Comic Sans MS" pitchFamily="66" charset="0"/>
              </a:rPr>
              <a:t>Objects with more surface area will experience more drag force. </a:t>
            </a:r>
          </a:p>
          <a:p>
            <a:endParaRPr lang="en-GB" sz="3600" dirty="0" smtClean="0">
              <a:latin typeface="Comic Sans MS" pitchFamily="66" charset="0"/>
            </a:endParaRPr>
          </a:p>
          <a:p>
            <a:r>
              <a:rPr lang="en-GB" sz="3600" dirty="0" smtClean="0">
                <a:latin typeface="Comic Sans MS" pitchFamily="66" charset="0"/>
              </a:rPr>
              <a:t>Using parachute increase the surface area of the sky diver. </a:t>
            </a:r>
          </a:p>
          <a:p>
            <a:pPr>
              <a:buNone/>
            </a:pPr>
            <a:endParaRPr lang="en-GB" sz="2400" dirty="0" smtClean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078" name="Picture 6" descr="C:\clipart\SPORTS\SKYDIVRT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1447800"/>
            <a:ext cx="2775318" cy="1413207"/>
          </a:xfrm>
        </p:spPr>
      </p:pic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5334000" y="3124200"/>
            <a:ext cx="3200400" cy="2827338"/>
            <a:chOff x="3936" y="2352"/>
            <a:chExt cx="1440" cy="1397"/>
          </a:xfrm>
        </p:grpSpPr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4164" y="2352"/>
              <a:ext cx="1002" cy="1140"/>
              <a:chOff x="4128" y="204"/>
              <a:chExt cx="1002" cy="1140"/>
            </a:xfrm>
          </p:grpSpPr>
          <p:sp>
            <p:nvSpPr>
              <p:cNvPr id="9" name="Line 42"/>
              <p:cNvSpPr>
                <a:spLocks noChangeShapeType="1"/>
              </p:cNvSpPr>
              <p:nvPr/>
            </p:nvSpPr>
            <p:spPr bwMode="auto">
              <a:xfrm flipH="1" flipV="1">
                <a:off x="4128" y="720"/>
                <a:ext cx="43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43"/>
              <p:cNvSpPr>
                <a:spLocks noChangeShapeType="1"/>
              </p:cNvSpPr>
              <p:nvPr/>
            </p:nvSpPr>
            <p:spPr bwMode="auto">
              <a:xfrm flipH="1" flipV="1">
                <a:off x="4396" y="720"/>
                <a:ext cx="21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44"/>
              <p:cNvSpPr>
                <a:spLocks noChangeShapeType="1"/>
              </p:cNvSpPr>
              <p:nvPr/>
            </p:nvSpPr>
            <p:spPr bwMode="auto">
              <a:xfrm flipH="1" flipV="1">
                <a:off x="4636" y="204"/>
                <a:ext cx="0" cy="10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45"/>
              <p:cNvSpPr>
                <a:spLocks noChangeShapeType="1"/>
              </p:cNvSpPr>
              <p:nvPr/>
            </p:nvSpPr>
            <p:spPr bwMode="auto">
              <a:xfrm flipV="1">
                <a:off x="4684" y="720"/>
                <a:ext cx="404" cy="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46"/>
              <p:cNvGrpSpPr>
                <a:grpSpLocks/>
              </p:cNvGrpSpPr>
              <p:nvPr/>
            </p:nvGrpSpPr>
            <p:grpSpPr bwMode="auto">
              <a:xfrm>
                <a:off x="4128" y="212"/>
                <a:ext cx="1002" cy="624"/>
                <a:chOff x="4128" y="212"/>
                <a:chExt cx="1002" cy="624"/>
              </a:xfrm>
            </p:grpSpPr>
            <p:grpSp>
              <p:nvGrpSpPr>
                <p:cNvPr id="5" name="Group 47"/>
                <p:cNvGrpSpPr>
                  <a:grpSpLocks/>
                </p:cNvGrpSpPr>
                <p:nvPr/>
              </p:nvGrpSpPr>
              <p:grpSpPr bwMode="auto">
                <a:xfrm>
                  <a:off x="4128" y="634"/>
                  <a:ext cx="940" cy="202"/>
                  <a:chOff x="4100" y="710"/>
                  <a:chExt cx="940" cy="202"/>
                </a:xfrm>
              </p:grpSpPr>
              <p:sp>
                <p:nvSpPr>
                  <p:cNvPr id="20" name="Arc 48"/>
                  <p:cNvSpPr>
                    <a:spLocks/>
                  </p:cNvSpPr>
                  <p:nvPr/>
                </p:nvSpPr>
                <p:spPr bwMode="auto">
                  <a:xfrm rot="13381328" flipV="1">
                    <a:off x="4100" y="710"/>
                    <a:ext cx="192" cy="19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Arc 49"/>
                  <p:cNvSpPr>
                    <a:spLocks/>
                  </p:cNvSpPr>
                  <p:nvPr/>
                </p:nvSpPr>
                <p:spPr bwMode="auto">
                  <a:xfrm rot="13381328" flipV="1">
                    <a:off x="4368" y="720"/>
                    <a:ext cx="192" cy="19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Arc 50"/>
                  <p:cNvSpPr>
                    <a:spLocks/>
                  </p:cNvSpPr>
                  <p:nvPr/>
                </p:nvSpPr>
                <p:spPr bwMode="auto">
                  <a:xfrm rot="13381328" flipV="1">
                    <a:off x="4608" y="720"/>
                    <a:ext cx="192" cy="19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Arc 51"/>
                  <p:cNvSpPr>
                    <a:spLocks/>
                  </p:cNvSpPr>
                  <p:nvPr/>
                </p:nvSpPr>
                <p:spPr bwMode="auto">
                  <a:xfrm rot="13381328" flipV="1">
                    <a:off x="4848" y="720"/>
                    <a:ext cx="192" cy="19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" name="Arc 52"/>
                <p:cNvSpPr>
                  <a:spLocks/>
                </p:cNvSpPr>
                <p:nvPr/>
              </p:nvSpPr>
              <p:spPr bwMode="auto">
                <a:xfrm rot="10800000" flipV="1">
                  <a:off x="4128" y="212"/>
                  <a:ext cx="508" cy="50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Arc 53"/>
                <p:cNvSpPr>
                  <a:spLocks/>
                </p:cNvSpPr>
                <p:nvPr/>
              </p:nvSpPr>
              <p:spPr bwMode="auto">
                <a:xfrm rot="16200000" flipV="1">
                  <a:off x="4622" y="212"/>
                  <a:ext cx="508" cy="50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" name="Line 54"/>
              <p:cNvSpPr>
                <a:spLocks noChangeShapeType="1"/>
              </p:cNvSpPr>
              <p:nvPr/>
            </p:nvSpPr>
            <p:spPr bwMode="auto">
              <a:xfrm flipV="1">
                <a:off x="4636" y="720"/>
                <a:ext cx="24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Arc 55"/>
              <p:cNvSpPr>
                <a:spLocks/>
              </p:cNvSpPr>
              <p:nvPr/>
            </p:nvSpPr>
            <p:spPr bwMode="auto">
              <a:xfrm flipH="1">
                <a:off x="4380" y="228"/>
                <a:ext cx="252" cy="5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rc 56"/>
              <p:cNvSpPr>
                <a:spLocks/>
              </p:cNvSpPr>
              <p:nvPr/>
            </p:nvSpPr>
            <p:spPr bwMode="auto">
              <a:xfrm>
                <a:off x="4644" y="228"/>
                <a:ext cx="216" cy="4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3936" y="3168"/>
            <a:ext cx="1440" cy="581"/>
          </p:xfrm>
          <a:graphic>
            <a:graphicData uri="http://schemas.openxmlformats.org/presentationml/2006/ole">
              <p:oleObj spid="_x0000_s22530" name="CorelDRAW 6.0" r:id="rId4" imgW="6499440" imgH="2618280" progId="">
                <p:embed/>
              </p:oleObj>
            </a:graphicData>
          </a:graphic>
        </p:graphicFrame>
      </p:grpSp>
    </p:spTree>
  </p:cSld>
  <p:clrMapOvr>
    <a:masterClrMapping/>
  </p:clrMapOvr>
  <p:transition advTm="1531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5486400" y="0"/>
            <a:ext cx="36576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694363" cy="838200"/>
          </a:xfrm>
        </p:spPr>
        <p:txBody>
          <a:bodyPr/>
          <a:lstStyle/>
          <a:p>
            <a:r>
              <a:rPr lang="en-GB"/>
              <a:t>Terminal Velocity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57200" y="1066800"/>
            <a:ext cx="525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3200" dirty="0">
                <a:solidFill>
                  <a:schemeClr val="bg1"/>
                </a:solidFill>
              </a:rPr>
              <a:t>Consider a skydiver: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81000" y="2133600"/>
            <a:ext cx="4800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GB" sz="2400" dirty="0"/>
              <a:t>4)  </a:t>
            </a:r>
            <a:r>
              <a:rPr lang="en-GB" sz="2400" dirty="0">
                <a:solidFill>
                  <a:schemeClr val="bg1"/>
                </a:solidFill>
              </a:rPr>
              <a:t>When he opens his parachute the air resistance suddenly ________, causing him to start _____ </a:t>
            </a:r>
            <a:r>
              <a:rPr lang="en-GB" sz="2400" dirty="0" smtClean="0">
                <a:solidFill>
                  <a:schemeClr val="bg1"/>
                </a:solidFill>
              </a:rPr>
              <a:t>      ____.</a:t>
            </a:r>
            <a:endParaRPr lang="en-GB" sz="2400" dirty="0">
              <a:solidFill>
                <a:schemeClr val="bg1"/>
              </a:solidFill>
            </a:endParaRPr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6781800" y="2819400"/>
            <a:ext cx="1066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6838950" y="6096000"/>
            <a:ext cx="1066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 rot="19843189">
            <a:off x="4968875" y="2336800"/>
            <a:ext cx="1528763" cy="296863"/>
          </a:xfrm>
          <a:prstGeom prst="rightArrow">
            <a:avLst>
              <a:gd name="adj1" fmla="val 50000"/>
              <a:gd name="adj2" fmla="val 12874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381000" y="3962400"/>
            <a:ext cx="4800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GB" sz="2400" dirty="0"/>
              <a:t>5</a:t>
            </a:r>
            <a:r>
              <a:rPr lang="en-GB" sz="2400" dirty="0">
                <a:solidFill>
                  <a:schemeClr val="bg1"/>
                </a:solidFill>
              </a:rPr>
              <a:t>)  Because he is slowing down his air resistance will _______ again until it balances his _________.  The skydiver has now reached a new, lower ________ </a:t>
            </a:r>
            <a:r>
              <a:rPr lang="en-GB" sz="2400" dirty="0" smtClean="0"/>
              <a:t>_______.</a:t>
            </a:r>
            <a:endParaRPr lang="en-GB" sz="2400" dirty="0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553200" y="323850"/>
            <a:ext cx="1590675" cy="1809750"/>
            <a:chOff x="4128" y="204"/>
            <a:chExt cx="1002" cy="1140"/>
          </a:xfrm>
        </p:grpSpPr>
        <p:sp>
          <p:nvSpPr>
            <p:cNvPr id="38931" name="Line 19"/>
            <p:cNvSpPr>
              <a:spLocks noChangeShapeType="1"/>
            </p:cNvSpPr>
            <p:nvPr/>
          </p:nvSpPr>
          <p:spPr bwMode="auto">
            <a:xfrm flipH="1" flipV="1">
              <a:off x="4128" y="720"/>
              <a:ext cx="43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Line 20"/>
            <p:cNvSpPr>
              <a:spLocks noChangeShapeType="1"/>
            </p:cNvSpPr>
            <p:nvPr/>
          </p:nvSpPr>
          <p:spPr bwMode="auto">
            <a:xfrm flipH="1" flipV="1">
              <a:off x="4396" y="720"/>
              <a:ext cx="21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33" name="Line 21"/>
            <p:cNvSpPr>
              <a:spLocks noChangeShapeType="1"/>
            </p:cNvSpPr>
            <p:nvPr/>
          </p:nvSpPr>
          <p:spPr bwMode="auto">
            <a:xfrm flipH="1" flipV="1">
              <a:off x="4636" y="204"/>
              <a:ext cx="0" cy="10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Line 22"/>
            <p:cNvSpPr>
              <a:spLocks noChangeShapeType="1"/>
            </p:cNvSpPr>
            <p:nvPr/>
          </p:nvSpPr>
          <p:spPr bwMode="auto">
            <a:xfrm flipV="1">
              <a:off x="4684" y="720"/>
              <a:ext cx="404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4128" y="212"/>
              <a:ext cx="1002" cy="624"/>
              <a:chOff x="4128" y="212"/>
              <a:chExt cx="1002" cy="624"/>
            </a:xfrm>
          </p:grpSpPr>
          <p:grpSp>
            <p:nvGrpSpPr>
              <p:cNvPr id="4" name="Group 29"/>
              <p:cNvGrpSpPr>
                <a:grpSpLocks/>
              </p:cNvGrpSpPr>
              <p:nvPr/>
            </p:nvGrpSpPr>
            <p:grpSpPr bwMode="auto">
              <a:xfrm>
                <a:off x="4128" y="634"/>
                <a:ext cx="940" cy="202"/>
                <a:chOff x="4100" y="710"/>
                <a:chExt cx="940" cy="202"/>
              </a:xfrm>
            </p:grpSpPr>
            <p:sp>
              <p:nvSpPr>
                <p:cNvPr id="38937" name="Arc 25"/>
                <p:cNvSpPr>
                  <a:spLocks/>
                </p:cNvSpPr>
                <p:nvPr/>
              </p:nvSpPr>
              <p:spPr bwMode="auto">
                <a:xfrm rot="13381328" flipV="1">
                  <a:off x="4100" y="710"/>
                  <a:ext cx="192" cy="19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938" name="Arc 26"/>
                <p:cNvSpPr>
                  <a:spLocks/>
                </p:cNvSpPr>
                <p:nvPr/>
              </p:nvSpPr>
              <p:spPr bwMode="auto">
                <a:xfrm rot="13381328" flipV="1">
                  <a:off x="4368" y="720"/>
                  <a:ext cx="192" cy="19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939" name="Arc 27"/>
                <p:cNvSpPr>
                  <a:spLocks/>
                </p:cNvSpPr>
                <p:nvPr/>
              </p:nvSpPr>
              <p:spPr bwMode="auto">
                <a:xfrm rot="13381328" flipV="1">
                  <a:off x="4608" y="720"/>
                  <a:ext cx="192" cy="19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940" name="Arc 28"/>
                <p:cNvSpPr>
                  <a:spLocks/>
                </p:cNvSpPr>
                <p:nvPr/>
              </p:nvSpPr>
              <p:spPr bwMode="auto">
                <a:xfrm rot="13381328" flipV="1">
                  <a:off x="4848" y="720"/>
                  <a:ext cx="192" cy="19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942" name="Arc 30"/>
              <p:cNvSpPr>
                <a:spLocks/>
              </p:cNvSpPr>
              <p:nvPr/>
            </p:nvSpPr>
            <p:spPr bwMode="auto">
              <a:xfrm rot="10800000" flipV="1">
                <a:off x="4128" y="212"/>
                <a:ext cx="508" cy="5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3" name="Arc 31"/>
              <p:cNvSpPr>
                <a:spLocks/>
              </p:cNvSpPr>
              <p:nvPr/>
            </p:nvSpPr>
            <p:spPr bwMode="auto">
              <a:xfrm rot="16200000" flipV="1">
                <a:off x="4622" y="212"/>
                <a:ext cx="508" cy="5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46" name="Line 34"/>
            <p:cNvSpPr>
              <a:spLocks noChangeShapeType="1"/>
            </p:cNvSpPr>
            <p:nvPr/>
          </p:nvSpPr>
          <p:spPr bwMode="auto">
            <a:xfrm flipV="1">
              <a:off x="4636" y="720"/>
              <a:ext cx="2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49" name="Arc 37"/>
            <p:cNvSpPr>
              <a:spLocks/>
            </p:cNvSpPr>
            <p:nvPr/>
          </p:nvSpPr>
          <p:spPr bwMode="auto">
            <a:xfrm flipH="1">
              <a:off x="4380" y="228"/>
              <a:ext cx="252" cy="50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0" name="Arc 38"/>
            <p:cNvSpPr>
              <a:spLocks/>
            </p:cNvSpPr>
            <p:nvPr/>
          </p:nvSpPr>
          <p:spPr bwMode="auto">
            <a:xfrm>
              <a:off x="4644" y="228"/>
              <a:ext cx="216" cy="4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6248400" y="1676400"/>
          <a:ext cx="2286000" cy="922338"/>
        </p:xfrm>
        <a:graphic>
          <a:graphicData uri="http://schemas.openxmlformats.org/presentationml/2006/ole">
            <p:oleObj spid="_x0000_s3074" name="CorelDRAW 6.0" r:id="rId3" imgW="6499440" imgH="2618280" progId="">
              <p:embed/>
            </p:oleObj>
          </a:graphicData>
        </a:graphic>
      </p:graphicFrame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6248400" y="3733800"/>
            <a:ext cx="2286000" cy="2217738"/>
            <a:chOff x="3936" y="2352"/>
            <a:chExt cx="1440" cy="1397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4164" y="2352"/>
              <a:ext cx="1002" cy="1140"/>
              <a:chOff x="4128" y="204"/>
              <a:chExt cx="1002" cy="1140"/>
            </a:xfrm>
          </p:grpSpPr>
          <p:sp>
            <p:nvSpPr>
              <p:cNvPr id="38954" name="Line 42"/>
              <p:cNvSpPr>
                <a:spLocks noChangeShapeType="1"/>
              </p:cNvSpPr>
              <p:nvPr/>
            </p:nvSpPr>
            <p:spPr bwMode="auto">
              <a:xfrm flipH="1" flipV="1">
                <a:off x="4128" y="720"/>
                <a:ext cx="43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5" name="Line 43"/>
              <p:cNvSpPr>
                <a:spLocks noChangeShapeType="1"/>
              </p:cNvSpPr>
              <p:nvPr/>
            </p:nvSpPr>
            <p:spPr bwMode="auto">
              <a:xfrm flipH="1" flipV="1">
                <a:off x="4396" y="720"/>
                <a:ext cx="21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6" name="Line 44"/>
              <p:cNvSpPr>
                <a:spLocks noChangeShapeType="1"/>
              </p:cNvSpPr>
              <p:nvPr/>
            </p:nvSpPr>
            <p:spPr bwMode="auto">
              <a:xfrm flipH="1" flipV="1">
                <a:off x="4636" y="204"/>
                <a:ext cx="0" cy="10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7" name="Line 45"/>
              <p:cNvSpPr>
                <a:spLocks noChangeShapeType="1"/>
              </p:cNvSpPr>
              <p:nvPr/>
            </p:nvSpPr>
            <p:spPr bwMode="auto">
              <a:xfrm flipV="1">
                <a:off x="4684" y="720"/>
                <a:ext cx="404" cy="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46"/>
              <p:cNvGrpSpPr>
                <a:grpSpLocks/>
              </p:cNvGrpSpPr>
              <p:nvPr/>
            </p:nvGrpSpPr>
            <p:grpSpPr bwMode="auto">
              <a:xfrm>
                <a:off x="4128" y="212"/>
                <a:ext cx="1002" cy="624"/>
                <a:chOff x="4128" y="212"/>
                <a:chExt cx="1002" cy="624"/>
              </a:xfrm>
            </p:grpSpPr>
            <p:grpSp>
              <p:nvGrpSpPr>
                <p:cNvPr id="8" name="Group 47"/>
                <p:cNvGrpSpPr>
                  <a:grpSpLocks/>
                </p:cNvGrpSpPr>
                <p:nvPr/>
              </p:nvGrpSpPr>
              <p:grpSpPr bwMode="auto">
                <a:xfrm>
                  <a:off x="4128" y="634"/>
                  <a:ext cx="940" cy="202"/>
                  <a:chOff x="4100" y="710"/>
                  <a:chExt cx="940" cy="202"/>
                </a:xfrm>
              </p:grpSpPr>
              <p:sp>
                <p:nvSpPr>
                  <p:cNvPr id="38960" name="Arc 48"/>
                  <p:cNvSpPr>
                    <a:spLocks/>
                  </p:cNvSpPr>
                  <p:nvPr/>
                </p:nvSpPr>
                <p:spPr bwMode="auto">
                  <a:xfrm rot="13381328" flipV="1">
                    <a:off x="4100" y="710"/>
                    <a:ext cx="192" cy="19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61" name="Arc 49"/>
                  <p:cNvSpPr>
                    <a:spLocks/>
                  </p:cNvSpPr>
                  <p:nvPr/>
                </p:nvSpPr>
                <p:spPr bwMode="auto">
                  <a:xfrm rot="13381328" flipV="1">
                    <a:off x="4368" y="720"/>
                    <a:ext cx="192" cy="19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62" name="Arc 50"/>
                  <p:cNvSpPr>
                    <a:spLocks/>
                  </p:cNvSpPr>
                  <p:nvPr/>
                </p:nvSpPr>
                <p:spPr bwMode="auto">
                  <a:xfrm rot="13381328" flipV="1">
                    <a:off x="4608" y="720"/>
                    <a:ext cx="192" cy="19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63" name="Arc 51"/>
                  <p:cNvSpPr>
                    <a:spLocks/>
                  </p:cNvSpPr>
                  <p:nvPr/>
                </p:nvSpPr>
                <p:spPr bwMode="auto">
                  <a:xfrm rot="13381328" flipV="1">
                    <a:off x="4848" y="720"/>
                    <a:ext cx="192" cy="19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964" name="Arc 52"/>
                <p:cNvSpPr>
                  <a:spLocks/>
                </p:cNvSpPr>
                <p:nvPr/>
              </p:nvSpPr>
              <p:spPr bwMode="auto">
                <a:xfrm rot="10800000" flipV="1">
                  <a:off x="4128" y="212"/>
                  <a:ext cx="508" cy="50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965" name="Arc 53"/>
                <p:cNvSpPr>
                  <a:spLocks/>
                </p:cNvSpPr>
                <p:nvPr/>
              </p:nvSpPr>
              <p:spPr bwMode="auto">
                <a:xfrm rot="16200000" flipV="1">
                  <a:off x="4622" y="212"/>
                  <a:ext cx="508" cy="50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966" name="Line 54"/>
              <p:cNvSpPr>
                <a:spLocks noChangeShapeType="1"/>
              </p:cNvSpPr>
              <p:nvPr/>
            </p:nvSpPr>
            <p:spPr bwMode="auto">
              <a:xfrm flipV="1">
                <a:off x="4636" y="720"/>
                <a:ext cx="24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7" name="Arc 55"/>
              <p:cNvSpPr>
                <a:spLocks/>
              </p:cNvSpPr>
              <p:nvPr/>
            </p:nvSpPr>
            <p:spPr bwMode="auto">
              <a:xfrm flipH="1">
                <a:off x="4380" y="228"/>
                <a:ext cx="252" cy="5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68" name="Arc 56"/>
              <p:cNvSpPr>
                <a:spLocks/>
              </p:cNvSpPr>
              <p:nvPr/>
            </p:nvSpPr>
            <p:spPr bwMode="auto">
              <a:xfrm>
                <a:off x="4644" y="228"/>
                <a:ext cx="216" cy="4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38920" name="Object 8"/>
            <p:cNvGraphicFramePr>
              <a:graphicFrameLocks noChangeAspect="1"/>
            </p:cNvGraphicFramePr>
            <p:nvPr/>
          </p:nvGraphicFramePr>
          <p:xfrm>
            <a:off x="3936" y="3168"/>
            <a:ext cx="1440" cy="581"/>
          </p:xfrm>
          <a:graphic>
            <a:graphicData uri="http://schemas.openxmlformats.org/presentationml/2006/ole">
              <p:oleObj spid="_x0000_s3075" name="CorelDRAW 6.0" r:id="rId4" imgW="6499440" imgH="2618280" progId="">
                <p:embed/>
              </p:oleObj>
            </a:graphicData>
          </a:graphic>
        </p:graphicFrame>
      </p:grpSp>
      <p:sp>
        <p:nvSpPr>
          <p:cNvPr id="38927" name="AutoShape 15"/>
          <p:cNvSpPr>
            <a:spLocks noChangeArrowheads="1"/>
          </p:cNvSpPr>
          <p:nvPr/>
        </p:nvSpPr>
        <p:spPr bwMode="auto">
          <a:xfrm rot="22187289">
            <a:off x="4886547" y="4941755"/>
            <a:ext cx="1682750" cy="258763"/>
          </a:xfrm>
          <a:prstGeom prst="rightArrow">
            <a:avLst>
              <a:gd name="adj1" fmla="val 50000"/>
              <a:gd name="adj2" fmla="val 16257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6305550" y="685800"/>
            <a:ext cx="2057400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70" name="AutoShape 58"/>
          <p:cNvSpPr>
            <a:spLocks noChangeArrowheads="1"/>
          </p:cNvSpPr>
          <p:nvPr/>
        </p:nvSpPr>
        <p:spPr bwMode="auto">
          <a:xfrm rot="-10800000">
            <a:off x="6838950" y="4610100"/>
            <a:ext cx="1066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286000" y="2819400"/>
            <a:ext cx="1576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increases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67000" y="3124200"/>
            <a:ext cx="2239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slowing down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85800" y="4648200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decrease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48000" y="5029200"/>
            <a:ext cx="1181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weight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590800" y="5791200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terminal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90600" y="6172200"/>
            <a:ext cx="1316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velocity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utoUpdateAnimBg="0"/>
      <p:bldP spid="38919" grpId="0" animBg="1"/>
      <p:bldP spid="38923" grpId="0" animBg="1"/>
      <p:bldP spid="38926" grpId="0" animBg="1"/>
      <p:bldP spid="38929" grpId="0" autoUpdateAnimBg="0"/>
      <p:bldP spid="38927" grpId="0" animBg="1"/>
      <p:bldP spid="38925" grpId="0" animBg="1"/>
      <p:bldP spid="38970" grpId="0" animBg="1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3.453"/>
  <p:tag name="AUDIO_ID" val="281"/>
  <p:tag name="TIMELINE" val="1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9.859"/>
  <p:tag name="AUDIO_ID" val="282"/>
  <p:tag name="TIMELINE" val="5.3/10.2/13.6/15.0/16.2/17.3/18.8/21.6/24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158</TotalTime>
  <Words>446</Words>
  <Application>Microsoft Office PowerPoint</Application>
  <PresentationFormat>On-screen Show (4:3)</PresentationFormat>
  <Paragraphs>63</Paragraphs>
  <Slides>10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Concourse</vt:lpstr>
      <vt:lpstr>Clip</vt:lpstr>
      <vt:lpstr>CorelDRAW 6.0</vt:lpstr>
      <vt:lpstr>Objectives:</vt:lpstr>
      <vt:lpstr>Homework check</vt:lpstr>
      <vt:lpstr>Air Resistance</vt:lpstr>
      <vt:lpstr>Drag Force:</vt:lpstr>
      <vt:lpstr>Terminal velocity</vt:lpstr>
      <vt:lpstr>Terminal velocity:</vt:lpstr>
      <vt:lpstr>Terminal Velocity</vt:lpstr>
      <vt:lpstr>Drag force and surface area:</vt:lpstr>
      <vt:lpstr>Terminal Velocity</vt:lpstr>
      <vt:lpstr>Understanding check: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dbrick</cp:lastModifiedBy>
  <cp:revision>92</cp:revision>
  <dcterms:created xsi:type="dcterms:W3CDTF">2011-10-16T09:21:21Z</dcterms:created>
  <dcterms:modified xsi:type="dcterms:W3CDTF">2013-04-02T13:35:38Z</dcterms:modified>
</cp:coreProperties>
</file>