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5" r:id="rId9"/>
    <p:sldId id="276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C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A98CFB-35D3-48C1-9105-EFC3D084D12D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F28D3E-FAE5-4714-A425-D901905EB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Momentum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3929066"/>
            <a:ext cx="8786874" cy="257176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Objectives 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 know the properties of momentum.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 be able to manipulate the equation used for momentum.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3810000" cy="6477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Try these…..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029200"/>
          </a:xfrm>
        </p:spPr>
        <p:txBody>
          <a:bodyPr/>
          <a:lstStyle/>
          <a:p>
            <a:r>
              <a:rPr lang="en-US" sz="2400" dirty="0" smtClean="0"/>
              <a:t>1. A </a:t>
            </a:r>
            <a:r>
              <a:rPr lang="en-US" sz="2400" dirty="0"/>
              <a:t>trolley of mass 4kg moving at 10 m/s collides with a 2 kg trolley moving in the same direction at a velocity of 4m/s. they separate after the collision and the 4 kg trolley slows to 7m/s. What is the final speed of the other trolley? (hint draw diagrams of momentum before and after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2. a trolley A </a:t>
            </a:r>
            <a:r>
              <a:rPr lang="en-US" sz="2400" dirty="0"/>
              <a:t>of mass 1kg is travelling at 2m/s towards another </a:t>
            </a:r>
            <a:r>
              <a:rPr lang="en-US" sz="2400" dirty="0" smtClean="0"/>
              <a:t>trolley B </a:t>
            </a:r>
            <a:r>
              <a:rPr lang="en-US" sz="2400" dirty="0"/>
              <a:t>of mass 4kg which is travelling towards it at a velocity of 3m/s. On collision they stick together. What is their final combined velocity and in which direction do they travel together? (care with negatives)</a:t>
            </a:r>
            <a:endParaRPr lang="en-US" dirty="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331640" y="5445224"/>
            <a:ext cx="154305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800" dirty="0"/>
              <a:t>10m/s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508104" y="5445224"/>
            <a:ext cx="338437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800" dirty="0"/>
              <a:t>2m/s to the left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143668"/>
          </a:xfrm>
        </p:spPr>
        <p:txBody>
          <a:bodyPr>
            <a:noAutofit/>
          </a:bodyPr>
          <a:lstStyle/>
          <a:p>
            <a:r>
              <a:rPr lang="en-US" sz="2200" dirty="0" smtClean="0"/>
              <a:t>1. What is the momentum in kg.m.s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of a 10 kg truck traveling at </a:t>
            </a:r>
          </a:p>
          <a:p>
            <a:r>
              <a:rPr lang="en-US" sz="2200" dirty="0" err="1" smtClean="0"/>
              <a:t>i</a:t>
            </a:r>
            <a:r>
              <a:rPr lang="en-US" sz="2200" dirty="0" smtClean="0"/>
              <a:t>. 5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	ii. 20 cm.s</a:t>
            </a:r>
            <a:r>
              <a:rPr lang="en-US" sz="2200" baseline="30000" dirty="0" smtClean="0"/>
              <a:t>-1    </a:t>
            </a:r>
            <a:r>
              <a:rPr lang="en-US" sz="2200" dirty="0" smtClean="0"/>
              <a:t>iii. 36 km.h</a:t>
            </a:r>
            <a:r>
              <a:rPr lang="en-US" sz="2200" baseline="30000" dirty="0" smtClean="0"/>
              <a:t>-1</a:t>
            </a:r>
            <a:endParaRPr lang="en-US" sz="2200" dirty="0" smtClean="0"/>
          </a:p>
          <a:p>
            <a:r>
              <a:rPr lang="en-US" sz="2200" dirty="0" smtClean="0"/>
              <a:t> </a:t>
            </a:r>
          </a:p>
          <a:p>
            <a:r>
              <a:rPr lang="en-US" sz="2200" dirty="0" smtClean="0"/>
              <a:t>2. Jack, whose mass is 48 kg, is running at 5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and jumps onto a 7 kg skateboard moving in the same direction at 3.0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. What is their speed after Jack is on the skateboard?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3. A truck of mass 500 kg moving at 4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</a:t>
            </a:r>
            <a:r>
              <a:rPr lang="en-US" sz="2200" u="sng" dirty="0" smtClean="0"/>
              <a:t>east</a:t>
            </a:r>
            <a:r>
              <a:rPr lang="en-US" sz="2200" dirty="0" smtClean="0"/>
              <a:t> collides with another truck of mass 1500 kg moving at 1.5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</a:t>
            </a:r>
            <a:r>
              <a:rPr lang="en-US" sz="2200" u="sng" dirty="0" smtClean="0"/>
              <a:t>west</a:t>
            </a:r>
            <a:r>
              <a:rPr lang="en-US" sz="2200" dirty="0" smtClean="0"/>
              <a:t>. What is their common velocity after the collision if they stick together? (Hint: Make one of the velocities negative)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b="1" dirty="0" smtClean="0"/>
              <a:t>Difficult question for physics geniuses only</a:t>
            </a:r>
            <a:endParaRPr lang="en-US" sz="2200" dirty="0" smtClean="0"/>
          </a:p>
          <a:p>
            <a:r>
              <a:rPr lang="en-US" sz="2200" dirty="0" smtClean="0"/>
              <a:t>4. A comet of mass 1 x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kg hits the earth at a speed of 1 x 10</a:t>
            </a:r>
            <a:r>
              <a:rPr lang="en-US" sz="2200" baseline="30000" dirty="0" smtClean="0"/>
              <a:t>5</a:t>
            </a:r>
            <a:r>
              <a:rPr lang="en-US" sz="2200" dirty="0" smtClean="0"/>
              <a:t> m.s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. At what speed does the earth move backwards after the collision (mass of earth = 700 x 10</a:t>
            </a:r>
            <a:r>
              <a:rPr lang="en-US" sz="2200" baseline="30000" dirty="0" smtClean="0"/>
              <a:t>22</a:t>
            </a:r>
            <a:r>
              <a:rPr lang="en-US" sz="2200" dirty="0" smtClean="0"/>
              <a:t> kg)? (Assume that the earth is not moving before the collision, a big assumption!) 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/>
          <a:lstStyle/>
          <a:p>
            <a:r>
              <a:rPr lang="en-US" dirty="0" smtClean="0"/>
              <a:t>Write down the unit of each of the following in your notebook: </a:t>
            </a:r>
          </a:p>
          <a:p>
            <a:endParaRPr lang="en-US" dirty="0" smtClean="0"/>
          </a:p>
          <a:p>
            <a:r>
              <a:rPr lang="en-US" dirty="0" smtClean="0"/>
              <a:t>a=</a:t>
            </a:r>
          </a:p>
          <a:p>
            <a:r>
              <a:rPr lang="en-US" dirty="0" smtClean="0"/>
              <a:t>d=</a:t>
            </a:r>
          </a:p>
          <a:p>
            <a:r>
              <a:rPr lang="en-US" dirty="0" smtClean="0"/>
              <a:t>v=</a:t>
            </a:r>
          </a:p>
          <a:p>
            <a:r>
              <a:rPr lang="en-US" dirty="0" smtClean="0"/>
              <a:t>t=</a:t>
            </a:r>
          </a:p>
          <a:p>
            <a:r>
              <a:rPr lang="en-US" dirty="0" smtClean="0"/>
              <a:t>m=</a:t>
            </a:r>
          </a:p>
          <a:p>
            <a:r>
              <a:rPr lang="en-US" dirty="0" smtClean="0"/>
              <a:t>F=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Momentum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043890" cy="514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GB" dirty="0" smtClean="0">
              <a:latin typeface="+mj-lt"/>
            </a:endParaRPr>
          </a:p>
          <a:p>
            <a:pPr algn="ctr">
              <a:buNone/>
            </a:pPr>
            <a:endParaRPr lang="en-GB" dirty="0" smtClean="0">
              <a:latin typeface="+mj-lt"/>
            </a:endParaRPr>
          </a:p>
          <a:p>
            <a:pPr algn="ctr">
              <a:buNone/>
            </a:pPr>
            <a:r>
              <a:rPr lang="en-GB" sz="4400" dirty="0" smtClean="0">
                <a:latin typeface="+mj-lt"/>
              </a:rPr>
              <a:t>Momentum = mass x velocity</a:t>
            </a:r>
          </a:p>
          <a:p>
            <a:pPr algn="ctr">
              <a:buNone/>
            </a:pPr>
            <a:r>
              <a:rPr lang="en-GB" sz="4400" b="1" dirty="0" smtClean="0">
                <a:latin typeface="+mj-lt"/>
              </a:rPr>
              <a:t>p=</a:t>
            </a:r>
            <a:r>
              <a:rPr lang="en-GB" sz="4400" b="1" dirty="0" err="1" smtClean="0">
                <a:latin typeface="+mj-lt"/>
              </a:rPr>
              <a:t>mv</a:t>
            </a:r>
            <a:r>
              <a:rPr lang="en-GB" sz="4400" dirty="0" smtClean="0">
                <a:latin typeface="+mj-lt"/>
              </a:rPr>
              <a:t>  </a:t>
            </a:r>
          </a:p>
          <a:p>
            <a:pPr algn="ctr"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r>
              <a:rPr lang="en-GB" sz="3600" i="1" dirty="0" smtClean="0">
                <a:latin typeface="+mj-lt"/>
              </a:rPr>
              <a:t>Units?</a:t>
            </a:r>
            <a:r>
              <a:rPr lang="en-GB" sz="36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GB" sz="3600" dirty="0" smtClean="0">
                <a:latin typeface="+mj-lt"/>
              </a:rPr>
              <a:t>Unit </a:t>
            </a:r>
            <a:r>
              <a:rPr lang="en-GB" sz="3600" smtClean="0">
                <a:latin typeface="+mj-lt"/>
              </a:rPr>
              <a:t>of p = </a:t>
            </a:r>
            <a:r>
              <a:rPr lang="en-GB" sz="3600" dirty="0" smtClean="0">
                <a:latin typeface="+mj-lt"/>
              </a:rPr>
              <a:t>unit of m X unit of V</a:t>
            </a:r>
          </a:p>
          <a:p>
            <a:pPr>
              <a:buNone/>
            </a:pPr>
            <a:r>
              <a:rPr lang="en-GB" sz="3600" dirty="0" smtClean="0">
                <a:latin typeface="+mj-lt"/>
              </a:rPr>
              <a:t>              = kg X m/s</a:t>
            </a:r>
          </a:p>
          <a:p>
            <a:pPr>
              <a:buNone/>
            </a:pPr>
            <a:r>
              <a:rPr lang="en-GB" sz="3600" dirty="0" smtClean="0">
                <a:latin typeface="+mj-lt"/>
              </a:rPr>
              <a:t>              = </a:t>
            </a:r>
            <a:r>
              <a:rPr lang="en-GB" sz="3600" dirty="0" err="1" smtClean="0">
                <a:latin typeface="+mj-lt"/>
              </a:rPr>
              <a:t>kgm</a:t>
            </a:r>
            <a:r>
              <a:rPr lang="en-GB" sz="3600" dirty="0" smtClean="0">
                <a:latin typeface="+mj-lt"/>
              </a:rPr>
              <a:t>/s or </a:t>
            </a:r>
          </a:p>
          <a:p>
            <a:pPr>
              <a:buNone/>
            </a:pPr>
            <a:r>
              <a:rPr lang="en-GB" sz="3600" dirty="0" smtClean="0">
                <a:latin typeface="+mj-lt"/>
              </a:rPr>
              <a:t>              = kg m s‾¹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a vector quantity so direction is important (</a:t>
            </a:r>
            <a:r>
              <a:rPr lang="en-US" dirty="0" err="1"/>
              <a:t>ie</a:t>
            </a:r>
            <a:r>
              <a:rPr lang="en-US" dirty="0"/>
              <a:t> can be negative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In any collision or interaction Momentum is always </a:t>
            </a:r>
            <a:r>
              <a:rPr lang="en-US" u="sng" dirty="0"/>
              <a:t>conserved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66800"/>
          </a:xfrm>
        </p:spPr>
        <p:txBody>
          <a:bodyPr/>
          <a:lstStyle/>
          <a:p>
            <a:r>
              <a:rPr lang="en-GB" dirty="0" smtClean="0"/>
              <a:t>Momentum is always conserved: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11081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+mj-lt"/>
              </a:rPr>
              <a:t>The total momentum of two objects before they collide is equal to the total momentum after the collision.</a:t>
            </a:r>
            <a:endParaRPr lang="en-GB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432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j-lt"/>
              </a:rPr>
              <a:t>     p</a:t>
            </a:r>
            <a:r>
              <a:rPr lang="en-GB" sz="4000" baseline="-25000" dirty="0" smtClean="0">
                <a:latin typeface="+mj-lt"/>
              </a:rPr>
              <a:t>1</a:t>
            </a:r>
            <a:r>
              <a:rPr lang="en-GB" sz="4000" dirty="0" smtClean="0">
                <a:latin typeface="+mj-lt"/>
              </a:rPr>
              <a:t>    +       p</a:t>
            </a:r>
            <a:r>
              <a:rPr lang="en-GB" sz="4000" baseline="-25000" dirty="0" smtClean="0">
                <a:latin typeface="+mj-lt"/>
              </a:rPr>
              <a:t>2</a:t>
            </a:r>
            <a:r>
              <a:rPr lang="en-GB" sz="4000" dirty="0" smtClean="0">
                <a:latin typeface="+mj-lt"/>
              </a:rPr>
              <a:t>      =             p</a:t>
            </a:r>
            <a:r>
              <a:rPr lang="en-GB" sz="4000" baseline="-25000" dirty="0" smtClean="0">
                <a:latin typeface="+mj-lt"/>
              </a:rPr>
              <a:t>total</a:t>
            </a:r>
            <a:endParaRPr lang="en-GB" sz="4000" baseline="-250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857628"/>
            <a:ext cx="2143140" cy="170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www.arthursclipart.org/machines/machines/police%20c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8"/>
            <a:ext cx="2013461" cy="78581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 l="7911" r="8228"/>
          <a:stretch>
            <a:fillRect/>
          </a:stretch>
        </p:blipFill>
        <p:spPr bwMode="auto">
          <a:xfrm>
            <a:off x="5357818" y="3929066"/>
            <a:ext cx="3786182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357158" y="5500702"/>
            <a:ext cx="12858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57488" y="5572140"/>
            <a:ext cx="12858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929322" y="5643578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85789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100kgms</a:t>
            </a:r>
            <a:r>
              <a:rPr lang="en-GB" sz="2000" baseline="30000" dirty="0" smtClean="0">
                <a:latin typeface="+mj-lt"/>
              </a:rPr>
              <a:t>-1</a:t>
            </a:r>
            <a:endParaRPr lang="en-GB" sz="2000" baseline="30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585789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200kgms</a:t>
            </a:r>
            <a:r>
              <a:rPr lang="en-GB" sz="2000" baseline="30000" dirty="0" smtClean="0">
                <a:latin typeface="+mj-lt"/>
              </a:rPr>
              <a:t>-1</a:t>
            </a:r>
            <a:endParaRPr lang="en-GB" sz="2000" baseline="30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578645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300kgms</a:t>
            </a:r>
            <a:r>
              <a:rPr lang="en-GB" sz="2000" baseline="30000" dirty="0" smtClean="0">
                <a:latin typeface="+mj-lt"/>
              </a:rPr>
              <a:t>-1</a:t>
            </a:r>
            <a:endParaRPr lang="en-GB" sz="2000" baseline="300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7664" y="2564904"/>
            <a:ext cx="6308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momentum before = momentum after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Example 1: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85776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	A skater of mass 75kg and velocity of 4ms</a:t>
            </a:r>
            <a:r>
              <a:rPr lang="en-GB" baseline="30000" dirty="0" smtClean="0">
                <a:latin typeface="+mj-lt"/>
              </a:rPr>
              <a:t>-1</a:t>
            </a:r>
            <a:r>
              <a:rPr lang="en-GB" dirty="0" smtClean="0">
                <a:latin typeface="+mj-lt"/>
              </a:rPr>
              <a:t> collides with a stationary skater of mass 50kg.  Calculate their velocity after impact.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587727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j-lt"/>
              </a:rPr>
              <a:t>v = 2.4ms</a:t>
            </a:r>
            <a:r>
              <a:rPr lang="en-GB" sz="4000" baseline="30000" dirty="0" smtClean="0">
                <a:latin typeface="+mj-lt"/>
              </a:rPr>
              <a:t>-1</a:t>
            </a:r>
            <a:endParaRPr lang="en-GB" sz="4000" baseline="30000" dirty="0"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5536" y="3356992"/>
            <a:ext cx="386676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Momentum before </a:t>
            </a:r>
            <a:r>
              <a:rPr kumimoji="0" lang="en-US" sz="2400" baseline="0" dirty="0" smtClean="0">
                <a:solidFill>
                  <a:schemeClr val="tx1"/>
                </a:solidFill>
                <a:latin typeface="Times New Roman"/>
              </a:rPr>
              <a:t>collision =</a:t>
            </a:r>
            <a:endParaRPr kumimoji="0" lang="en-US" sz="2400" baseline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283968" y="3284984"/>
            <a:ext cx="186140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75kg X 4ms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804248" y="3284984"/>
            <a:ext cx="165782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=300kgms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5536" y="3861048"/>
            <a:ext cx="364394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Momentum after </a:t>
            </a:r>
            <a:r>
              <a:rPr kumimoji="0" lang="en-US" sz="2400" baseline="0" dirty="0" smtClean="0">
                <a:solidFill>
                  <a:schemeClr val="tx1"/>
                </a:solidFill>
                <a:latin typeface="Times New Roman"/>
              </a:rPr>
              <a:t>collision =</a:t>
            </a:r>
            <a:endParaRPr kumimoji="0" lang="en-US" sz="2400" baseline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156176" y="3356992"/>
            <a:ext cx="588623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+ 0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067944" y="3861048"/>
            <a:ext cx="2324675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(75 + 50) kg X v 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907704" y="4653136"/>
            <a:ext cx="148470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300kgms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779912" y="4653136"/>
            <a:ext cx="257474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= (75 + 50) kg X v </a:t>
            </a:r>
            <a:endParaRPr kumimoji="0" lang="en-US" sz="24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530120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 = 300kgms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/(75 + 50) kg </a:t>
            </a:r>
            <a:endParaRPr lang="en-GB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769858"/>
          </a:xfrm>
        </p:spPr>
        <p:txBody>
          <a:bodyPr/>
          <a:lstStyle/>
          <a:p>
            <a:r>
              <a:rPr lang="en-GB" dirty="0" smtClean="0"/>
              <a:t>Example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32511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+mj-lt"/>
              </a:rPr>
              <a:t>A bullet of mass 5 g is shot from a rifle at a speed of 200ms</a:t>
            </a:r>
            <a:r>
              <a:rPr lang="en-GB" baseline="30000" dirty="0" smtClean="0">
                <a:latin typeface="+mj-lt"/>
              </a:rPr>
              <a:t>-1 </a:t>
            </a:r>
            <a:r>
              <a:rPr lang="en-GB" dirty="0" smtClean="0">
                <a:latin typeface="+mj-lt"/>
              </a:rPr>
              <a:t> The rifle has a mass of 4kg.  Calculate the velocity at which the rifle recoils.</a:t>
            </a:r>
            <a:r>
              <a:rPr lang="en-US" dirty="0" smtClean="0">
                <a:latin typeface="Times New Roman"/>
              </a:rPr>
              <a:t> </a:t>
            </a:r>
            <a:endParaRPr lang="en-GB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229200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j-lt"/>
              </a:rPr>
              <a:t>v = -0.25ms</a:t>
            </a:r>
            <a:r>
              <a:rPr lang="en-GB" sz="3200" baseline="30000" dirty="0" smtClean="0">
                <a:latin typeface="+mj-lt"/>
              </a:rPr>
              <a:t>-1</a:t>
            </a:r>
            <a:endParaRPr lang="en-GB" sz="3200" dirty="0">
              <a:latin typeface="+mj-lt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528" y="2492896"/>
            <a:ext cx="34591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Momentum before firing =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851920" y="2564904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95536" y="2924944"/>
            <a:ext cx="31623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Momentum after firing=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419872" y="3501008"/>
            <a:ext cx="58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= 0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563888" y="2924944"/>
            <a:ext cx="53260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baseline="0" dirty="0">
                <a:solidFill>
                  <a:schemeClr val="tx1"/>
                </a:solidFill>
                <a:latin typeface="Times New Roman"/>
              </a:rPr>
              <a:t>Momentum of bullet + momentum of rifle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059832" y="3933056"/>
            <a:ext cx="300434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/>
                <a:sym typeface="Wingdings" pitchFamily="2" charset="2"/>
              </a:rPr>
              <a:t> 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0.005 kg </a:t>
            </a:r>
            <a:r>
              <a:rPr kumimoji="0" lang="en-US" sz="2400" i="1" baseline="0" dirty="0">
                <a:solidFill>
                  <a:schemeClr val="tx1"/>
                </a:solidFill>
                <a:latin typeface="Times New Roman"/>
              </a:rPr>
              <a:t>×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en-US" sz="2400" i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156176" y="3861048"/>
            <a:ext cx="1903085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i="1" baseline="0" dirty="0">
                <a:solidFill>
                  <a:schemeClr val="tx1"/>
                </a:solidFill>
                <a:latin typeface="Times New Roman"/>
              </a:rPr>
              <a:t>+ 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4 kg×(v</a:t>
            </a:r>
            <a:r>
              <a:rPr kumimoji="0" lang="en-US" sz="2400" i="1" baseline="0" dirty="0">
                <a:solidFill>
                  <a:schemeClr val="tx1"/>
                </a:solidFill>
                <a:latin typeface="Times New Roman"/>
              </a:rPr>
              <a:t>)=0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419872" y="4437112"/>
            <a:ext cx="271580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/>
                <a:sym typeface="Wingdings" pitchFamily="2" charset="2"/>
              </a:rPr>
              <a:t>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 1kg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+4kgv=0</a:t>
            </a:r>
            <a:endParaRPr kumimoji="0" lang="en-US" sz="2400" baseline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491880" y="4797152"/>
            <a:ext cx="284885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/>
                <a:sym typeface="Wingdings" pitchFamily="2" charset="2"/>
              </a:rPr>
              <a:t>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 v= - 1kg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en-US" sz="2400" i="1" baseline="0" dirty="0" smtClean="0">
                <a:solidFill>
                  <a:schemeClr val="tx1"/>
                </a:solidFill>
                <a:latin typeface="Times New Roman"/>
              </a:rPr>
              <a:t> /4kg</a:t>
            </a:r>
            <a:endParaRPr kumimoji="0" lang="en-US" sz="2400" baseline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8" y="5949280"/>
            <a:ext cx="8691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Since, v= -0.25 ms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then the velocity of the rifle was in the opposite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direction of the velocity of the bullet.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5040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Why is it true?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568952" cy="4968552"/>
          </a:xfrm>
        </p:spPr>
        <p:txBody>
          <a:bodyPr>
            <a:normAutofit/>
          </a:bodyPr>
          <a:lstStyle/>
          <a:p>
            <a:r>
              <a:rPr lang="en-US" dirty="0"/>
              <a:t>In any collision the force between them is the same and acts for the same time </a:t>
            </a:r>
            <a:r>
              <a:rPr lang="en-US" dirty="0" smtClean="0"/>
              <a:t>(Newton’s </a:t>
            </a:r>
            <a:r>
              <a:rPr lang="en-US" dirty="0"/>
              <a:t>3)</a:t>
            </a:r>
          </a:p>
          <a:p>
            <a:r>
              <a:rPr lang="en-US" dirty="0"/>
              <a:t>This force acts on different objects however and will accelerate each object differently according to the mass of each </a:t>
            </a:r>
            <a:r>
              <a:rPr lang="en-US" dirty="0" smtClean="0"/>
              <a:t>(Newton’s </a:t>
            </a:r>
            <a:r>
              <a:rPr lang="en-US" dirty="0"/>
              <a:t>2 )</a:t>
            </a:r>
          </a:p>
          <a:p>
            <a:r>
              <a:rPr lang="en-US" dirty="0"/>
              <a:t>The final velocity reached by each object will </a:t>
            </a:r>
            <a:r>
              <a:rPr lang="en-US" u="sng" dirty="0"/>
              <a:t>decrease</a:t>
            </a:r>
            <a:r>
              <a:rPr lang="en-US" dirty="0"/>
              <a:t> in the same proportion as the </a:t>
            </a:r>
            <a:r>
              <a:rPr lang="en-US" dirty="0" smtClean="0"/>
              <a:t>mass               of </a:t>
            </a:r>
            <a:r>
              <a:rPr lang="en-US" dirty="0"/>
              <a:t>the objects </a:t>
            </a:r>
            <a:r>
              <a:rPr lang="en-US" u="sng" dirty="0"/>
              <a:t>increases</a:t>
            </a:r>
          </a:p>
          <a:p>
            <a:r>
              <a:rPr lang="en-US" dirty="0"/>
              <a:t>The  product m x v for each object is therefore identical</a:t>
            </a:r>
            <a:r>
              <a:rPr lang="en-US" u="sng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324600" cy="6477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/>
              <a:t>Why is this useful?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143056" cy="4680520"/>
          </a:xfrm>
        </p:spPr>
        <p:txBody>
          <a:bodyPr>
            <a:normAutofit/>
          </a:bodyPr>
          <a:lstStyle/>
          <a:p>
            <a:r>
              <a:rPr lang="en-US" dirty="0"/>
              <a:t>It allows us to predict the outcome of collisions  </a:t>
            </a:r>
            <a:r>
              <a:rPr lang="en-US" dirty="0" err="1"/>
              <a:t>eg</a:t>
            </a:r>
            <a:r>
              <a:rPr lang="en-US" dirty="0"/>
              <a:t> car  rail and air accident simulations and construct vehicles to stand up to them </a:t>
            </a:r>
            <a:r>
              <a:rPr lang="en-US" dirty="0" smtClean="0"/>
              <a:t>better</a:t>
            </a:r>
          </a:p>
          <a:p>
            <a:endParaRPr lang="en-US" dirty="0"/>
          </a:p>
          <a:p>
            <a:r>
              <a:rPr lang="en-US" dirty="0"/>
              <a:t>It allows us to calculate the speed of objects which would otherwise be difficult </a:t>
            </a:r>
            <a:r>
              <a:rPr lang="en-US" dirty="0" err="1"/>
              <a:t>eg</a:t>
            </a:r>
            <a:r>
              <a:rPr lang="en-US" dirty="0"/>
              <a:t> the speed of a shell or rifle </a:t>
            </a:r>
            <a:r>
              <a:rPr lang="en-US" dirty="0" smtClean="0"/>
              <a:t>bullet</a:t>
            </a:r>
          </a:p>
          <a:p>
            <a:endParaRPr lang="en-US" dirty="0"/>
          </a:p>
          <a:p>
            <a:r>
              <a:rPr lang="en-US" dirty="0"/>
              <a:t>It might allow us to become excellent snooker players but……..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6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5225</TotalTime>
  <Words>536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Momentum</vt:lpstr>
      <vt:lpstr>Starter:</vt:lpstr>
      <vt:lpstr>Momentum</vt:lpstr>
      <vt:lpstr>Momentum</vt:lpstr>
      <vt:lpstr>Momentum is always conserved:</vt:lpstr>
      <vt:lpstr>Example 1:</vt:lpstr>
      <vt:lpstr>Example 2:</vt:lpstr>
      <vt:lpstr>Why is it true?</vt:lpstr>
      <vt:lpstr>Why is this useful?</vt:lpstr>
      <vt:lpstr>Try these…..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</dc:title>
  <dc:creator>vicki</dc:creator>
  <cp:lastModifiedBy>dbrick</cp:lastModifiedBy>
  <cp:revision>57</cp:revision>
  <dcterms:created xsi:type="dcterms:W3CDTF">2010-04-29T11:03:20Z</dcterms:created>
  <dcterms:modified xsi:type="dcterms:W3CDTF">2013-03-12T18:39:38Z</dcterms:modified>
</cp:coreProperties>
</file>