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67" r:id="rId5"/>
    <p:sldId id="269" r:id="rId6"/>
    <p:sldId id="266" r:id="rId7"/>
    <p:sldId id="271" r:id="rId8"/>
    <p:sldId id="268" r:id="rId9"/>
    <p:sldId id="257" r:id="rId10"/>
    <p:sldId id="258" r:id="rId11"/>
    <p:sldId id="259" r:id="rId12"/>
    <p:sldId id="27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C85654-8EBB-413C-99BB-D7D33A005C0B}" type="datetimeFigureOut">
              <a:rPr lang="en-US" smtClean="0"/>
              <a:pPr/>
              <a:t>3/14/2013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1A691-7160-4BD1-9E36-2F7397C4D4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C85654-8EBB-413C-99BB-D7D33A005C0B}" type="datetimeFigureOut">
              <a:rPr lang="en-US" smtClean="0"/>
              <a:pPr/>
              <a:t>3/14/2013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1A691-7160-4BD1-9E36-2F7397C4D4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C85654-8EBB-413C-99BB-D7D33A005C0B}" type="datetimeFigureOut">
              <a:rPr lang="en-US" smtClean="0"/>
              <a:pPr/>
              <a:t>3/14/2013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1A691-7160-4BD1-9E36-2F7397C4D48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914400" y="274638"/>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914400" y="1447800"/>
            <a:ext cx="38100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876800" y="1447800"/>
            <a:ext cx="38100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914400" y="3810000"/>
            <a:ext cx="38100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876800" y="3810000"/>
            <a:ext cx="38100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172200" y="6191250"/>
            <a:ext cx="2476500" cy="476250"/>
          </a:xfrm>
        </p:spPr>
        <p:txBody>
          <a:bodyPr/>
          <a:lstStyle>
            <a:lvl1pPr>
              <a:defRPr/>
            </a:lvl1pPr>
          </a:lstStyle>
          <a:p>
            <a:fld id="{AE5A1745-52BC-485E-8E11-FD33113BABE9}" type="datetimeFigureOut">
              <a:rPr lang="en-US"/>
              <a:pPr/>
              <a:t>3/14/2013</a:t>
            </a:fld>
            <a:endParaRPr lang="en-US"/>
          </a:p>
        </p:txBody>
      </p:sp>
      <p:sp>
        <p:nvSpPr>
          <p:cNvPr id="8" name="Footer Placeholder 7"/>
          <p:cNvSpPr>
            <a:spLocks noGrp="1"/>
          </p:cNvSpPr>
          <p:nvPr>
            <p:ph type="ftr" sz="quarter" idx="11"/>
          </p:nvPr>
        </p:nvSpPr>
        <p:spPr>
          <a:xfrm>
            <a:off x="914400" y="6172200"/>
            <a:ext cx="3962400" cy="457200"/>
          </a:xfrm>
        </p:spPr>
        <p:txBody>
          <a:bodyPr/>
          <a:lstStyle>
            <a:lvl1pPr>
              <a:defRPr/>
            </a:lvl1pPr>
          </a:lstStyle>
          <a:p>
            <a:endParaRPr lang="en-US"/>
          </a:p>
        </p:txBody>
      </p:sp>
      <p:sp>
        <p:nvSpPr>
          <p:cNvPr id="9" name="Slide Number Placeholder 8"/>
          <p:cNvSpPr>
            <a:spLocks noGrp="1"/>
          </p:cNvSpPr>
          <p:nvPr>
            <p:ph type="sldNum" sz="quarter" idx="12"/>
          </p:nvPr>
        </p:nvSpPr>
        <p:spPr>
          <a:xfrm>
            <a:off x="146050" y="6210300"/>
            <a:ext cx="457200" cy="457200"/>
          </a:xfrm>
        </p:spPr>
        <p:txBody>
          <a:bodyPr/>
          <a:lstStyle>
            <a:lvl1pPr>
              <a:defRPr/>
            </a:lvl1pPr>
          </a:lstStyle>
          <a:p>
            <a:fld id="{F064094E-796D-4178-B058-AA4ACFA1634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C85654-8EBB-413C-99BB-D7D33A005C0B}" type="datetimeFigureOut">
              <a:rPr lang="en-US" smtClean="0"/>
              <a:pPr/>
              <a:t>3/14/2013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1A691-7160-4BD1-9E36-2F7397C4D4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C85654-8EBB-413C-99BB-D7D33A005C0B}" type="datetimeFigureOut">
              <a:rPr lang="en-US" smtClean="0"/>
              <a:pPr/>
              <a:t>3/14/2013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1A691-7160-4BD1-9E36-2F7397C4D4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C85654-8EBB-413C-99BB-D7D33A005C0B}" type="datetimeFigureOut">
              <a:rPr lang="en-US" smtClean="0"/>
              <a:pPr/>
              <a:t>3/14/2013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1A691-7160-4BD1-9E36-2F7397C4D4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C85654-8EBB-413C-99BB-D7D33A005C0B}" type="datetimeFigureOut">
              <a:rPr lang="en-US" smtClean="0"/>
              <a:pPr/>
              <a:t>3/14/2013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01A691-7160-4BD1-9E36-2F7397C4D4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C85654-8EBB-413C-99BB-D7D33A005C0B}" type="datetimeFigureOut">
              <a:rPr lang="en-US" smtClean="0"/>
              <a:pPr/>
              <a:t>3/14/2013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01A691-7160-4BD1-9E36-2F7397C4D4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85654-8EBB-413C-99BB-D7D33A005C0B}" type="datetimeFigureOut">
              <a:rPr lang="en-US" smtClean="0"/>
              <a:pPr/>
              <a:t>3/14/2013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01A691-7160-4BD1-9E36-2F7397C4D4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C85654-8EBB-413C-99BB-D7D33A005C0B}" type="datetimeFigureOut">
              <a:rPr lang="en-US" smtClean="0"/>
              <a:pPr/>
              <a:t>3/14/2013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1A691-7160-4BD1-9E36-2F7397C4D4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C85654-8EBB-413C-99BB-D7D33A005C0B}" type="datetimeFigureOut">
              <a:rPr lang="en-US" smtClean="0"/>
              <a:pPr/>
              <a:t>3/14/2013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1A691-7160-4BD1-9E36-2F7397C4D4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C85654-8EBB-413C-99BB-D7D33A005C0B}" type="datetimeFigureOut">
              <a:rPr lang="en-US" smtClean="0"/>
              <a:pPr/>
              <a:t>3/14/2013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01A691-7160-4BD1-9E36-2F7397C4D4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CA" dirty="0" smtClean="0"/>
              <a:t>Purpose:	</a:t>
            </a:r>
            <a:endParaRPr lang="en-US" dirty="0"/>
          </a:p>
        </p:txBody>
      </p:sp>
      <p:sp>
        <p:nvSpPr>
          <p:cNvPr id="5" name="Subtitle 4"/>
          <p:cNvSpPr>
            <a:spLocks noGrp="1"/>
          </p:cNvSpPr>
          <p:nvPr>
            <p:ph type="subTitle" idx="1"/>
          </p:nvPr>
        </p:nvSpPr>
        <p:spPr>
          <a:xfrm>
            <a:off x="304800" y="3276600"/>
            <a:ext cx="8534400" cy="1752600"/>
          </a:xfrm>
        </p:spPr>
        <p:txBody>
          <a:bodyPr>
            <a:noAutofit/>
          </a:bodyPr>
          <a:lstStyle/>
          <a:p>
            <a:pPr>
              <a:buFont typeface="Arial" pitchFamily="34" charset="0"/>
              <a:buChar char="•"/>
            </a:pPr>
            <a:r>
              <a:rPr lang="en-CA" sz="4000" b="1" dirty="0" smtClean="0">
                <a:solidFill>
                  <a:schemeClr val="accent2">
                    <a:lumMod val="75000"/>
                  </a:schemeClr>
                </a:solidFill>
              </a:rPr>
              <a:t>Definition of oblique </a:t>
            </a:r>
            <a:r>
              <a:rPr lang="en-CA" sz="4000" b="1" dirty="0" err="1" smtClean="0">
                <a:solidFill>
                  <a:schemeClr val="accent2">
                    <a:lumMod val="75000"/>
                  </a:schemeClr>
                </a:solidFill>
              </a:rPr>
              <a:t>collison</a:t>
            </a:r>
            <a:r>
              <a:rPr lang="en-CA" sz="4000" b="1" dirty="0" smtClean="0">
                <a:solidFill>
                  <a:schemeClr val="accent2">
                    <a:lumMod val="75000"/>
                  </a:schemeClr>
                </a:solidFill>
              </a:rPr>
              <a:t>.</a:t>
            </a:r>
          </a:p>
          <a:p>
            <a:pPr>
              <a:buFont typeface="Arial" pitchFamily="34" charset="0"/>
              <a:buChar char="•"/>
            </a:pPr>
            <a:r>
              <a:rPr lang="en-CA" sz="4000" b="1" dirty="0" smtClean="0">
                <a:solidFill>
                  <a:schemeClr val="accent2">
                    <a:lumMod val="75000"/>
                  </a:schemeClr>
                </a:solidFill>
              </a:rPr>
              <a:t>Solving problems </a:t>
            </a:r>
            <a:r>
              <a:rPr lang="en-CA" sz="4000" b="1" dirty="0">
                <a:solidFill>
                  <a:schemeClr val="accent2">
                    <a:lumMod val="75000"/>
                  </a:schemeClr>
                </a:solidFill>
              </a:rPr>
              <a:t>involving oblique </a:t>
            </a:r>
            <a:r>
              <a:rPr lang="en-CA" sz="4000" b="1" dirty="0" smtClean="0">
                <a:solidFill>
                  <a:schemeClr val="accent2">
                    <a:lumMod val="75000"/>
                  </a:schemeClr>
                </a:solidFill>
              </a:rPr>
              <a:t>collisions [in 2-D].</a:t>
            </a:r>
            <a:endParaRPr lang="en-US" sz="4000" b="1"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p:txBody>
          <a:bodyPr/>
          <a:lstStyle/>
          <a:p>
            <a:r>
              <a:rPr lang="en-US" smtClean="0"/>
              <a:t>Collisions in 2 dimensions</a:t>
            </a:r>
          </a:p>
        </p:txBody>
      </p:sp>
      <p:pic>
        <p:nvPicPr>
          <p:cNvPr id="28676" name="Picture 2"/>
          <p:cNvPicPr>
            <a:picLocks noChangeAspect="1" noChangeArrowheads="1"/>
          </p:cNvPicPr>
          <p:nvPr/>
        </p:nvPicPr>
        <p:blipFill>
          <a:blip r:embed="rId3" cstate="print"/>
          <a:srcRect/>
          <a:stretch>
            <a:fillRect/>
          </a:stretch>
        </p:blipFill>
        <p:spPr bwMode="auto">
          <a:xfrm>
            <a:off x="0" y="1447800"/>
            <a:ext cx="4648200" cy="4565650"/>
          </a:xfrm>
          <a:prstGeom prst="rect">
            <a:avLst/>
          </a:prstGeom>
          <a:noFill/>
          <a:ln w="9525">
            <a:noFill/>
            <a:miter lim="800000"/>
            <a:headEnd/>
            <a:tailEnd/>
          </a:ln>
        </p:spPr>
      </p:pic>
      <p:sp>
        <p:nvSpPr>
          <p:cNvPr id="28677" name="Line 5"/>
          <p:cNvSpPr>
            <a:spLocks noChangeShapeType="1"/>
          </p:cNvSpPr>
          <p:nvPr/>
        </p:nvSpPr>
        <p:spPr bwMode="auto">
          <a:xfrm>
            <a:off x="2514600" y="3657600"/>
            <a:ext cx="838200" cy="1588"/>
          </a:xfrm>
          <a:prstGeom prst="line">
            <a:avLst/>
          </a:prstGeom>
          <a:noFill/>
          <a:ln w="25400">
            <a:solidFill>
              <a:schemeClr val="tx1"/>
            </a:solidFill>
            <a:round/>
            <a:headEnd/>
            <a:tailEnd type="triangle" w="med" len="med"/>
          </a:ln>
          <a:effectLst/>
        </p:spPr>
        <p:txBody>
          <a:bodyPr/>
          <a:lstStyle/>
          <a:p>
            <a:endParaRPr lang="en-US"/>
          </a:p>
        </p:txBody>
      </p:sp>
      <p:sp>
        <p:nvSpPr>
          <p:cNvPr id="28678" name="Line 6"/>
          <p:cNvSpPr>
            <a:spLocks noChangeShapeType="1"/>
          </p:cNvSpPr>
          <p:nvPr/>
        </p:nvSpPr>
        <p:spPr bwMode="auto">
          <a:xfrm flipV="1">
            <a:off x="3352800" y="1905000"/>
            <a:ext cx="1588" cy="1676400"/>
          </a:xfrm>
          <a:prstGeom prst="line">
            <a:avLst/>
          </a:prstGeom>
          <a:noFill/>
          <a:ln w="25400">
            <a:solidFill>
              <a:schemeClr val="tx1"/>
            </a:solidFill>
            <a:round/>
            <a:headEnd/>
            <a:tailEnd type="triangle" w="med" len="med"/>
          </a:ln>
          <a:effectLst/>
        </p:spPr>
        <p:txBody>
          <a:bodyPr/>
          <a:lstStyle/>
          <a:p>
            <a:endParaRPr lang="en-US"/>
          </a:p>
        </p:txBody>
      </p:sp>
      <p:sp>
        <p:nvSpPr>
          <p:cNvPr id="28679" name="Line 7"/>
          <p:cNvSpPr>
            <a:spLocks noChangeShapeType="1"/>
          </p:cNvSpPr>
          <p:nvPr/>
        </p:nvSpPr>
        <p:spPr bwMode="auto">
          <a:xfrm flipV="1">
            <a:off x="2438400" y="1828800"/>
            <a:ext cx="838200" cy="1905000"/>
          </a:xfrm>
          <a:prstGeom prst="line">
            <a:avLst/>
          </a:prstGeom>
          <a:noFill/>
          <a:ln w="25400">
            <a:solidFill>
              <a:srgbClr val="FF0000"/>
            </a:solidFill>
            <a:round/>
            <a:headEnd/>
            <a:tailEnd type="triangle" w="med" len="med"/>
          </a:ln>
          <a:effectLst/>
        </p:spPr>
        <p:txBody>
          <a:bodyPr/>
          <a:lstStyle/>
          <a:p>
            <a:endParaRPr lang="en-US"/>
          </a:p>
        </p:txBody>
      </p:sp>
      <p:sp>
        <p:nvSpPr>
          <p:cNvPr id="28680" name="Line 8"/>
          <p:cNvSpPr>
            <a:spLocks noChangeShapeType="1"/>
          </p:cNvSpPr>
          <p:nvPr/>
        </p:nvSpPr>
        <p:spPr bwMode="auto">
          <a:xfrm>
            <a:off x="2590800" y="3810000"/>
            <a:ext cx="1447800" cy="1066800"/>
          </a:xfrm>
          <a:prstGeom prst="line">
            <a:avLst/>
          </a:prstGeom>
          <a:noFill/>
          <a:ln w="25400">
            <a:solidFill>
              <a:srgbClr val="0000FF"/>
            </a:solidFill>
            <a:round/>
            <a:headEnd/>
            <a:tailEnd type="triangle" w="med" len="med"/>
          </a:ln>
          <a:effectLst/>
        </p:spPr>
        <p:txBody>
          <a:bodyPr/>
          <a:lstStyle/>
          <a:p>
            <a:endParaRPr lang="en-US"/>
          </a:p>
        </p:txBody>
      </p:sp>
      <p:sp>
        <p:nvSpPr>
          <p:cNvPr id="28681" name="Line 9"/>
          <p:cNvSpPr>
            <a:spLocks noChangeShapeType="1"/>
          </p:cNvSpPr>
          <p:nvPr/>
        </p:nvSpPr>
        <p:spPr bwMode="auto">
          <a:xfrm>
            <a:off x="2590800" y="3810000"/>
            <a:ext cx="1371600" cy="1588"/>
          </a:xfrm>
          <a:prstGeom prst="line">
            <a:avLst/>
          </a:prstGeom>
          <a:noFill/>
          <a:ln w="25400">
            <a:solidFill>
              <a:schemeClr val="tx1"/>
            </a:solidFill>
            <a:round/>
            <a:headEnd/>
            <a:tailEnd type="triangle" w="med" len="med"/>
          </a:ln>
          <a:effectLst/>
        </p:spPr>
        <p:txBody>
          <a:bodyPr/>
          <a:lstStyle/>
          <a:p>
            <a:endParaRPr lang="en-US"/>
          </a:p>
        </p:txBody>
      </p:sp>
      <p:sp>
        <p:nvSpPr>
          <p:cNvPr id="28682" name="Line 10"/>
          <p:cNvSpPr>
            <a:spLocks noChangeShapeType="1"/>
          </p:cNvSpPr>
          <p:nvPr/>
        </p:nvSpPr>
        <p:spPr bwMode="auto">
          <a:xfrm>
            <a:off x="3962400" y="3886200"/>
            <a:ext cx="1588" cy="838200"/>
          </a:xfrm>
          <a:prstGeom prst="line">
            <a:avLst/>
          </a:prstGeom>
          <a:noFill/>
          <a:ln w="25400">
            <a:solidFill>
              <a:schemeClr val="tx1"/>
            </a:solidFill>
            <a:round/>
            <a:headEnd/>
            <a:tailEnd type="triangle" w="med" len="med"/>
          </a:ln>
          <a:effectLst/>
        </p:spPr>
        <p:txBody>
          <a:bodyPr/>
          <a:lstStyle/>
          <a:p>
            <a:endParaRPr lang="en-US"/>
          </a:p>
        </p:txBody>
      </p:sp>
      <p:sp>
        <p:nvSpPr>
          <p:cNvPr id="28683" name="Text Box 11"/>
          <p:cNvSpPr txBox="1">
            <a:spLocks noChangeArrowheads="1"/>
          </p:cNvSpPr>
          <p:nvPr/>
        </p:nvSpPr>
        <p:spPr bwMode="auto">
          <a:xfrm>
            <a:off x="2590800" y="2286000"/>
            <a:ext cx="400050" cy="366713"/>
          </a:xfrm>
          <a:prstGeom prst="rect">
            <a:avLst/>
          </a:prstGeom>
          <a:noFill/>
          <a:ln w="9525">
            <a:noFill/>
            <a:miter lim="800000"/>
            <a:headEnd/>
            <a:tailEnd/>
          </a:ln>
          <a:effectLst/>
        </p:spPr>
        <p:txBody>
          <a:bodyPr wrap="none">
            <a:spAutoFit/>
          </a:bodyPr>
          <a:lstStyle/>
          <a:p>
            <a:r>
              <a:rPr lang="en-US"/>
              <a:t>v</a:t>
            </a:r>
            <a:r>
              <a:rPr lang="en-US" sz="1600" b="1" baseline="-25000"/>
              <a:t>A</a:t>
            </a:r>
            <a:endParaRPr lang="en-US"/>
          </a:p>
        </p:txBody>
      </p:sp>
      <p:sp>
        <p:nvSpPr>
          <p:cNvPr id="28684" name="Text Box 12"/>
          <p:cNvSpPr txBox="1">
            <a:spLocks noChangeArrowheads="1"/>
          </p:cNvSpPr>
          <p:nvPr/>
        </p:nvSpPr>
        <p:spPr bwMode="auto">
          <a:xfrm>
            <a:off x="2895600" y="4191000"/>
            <a:ext cx="400050" cy="366713"/>
          </a:xfrm>
          <a:prstGeom prst="rect">
            <a:avLst/>
          </a:prstGeom>
          <a:noFill/>
          <a:ln w="9525">
            <a:noFill/>
            <a:miter lim="800000"/>
            <a:headEnd/>
            <a:tailEnd/>
          </a:ln>
          <a:effectLst/>
        </p:spPr>
        <p:txBody>
          <a:bodyPr wrap="none">
            <a:spAutoFit/>
          </a:bodyPr>
          <a:lstStyle/>
          <a:p>
            <a:r>
              <a:rPr lang="en-US"/>
              <a:t>v</a:t>
            </a:r>
            <a:r>
              <a:rPr lang="en-US" sz="1600" b="1" baseline="-25000"/>
              <a:t>B</a:t>
            </a:r>
            <a:endParaRPr lang="en-US"/>
          </a:p>
        </p:txBody>
      </p:sp>
      <p:sp>
        <p:nvSpPr>
          <p:cNvPr id="28685" name="Text Box 13"/>
          <p:cNvSpPr txBox="1">
            <a:spLocks noChangeArrowheads="1"/>
          </p:cNvSpPr>
          <p:nvPr/>
        </p:nvSpPr>
        <p:spPr bwMode="auto">
          <a:xfrm>
            <a:off x="2514600" y="3276600"/>
            <a:ext cx="874713" cy="366713"/>
          </a:xfrm>
          <a:prstGeom prst="rect">
            <a:avLst/>
          </a:prstGeom>
          <a:noFill/>
          <a:ln w="9525">
            <a:noFill/>
            <a:miter lim="800000"/>
            <a:headEnd/>
            <a:tailEnd/>
          </a:ln>
          <a:effectLst/>
        </p:spPr>
        <p:txBody>
          <a:bodyPr wrap="none">
            <a:spAutoFit/>
          </a:bodyPr>
          <a:lstStyle/>
          <a:p>
            <a:r>
              <a:rPr lang="en-US">
                <a:solidFill>
                  <a:srgbClr val="FF0000"/>
                </a:solidFill>
              </a:rPr>
              <a:t>v</a:t>
            </a:r>
            <a:r>
              <a:rPr lang="en-US" sz="1600" b="1" baseline="-25000">
                <a:solidFill>
                  <a:srgbClr val="FF0000"/>
                </a:solidFill>
              </a:rPr>
              <a:t>A</a:t>
            </a:r>
            <a:r>
              <a:rPr lang="en-US">
                <a:solidFill>
                  <a:srgbClr val="FF0000"/>
                </a:solidFill>
              </a:rPr>
              <a:t>cos</a:t>
            </a:r>
            <a:r>
              <a:rPr lang="en-US">
                <a:solidFill>
                  <a:srgbClr val="FF0000"/>
                </a:solidFill>
                <a:latin typeface="Symbol" pitchFamily="18" charset="2"/>
              </a:rPr>
              <a:t>q</a:t>
            </a:r>
          </a:p>
        </p:txBody>
      </p:sp>
      <p:sp>
        <p:nvSpPr>
          <p:cNvPr id="28686" name="Text Box 14"/>
          <p:cNvSpPr txBox="1">
            <a:spLocks noChangeArrowheads="1"/>
          </p:cNvSpPr>
          <p:nvPr/>
        </p:nvSpPr>
        <p:spPr bwMode="auto">
          <a:xfrm>
            <a:off x="3352800" y="2438400"/>
            <a:ext cx="811213" cy="366713"/>
          </a:xfrm>
          <a:prstGeom prst="rect">
            <a:avLst/>
          </a:prstGeom>
          <a:noFill/>
          <a:ln w="9525">
            <a:noFill/>
            <a:miter lim="800000"/>
            <a:headEnd/>
            <a:tailEnd/>
          </a:ln>
          <a:effectLst/>
        </p:spPr>
        <p:txBody>
          <a:bodyPr wrap="none">
            <a:spAutoFit/>
          </a:bodyPr>
          <a:lstStyle/>
          <a:p>
            <a:r>
              <a:rPr lang="en-US">
                <a:solidFill>
                  <a:srgbClr val="FF0000"/>
                </a:solidFill>
              </a:rPr>
              <a:t>v</a:t>
            </a:r>
            <a:r>
              <a:rPr lang="en-US" sz="1600" b="1" baseline="-25000">
                <a:solidFill>
                  <a:srgbClr val="FF0000"/>
                </a:solidFill>
              </a:rPr>
              <a:t>A</a:t>
            </a:r>
            <a:r>
              <a:rPr lang="en-US">
                <a:solidFill>
                  <a:srgbClr val="FF0000"/>
                </a:solidFill>
              </a:rPr>
              <a:t>sin</a:t>
            </a:r>
            <a:r>
              <a:rPr lang="en-US">
                <a:solidFill>
                  <a:srgbClr val="FF0000"/>
                </a:solidFill>
                <a:latin typeface="Symbol" pitchFamily="18" charset="2"/>
              </a:rPr>
              <a:t>q</a:t>
            </a:r>
          </a:p>
        </p:txBody>
      </p:sp>
      <p:sp>
        <p:nvSpPr>
          <p:cNvPr id="28687" name="Text Box 15"/>
          <p:cNvSpPr txBox="1">
            <a:spLocks noChangeArrowheads="1"/>
          </p:cNvSpPr>
          <p:nvPr/>
        </p:nvSpPr>
        <p:spPr bwMode="auto">
          <a:xfrm>
            <a:off x="3048000" y="3810000"/>
            <a:ext cx="874713" cy="366713"/>
          </a:xfrm>
          <a:prstGeom prst="rect">
            <a:avLst/>
          </a:prstGeom>
          <a:noFill/>
          <a:ln w="9525">
            <a:noFill/>
            <a:miter lim="800000"/>
            <a:headEnd/>
            <a:tailEnd/>
          </a:ln>
          <a:effectLst/>
        </p:spPr>
        <p:txBody>
          <a:bodyPr wrap="none">
            <a:spAutoFit/>
          </a:bodyPr>
          <a:lstStyle/>
          <a:p>
            <a:r>
              <a:rPr lang="en-US">
                <a:solidFill>
                  <a:srgbClr val="FF0000"/>
                </a:solidFill>
              </a:rPr>
              <a:t>v</a:t>
            </a:r>
            <a:r>
              <a:rPr lang="en-US" sz="1600" b="1" baseline="-25000">
                <a:solidFill>
                  <a:srgbClr val="FF0000"/>
                </a:solidFill>
              </a:rPr>
              <a:t>B</a:t>
            </a:r>
            <a:r>
              <a:rPr lang="en-US">
                <a:solidFill>
                  <a:srgbClr val="FF0000"/>
                </a:solidFill>
              </a:rPr>
              <a:t>cos</a:t>
            </a:r>
            <a:r>
              <a:rPr lang="en-US">
                <a:solidFill>
                  <a:srgbClr val="FF0000"/>
                </a:solidFill>
                <a:latin typeface="Symbol" pitchFamily="18" charset="2"/>
              </a:rPr>
              <a:t>q</a:t>
            </a:r>
          </a:p>
        </p:txBody>
      </p:sp>
      <p:sp>
        <p:nvSpPr>
          <p:cNvPr id="28688" name="Text Box 16"/>
          <p:cNvSpPr txBox="1">
            <a:spLocks noChangeArrowheads="1"/>
          </p:cNvSpPr>
          <p:nvPr/>
        </p:nvSpPr>
        <p:spPr bwMode="auto">
          <a:xfrm>
            <a:off x="4038600" y="3962400"/>
            <a:ext cx="811213" cy="366713"/>
          </a:xfrm>
          <a:prstGeom prst="rect">
            <a:avLst/>
          </a:prstGeom>
          <a:noFill/>
          <a:ln w="9525">
            <a:noFill/>
            <a:miter lim="800000"/>
            <a:headEnd/>
            <a:tailEnd/>
          </a:ln>
          <a:effectLst/>
        </p:spPr>
        <p:txBody>
          <a:bodyPr wrap="none">
            <a:spAutoFit/>
          </a:bodyPr>
          <a:lstStyle/>
          <a:p>
            <a:r>
              <a:rPr lang="en-US">
                <a:solidFill>
                  <a:srgbClr val="FF0000"/>
                </a:solidFill>
              </a:rPr>
              <a:t>v</a:t>
            </a:r>
            <a:r>
              <a:rPr lang="en-US" sz="1600" b="1" baseline="-25000">
                <a:solidFill>
                  <a:srgbClr val="FF0000"/>
                </a:solidFill>
              </a:rPr>
              <a:t>B</a:t>
            </a:r>
            <a:r>
              <a:rPr lang="en-US">
                <a:solidFill>
                  <a:srgbClr val="FF0000"/>
                </a:solidFill>
              </a:rPr>
              <a:t>sin</a:t>
            </a:r>
            <a:r>
              <a:rPr lang="en-US">
                <a:solidFill>
                  <a:srgbClr val="FF0000"/>
                </a:solidFill>
                <a:latin typeface="Symbol" pitchFamily="18" charset="2"/>
              </a:rPr>
              <a:t>q</a:t>
            </a:r>
          </a:p>
        </p:txBody>
      </p:sp>
      <p:graphicFrame>
        <p:nvGraphicFramePr>
          <p:cNvPr id="28689" name="Object 17"/>
          <p:cNvGraphicFramePr>
            <a:graphicFrameLocks noChangeAspect="1"/>
          </p:cNvGraphicFramePr>
          <p:nvPr>
            <p:ph idx="1"/>
          </p:nvPr>
        </p:nvGraphicFramePr>
        <p:xfrm>
          <a:off x="4657725" y="1447800"/>
          <a:ext cx="4246563" cy="938213"/>
        </p:xfrm>
        <a:graphic>
          <a:graphicData uri="http://schemas.openxmlformats.org/presentationml/2006/ole">
            <p:oleObj spid="_x0000_s1026" name="Equation" r:id="rId4" imgW="3276360" imgH="723600" progId="Equation.3">
              <p:embed/>
            </p:oleObj>
          </a:graphicData>
        </a:graphic>
      </p:graphicFrame>
      <p:graphicFrame>
        <p:nvGraphicFramePr>
          <p:cNvPr id="28701" name="Object 29"/>
          <p:cNvGraphicFramePr>
            <a:graphicFrameLocks noChangeAspect="1"/>
          </p:cNvGraphicFramePr>
          <p:nvPr/>
        </p:nvGraphicFramePr>
        <p:xfrm>
          <a:off x="4708525" y="2514600"/>
          <a:ext cx="3689350" cy="447675"/>
        </p:xfrm>
        <a:graphic>
          <a:graphicData uri="http://schemas.openxmlformats.org/presentationml/2006/ole">
            <p:oleObj spid="_x0000_s1027" name="Equation" r:id="rId5" imgW="1777680" imgH="215640" progId="Equation.3">
              <p:embed/>
            </p:oleObj>
          </a:graphicData>
        </a:graphic>
      </p:graphicFrame>
      <p:graphicFrame>
        <p:nvGraphicFramePr>
          <p:cNvPr id="28706" name="Object 34"/>
          <p:cNvGraphicFramePr>
            <a:graphicFrameLocks noChangeAspect="1"/>
          </p:cNvGraphicFramePr>
          <p:nvPr/>
        </p:nvGraphicFramePr>
        <p:xfrm>
          <a:off x="4648200" y="3352800"/>
          <a:ext cx="4343400" cy="1981200"/>
        </p:xfrm>
        <a:graphic>
          <a:graphicData uri="http://schemas.openxmlformats.org/presentationml/2006/ole">
            <p:oleObj spid="_x0000_s1028" name="Equation" r:id="rId6" imgW="2616120" imgH="1193760" progId="Equation.3">
              <p:embed/>
            </p:oleObj>
          </a:graphicData>
        </a:graphic>
      </p:graphicFrame>
      <p:sp>
        <p:nvSpPr>
          <p:cNvPr id="28707" name="Oval 35"/>
          <p:cNvSpPr>
            <a:spLocks noChangeArrowheads="1"/>
          </p:cNvSpPr>
          <p:nvPr/>
        </p:nvSpPr>
        <p:spPr bwMode="auto">
          <a:xfrm>
            <a:off x="4495800" y="4876800"/>
            <a:ext cx="1524000" cy="685800"/>
          </a:xfrm>
          <a:prstGeom prst="ellipse">
            <a:avLst/>
          </a:prstGeom>
          <a:solidFill>
            <a:schemeClr val="accent1">
              <a:alpha val="0"/>
            </a:schemeClr>
          </a:solidFill>
          <a:ln w="9525">
            <a:solidFill>
              <a:srgbClr val="FF0000"/>
            </a:solidFill>
            <a:round/>
            <a:headEnd/>
            <a:tailEnd/>
          </a:ln>
          <a:effectLst/>
        </p:spPr>
        <p:txBody>
          <a:bodyPr wrap="none" anchor="ctr"/>
          <a:lstStyle/>
          <a:p>
            <a:endParaRPr lang="en-US"/>
          </a:p>
        </p:txBody>
      </p:sp>
      <p:sp>
        <p:nvSpPr>
          <p:cNvPr id="28708" name="Line 36"/>
          <p:cNvSpPr>
            <a:spLocks noChangeShapeType="1"/>
          </p:cNvSpPr>
          <p:nvPr/>
        </p:nvSpPr>
        <p:spPr bwMode="auto">
          <a:xfrm flipV="1">
            <a:off x="5257800" y="2971800"/>
            <a:ext cx="2667000" cy="1828800"/>
          </a:xfrm>
          <a:prstGeom prst="line">
            <a:avLst/>
          </a:prstGeom>
          <a:noFill/>
          <a:ln w="25400">
            <a:solidFill>
              <a:srgbClr val="FF0000"/>
            </a:solidFill>
            <a:round/>
            <a:headEnd/>
            <a:tailEnd type="triangle" w="med" len="me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701"/>
                                        </p:tgtEl>
                                        <p:attrNameLst>
                                          <p:attrName>style.visibility</p:attrName>
                                        </p:attrNameLst>
                                      </p:cBhvr>
                                      <p:to>
                                        <p:strVal val="visible"/>
                                      </p:to>
                                    </p:set>
                                    <p:anim calcmode="lin" valueType="num">
                                      <p:cBhvr additive="base">
                                        <p:cTn id="7" dur="500" fill="hold"/>
                                        <p:tgtEl>
                                          <p:spTgt spid="28701"/>
                                        </p:tgtEl>
                                        <p:attrNameLst>
                                          <p:attrName>ppt_x</p:attrName>
                                        </p:attrNameLst>
                                      </p:cBhvr>
                                      <p:tavLst>
                                        <p:tav tm="0">
                                          <p:val>
                                            <p:strVal val="#ppt_x"/>
                                          </p:val>
                                        </p:tav>
                                        <p:tav tm="100000">
                                          <p:val>
                                            <p:strVal val="#ppt_x"/>
                                          </p:val>
                                        </p:tav>
                                      </p:tavLst>
                                    </p:anim>
                                    <p:anim calcmode="lin" valueType="num">
                                      <p:cBhvr additive="base">
                                        <p:cTn id="8" dur="500" fill="hold"/>
                                        <p:tgtEl>
                                          <p:spTgt spid="2870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8706"/>
                                        </p:tgtEl>
                                        <p:attrNameLst>
                                          <p:attrName>style.visibility</p:attrName>
                                        </p:attrNameLst>
                                      </p:cBhvr>
                                      <p:to>
                                        <p:strVal val="visible"/>
                                      </p:to>
                                    </p:set>
                                    <p:anim calcmode="lin" valueType="num">
                                      <p:cBhvr additive="base">
                                        <p:cTn id="13" dur="500" fill="hold"/>
                                        <p:tgtEl>
                                          <p:spTgt spid="28706"/>
                                        </p:tgtEl>
                                        <p:attrNameLst>
                                          <p:attrName>ppt_x</p:attrName>
                                        </p:attrNameLst>
                                      </p:cBhvr>
                                      <p:tavLst>
                                        <p:tav tm="0">
                                          <p:val>
                                            <p:strVal val="#ppt_x"/>
                                          </p:val>
                                        </p:tav>
                                        <p:tav tm="100000">
                                          <p:val>
                                            <p:strVal val="#ppt_x"/>
                                          </p:val>
                                        </p:tav>
                                      </p:tavLst>
                                    </p:anim>
                                    <p:anim calcmode="lin" valueType="num">
                                      <p:cBhvr additive="base">
                                        <p:cTn id="14" dur="500" fill="hold"/>
                                        <p:tgtEl>
                                          <p:spTgt spid="2870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28707"/>
                                        </p:tgtEl>
                                        <p:attrNameLst>
                                          <p:attrName>style.visibility</p:attrName>
                                        </p:attrNameLst>
                                      </p:cBhvr>
                                      <p:to>
                                        <p:strVal val="visible"/>
                                      </p:to>
                                    </p:set>
                                    <p:animEffect transition="in" filter="box(in)">
                                      <p:cBhvr>
                                        <p:cTn id="19" dur="500"/>
                                        <p:tgtEl>
                                          <p:spTgt spid="28707"/>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28708"/>
                                        </p:tgtEl>
                                        <p:attrNameLst>
                                          <p:attrName>style.visibility</p:attrName>
                                        </p:attrNameLst>
                                      </p:cBhvr>
                                      <p:to>
                                        <p:strVal val="visible"/>
                                      </p:to>
                                    </p:set>
                                    <p:animEffect transition="in" filter="checkerboard(across)">
                                      <p:cBhvr>
                                        <p:cTn id="24" dur="500"/>
                                        <p:tgtEl>
                                          <p:spTgt spid="287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07" grpId="0" animBg="1"/>
      <p:bldP spid="2870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4" name="Rectangle 8"/>
          <p:cNvSpPr>
            <a:spLocks noGrp="1"/>
          </p:cNvSpPr>
          <p:nvPr>
            <p:ph type="title" sz="quarter"/>
          </p:nvPr>
        </p:nvSpPr>
        <p:spPr/>
        <p:txBody>
          <a:bodyPr/>
          <a:lstStyle/>
          <a:p>
            <a:r>
              <a:rPr lang="en-US" smtClean="0"/>
              <a:t>Collisions in 2 dimensions</a:t>
            </a:r>
          </a:p>
        </p:txBody>
      </p:sp>
      <p:graphicFrame>
        <p:nvGraphicFramePr>
          <p:cNvPr id="34823" name="Object 7"/>
          <p:cNvGraphicFramePr>
            <a:graphicFrameLocks noChangeAspect="1"/>
          </p:cNvGraphicFramePr>
          <p:nvPr>
            <p:ph sz="quarter" idx="2"/>
          </p:nvPr>
        </p:nvGraphicFramePr>
        <p:xfrm>
          <a:off x="1066800" y="2209800"/>
          <a:ext cx="2120900" cy="561975"/>
        </p:xfrm>
        <a:graphic>
          <a:graphicData uri="http://schemas.openxmlformats.org/presentationml/2006/ole">
            <p:oleObj spid="_x0000_s2050" name="Equation" r:id="rId3" imgW="812520" imgH="215640" progId="Equation.3">
              <p:embed/>
            </p:oleObj>
          </a:graphicData>
        </a:graphic>
      </p:graphicFrame>
      <p:graphicFrame>
        <p:nvGraphicFramePr>
          <p:cNvPr id="34826" name="Object 10"/>
          <p:cNvGraphicFramePr>
            <a:graphicFrameLocks noChangeAspect="1"/>
          </p:cNvGraphicFramePr>
          <p:nvPr>
            <p:ph sz="quarter" idx="3"/>
          </p:nvPr>
        </p:nvGraphicFramePr>
        <p:xfrm>
          <a:off x="990600" y="3048000"/>
          <a:ext cx="5029200" cy="1958975"/>
        </p:xfrm>
        <a:graphic>
          <a:graphicData uri="http://schemas.openxmlformats.org/presentationml/2006/ole">
            <p:oleObj spid="_x0000_s2051" name="Equation" r:id="rId4" imgW="2349360" imgH="914400" progId="Equation.3">
              <p:embed/>
            </p:oleObj>
          </a:graphicData>
        </a:graphic>
      </p:graphicFrame>
      <p:graphicFrame>
        <p:nvGraphicFramePr>
          <p:cNvPr id="34828" name="Object 12"/>
          <p:cNvGraphicFramePr>
            <a:graphicFrameLocks noChangeAspect="1"/>
          </p:cNvGraphicFramePr>
          <p:nvPr>
            <p:ph sz="quarter" idx="4"/>
          </p:nvPr>
        </p:nvGraphicFramePr>
        <p:xfrm>
          <a:off x="1066800" y="1600200"/>
          <a:ext cx="3962400" cy="481013"/>
        </p:xfrm>
        <a:graphic>
          <a:graphicData uri="http://schemas.openxmlformats.org/presentationml/2006/ole">
            <p:oleObj spid="_x0000_s2052" name="Equation" r:id="rId5" imgW="1777680" imgH="215640" progId="Equation.3">
              <p:embed/>
            </p:oleObj>
          </a:graphicData>
        </a:graphic>
      </p:graphicFrame>
      <p:sp>
        <p:nvSpPr>
          <p:cNvPr id="34831" name="Oval 15"/>
          <p:cNvSpPr>
            <a:spLocks noChangeArrowheads="1"/>
          </p:cNvSpPr>
          <p:nvPr/>
        </p:nvSpPr>
        <p:spPr bwMode="auto">
          <a:xfrm>
            <a:off x="838200" y="4495800"/>
            <a:ext cx="2209800" cy="685800"/>
          </a:xfrm>
          <a:prstGeom prst="ellipse">
            <a:avLst/>
          </a:prstGeom>
          <a:solidFill>
            <a:schemeClr val="accent1">
              <a:alpha val="0"/>
            </a:schemeClr>
          </a:solidFill>
          <a:ln w="9525">
            <a:solidFill>
              <a:srgbClr val="0000FF"/>
            </a:solidFill>
            <a:round/>
            <a:headEnd/>
            <a:tailEnd/>
          </a:ln>
          <a:effectLst/>
        </p:spPr>
        <p:txBody>
          <a:bodyPr wrap="none" anchor="ctr"/>
          <a:lstStyle/>
          <a:p>
            <a:endParaRPr lang="en-US"/>
          </a:p>
        </p:txBody>
      </p:sp>
      <p:sp>
        <p:nvSpPr>
          <p:cNvPr id="34832" name="Line 16"/>
          <p:cNvSpPr>
            <a:spLocks noChangeShapeType="1"/>
          </p:cNvSpPr>
          <p:nvPr/>
        </p:nvSpPr>
        <p:spPr bwMode="auto">
          <a:xfrm flipV="1">
            <a:off x="2133600" y="2743200"/>
            <a:ext cx="762000" cy="1676400"/>
          </a:xfrm>
          <a:prstGeom prst="line">
            <a:avLst/>
          </a:prstGeom>
          <a:noFill/>
          <a:ln w="25400">
            <a:solidFill>
              <a:srgbClr val="0000FF"/>
            </a:solidFill>
            <a:round/>
            <a:headEnd/>
            <a:tailEnd type="triangle" w="med" len="med"/>
          </a:ln>
          <a:effectLst/>
        </p:spPr>
        <p:txBody>
          <a:bodyPr/>
          <a:lstStyle/>
          <a:p>
            <a:endParaRPr lang="en-US"/>
          </a:p>
        </p:txBody>
      </p:sp>
      <p:graphicFrame>
        <p:nvGraphicFramePr>
          <p:cNvPr id="34833" name="Object 17"/>
          <p:cNvGraphicFramePr>
            <a:graphicFrameLocks noChangeAspect="1"/>
          </p:cNvGraphicFramePr>
          <p:nvPr>
            <p:ph sz="quarter" idx="1"/>
          </p:nvPr>
        </p:nvGraphicFramePr>
        <p:xfrm>
          <a:off x="3200400" y="5410200"/>
          <a:ext cx="4572000" cy="561975"/>
        </p:xfrm>
        <a:graphic>
          <a:graphicData uri="http://schemas.openxmlformats.org/presentationml/2006/ole">
            <p:oleObj spid="_x0000_s2053" name="Equation" r:id="rId6" imgW="1752480" imgH="2156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4831"/>
                                        </p:tgtEl>
                                        <p:attrNameLst>
                                          <p:attrName>style.visibility</p:attrName>
                                        </p:attrNameLst>
                                      </p:cBhvr>
                                      <p:to>
                                        <p:strVal val="visible"/>
                                      </p:to>
                                    </p:set>
                                    <p:animEffect transition="in" filter="box(in)">
                                      <p:cBhvr>
                                        <p:cTn id="7" dur="500"/>
                                        <p:tgtEl>
                                          <p:spTgt spid="3483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4832"/>
                                        </p:tgtEl>
                                        <p:attrNameLst>
                                          <p:attrName>style.visibility</p:attrName>
                                        </p:attrNameLst>
                                      </p:cBhvr>
                                      <p:to>
                                        <p:strVal val="visible"/>
                                      </p:to>
                                    </p:set>
                                    <p:animEffect transition="in" filter="box(in)">
                                      <p:cBhvr>
                                        <p:cTn id="12" dur="500"/>
                                        <p:tgtEl>
                                          <p:spTgt spid="3483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4833"/>
                                        </p:tgtEl>
                                        <p:attrNameLst>
                                          <p:attrName>style.visibility</p:attrName>
                                        </p:attrNameLst>
                                      </p:cBhvr>
                                      <p:to>
                                        <p:strVal val="visible"/>
                                      </p:to>
                                    </p:set>
                                    <p:anim calcmode="lin" valueType="num">
                                      <p:cBhvr additive="base">
                                        <p:cTn id="17" dur="500" fill="hold"/>
                                        <p:tgtEl>
                                          <p:spTgt spid="34833"/>
                                        </p:tgtEl>
                                        <p:attrNameLst>
                                          <p:attrName>ppt_x</p:attrName>
                                        </p:attrNameLst>
                                      </p:cBhvr>
                                      <p:tavLst>
                                        <p:tav tm="0">
                                          <p:val>
                                            <p:strVal val="#ppt_x"/>
                                          </p:val>
                                        </p:tav>
                                        <p:tav tm="100000">
                                          <p:val>
                                            <p:strVal val="#ppt_x"/>
                                          </p:val>
                                        </p:tav>
                                      </p:tavLst>
                                    </p:anim>
                                    <p:anim calcmode="lin" valueType="num">
                                      <p:cBhvr additive="base">
                                        <p:cTn id="18" dur="500" fill="hold"/>
                                        <p:tgtEl>
                                          <p:spTgt spid="348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31" grpId="0" animBg="1"/>
      <p:bldP spid="3483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677656"/>
          </a:xfrm>
          <a:prstGeom prst="rect">
            <a:avLst/>
          </a:prstGeom>
        </p:spPr>
        <p:txBody>
          <a:bodyPr wrap="square">
            <a:spAutoFit/>
          </a:bodyPr>
          <a:lstStyle/>
          <a:p>
            <a:r>
              <a:rPr lang="en-CA" sz="2400" dirty="0" smtClean="0"/>
              <a:t>Ex </a:t>
            </a:r>
            <a:r>
              <a:rPr lang="en-CA" sz="2400" dirty="0" smtClean="0"/>
              <a:t>1:</a:t>
            </a:r>
            <a:r>
              <a:rPr lang="en-CA" sz="2400" dirty="0" smtClean="0"/>
              <a:t>	Two rubber balls with identical masses, one of which is stationary, collide on a frictionless surface.  The moving ball originally has a velocity of 3.0 m/s to the east but after the collision it moves off at an angle of 45º S of E while the original stationary ball moves at an angle of 45º N of E.  Based on this information, determine the velocity of the two balls after the collision, the change in velocity of the ball that was moving initially AND determine if the collision is elastic.</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Review of Momentum</a:t>
            </a:r>
            <a:r>
              <a:rPr lang="en-US" dirty="0"/>
              <a:t/>
            </a:r>
            <a:br>
              <a:rPr lang="en-US" dirty="0"/>
            </a:br>
            <a:endParaRPr lang="en-US" dirty="0"/>
          </a:p>
        </p:txBody>
      </p:sp>
      <p:sp>
        <p:nvSpPr>
          <p:cNvPr id="3" name="Content Placeholder 2"/>
          <p:cNvSpPr>
            <a:spLocks noGrp="1"/>
          </p:cNvSpPr>
          <p:nvPr>
            <p:ph idx="1"/>
          </p:nvPr>
        </p:nvSpPr>
        <p:spPr>
          <a:xfrm>
            <a:off x="0" y="1066800"/>
            <a:ext cx="9144000" cy="5791200"/>
          </a:xfrm>
        </p:spPr>
        <p:txBody>
          <a:bodyPr>
            <a:normAutofit fontScale="92500" lnSpcReduction="20000"/>
          </a:bodyPr>
          <a:lstStyle/>
          <a:p>
            <a:r>
              <a:rPr lang="en-CA" dirty="0"/>
              <a:t>We have learned that moving objects possess _______________, and the </a:t>
            </a:r>
            <a:r>
              <a:rPr lang="en-CA" b="1" dirty="0"/>
              <a:t>momentum</a:t>
            </a:r>
            <a:r>
              <a:rPr lang="en-CA" dirty="0"/>
              <a:t> can be calculated by </a:t>
            </a:r>
            <a:r>
              <a:rPr lang="en-CA" dirty="0" smtClean="0"/>
              <a:t>multiplying </a:t>
            </a:r>
            <a:r>
              <a:rPr lang="en-CA" dirty="0"/>
              <a:t>their </a:t>
            </a:r>
            <a:r>
              <a:rPr lang="en-CA" b="1" dirty="0"/>
              <a:t>mass</a:t>
            </a:r>
            <a:r>
              <a:rPr lang="en-CA" dirty="0"/>
              <a:t> by their </a:t>
            </a:r>
            <a:r>
              <a:rPr lang="en-CA" b="1" dirty="0"/>
              <a:t>velocity</a:t>
            </a:r>
            <a:r>
              <a:rPr lang="en-CA" dirty="0"/>
              <a:t>. </a:t>
            </a:r>
            <a:endParaRPr lang="en-CA" dirty="0" smtClean="0"/>
          </a:p>
          <a:p>
            <a:r>
              <a:rPr lang="en-CA" dirty="0" smtClean="0"/>
              <a:t> </a:t>
            </a:r>
            <a:r>
              <a:rPr lang="en-CA" dirty="0"/>
              <a:t>When moving objects collide or ________ each other, they exert </a:t>
            </a:r>
            <a:r>
              <a:rPr lang="en-CA" dirty="0" smtClean="0"/>
              <a:t>equal </a:t>
            </a:r>
            <a:r>
              <a:rPr lang="en-CA" dirty="0"/>
              <a:t>and opposite ________________ on one another. </a:t>
            </a:r>
            <a:endParaRPr lang="en-CA" dirty="0" smtClean="0"/>
          </a:p>
          <a:p>
            <a:r>
              <a:rPr lang="en-CA" dirty="0" smtClean="0"/>
              <a:t>Since </a:t>
            </a:r>
            <a:r>
              <a:rPr lang="en-CA" dirty="0"/>
              <a:t>the </a:t>
            </a:r>
            <a:r>
              <a:rPr lang="en-CA" b="1" dirty="0"/>
              <a:t>forces</a:t>
            </a:r>
            <a:r>
              <a:rPr lang="en-CA" dirty="0"/>
              <a:t> they exert happen for equal periods of </a:t>
            </a:r>
            <a:r>
              <a:rPr lang="en-CA" dirty="0" smtClean="0"/>
              <a:t>time</a:t>
            </a:r>
            <a:r>
              <a:rPr lang="en-CA" dirty="0"/>
              <a:t>, they also exert equal and opposite </a:t>
            </a:r>
            <a:r>
              <a:rPr lang="en-CA" b="1" dirty="0"/>
              <a:t>impulses</a:t>
            </a:r>
            <a:r>
              <a:rPr lang="en-CA" dirty="0"/>
              <a:t>.  The </a:t>
            </a:r>
            <a:r>
              <a:rPr lang="en-CA" b="1" dirty="0"/>
              <a:t>impulse</a:t>
            </a:r>
            <a:r>
              <a:rPr lang="en-CA" dirty="0"/>
              <a:t> is the </a:t>
            </a:r>
            <a:r>
              <a:rPr lang="en-CA" b="1" dirty="0"/>
              <a:t>transfer</a:t>
            </a:r>
            <a:r>
              <a:rPr lang="en-CA" dirty="0"/>
              <a:t> or ___________ of </a:t>
            </a:r>
            <a:r>
              <a:rPr lang="en-CA" b="1" dirty="0"/>
              <a:t>momentum</a:t>
            </a:r>
            <a:r>
              <a:rPr lang="en-CA" dirty="0"/>
              <a:t> from one object to the other and </a:t>
            </a:r>
            <a:r>
              <a:rPr lang="en-CA" b="1" u="sng" dirty="0"/>
              <a:t>it is always conserved</a:t>
            </a:r>
            <a:r>
              <a:rPr lang="en-CA" dirty="0"/>
              <a:t>.  </a:t>
            </a:r>
            <a:endParaRPr lang="en-CA" dirty="0" smtClean="0"/>
          </a:p>
          <a:p>
            <a:r>
              <a:rPr lang="en-CA" dirty="0" smtClean="0"/>
              <a:t>The </a:t>
            </a:r>
            <a:r>
              <a:rPr lang="en-CA" dirty="0"/>
              <a:t>law of </a:t>
            </a:r>
            <a:r>
              <a:rPr lang="en-CA" b="1" dirty="0"/>
              <a:t>conservation</a:t>
            </a:r>
            <a:r>
              <a:rPr lang="en-CA" dirty="0"/>
              <a:t> states, the total momentum before  the collision is equal to the total momentum after the collision.</a:t>
            </a:r>
            <a:endParaRPr lang="en-US" dirty="0"/>
          </a:p>
          <a:p>
            <a:endParaRPr lang="en-US" dirty="0"/>
          </a:p>
        </p:txBody>
      </p:sp>
      <p:sp>
        <p:nvSpPr>
          <p:cNvPr id="4" name="Rectangle 3"/>
          <p:cNvSpPr/>
          <p:nvPr/>
        </p:nvSpPr>
        <p:spPr>
          <a:xfrm>
            <a:off x="1143000" y="1371600"/>
            <a:ext cx="2021579" cy="523220"/>
          </a:xfrm>
          <a:prstGeom prst="rect">
            <a:avLst/>
          </a:prstGeom>
        </p:spPr>
        <p:txBody>
          <a:bodyPr wrap="none">
            <a:spAutoFit/>
          </a:bodyPr>
          <a:lstStyle/>
          <a:p>
            <a:r>
              <a:rPr lang="en-CA" sz="2800" b="1" dirty="0" smtClean="0"/>
              <a:t>momentum</a:t>
            </a:r>
            <a:r>
              <a:rPr lang="en-CA" sz="2800" dirty="0" smtClean="0"/>
              <a:t> </a:t>
            </a:r>
            <a:endParaRPr lang="en-US" sz="2800" dirty="0"/>
          </a:p>
        </p:txBody>
      </p:sp>
      <p:sp>
        <p:nvSpPr>
          <p:cNvPr id="5" name="Rectangle 4"/>
          <p:cNvSpPr/>
          <p:nvPr/>
        </p:nvSpPr>
        <p:spPr>
          <a:xfrm>
            <a:off x="5562600" y="2209800"/>
            <a:ext cx="590226" cy="523220"/>
          </a:xfrm>
          <a:prstGeom prst="rect">
            <a:avLst/>
          </a:prstGeom>
        </p:spPr>
        <p:txBody>
          <a:bodyPr wrap="none">
            <a:spAutoFit/>
          </a:bodyPr>
          <a:lstStyle/>
          <a:p>
            <a:r>
              <a:rPr lang="en-US" sz="2800" b="1" dirty="0" smtClean="0">
                <a:solidFill>
                  <a:srgbClr val="FF0000"/>
                </a:solidFill>
              </a:rPr>
              <a:t>hit</a:t>
            </a:r>
            <a:endParaRPr lang="en-US" sz="2800" b="1" dirty="0">
              <a:solidFill>
                <a:srgbClr val="FF0000"/>
              </a:solidFill>
            </a:endParaRPr>
          </a:p>
        </p:txBody>
      </p:sp>
      <p:sp>
        <p:nvSpPr>
          <p:cNvPr id="6" name="Rectangle 5"/>
          <p:cNvSpPr/>
          <p:nvPr/>
        </p:nvSpPr>
        <p:spPr>
          <a:xfrm>
            <a:off x="5791200" y="2590800"/>
            <a:ext cx="1083053" cy="523220"/>
          </a:xfrm>
          <a:prstGeom prst="rect">
            <a:avLst/>
          </a:prstGeom>
        </p:spPr>
        <p:txBody>
          <a:bodyPr wrap="none">
            <a:spAutoFit/>
          </a:bodyPr>
          <a:lstStyle/>
          <a:p>
            <a:r>
              <a:rPr lang="en-CA" sz="2800" b="1" dirty="0" smtClean="0">
                <a:solidFill>
                  <a:srgbClr val="FF0000"/>
                </a:solidFill>
              </a:rPr>
              <a:t>forces</a:t>
            </a:r>
            <a:endParaRPr lang="en-US" sz="2800" dirty="0">
              <a:solidFill>
                <a:srgbClr val="FF0000"/>
              </a:solidFill>
            </a:endParaRPr>
          </a:p>
        </p:txBody>
      </p:sp>
      <p:sp>
        <p:nvSpPr>
          <p:cNvPr id="7" name="Rectangle 6"/>
          <p:cNvSpPr/>
          <p:nvPr/>
        </p:nvSpPr>
        <p:spPr>
          <a:xfrm>
            <a:off x="4800600" y="4114800"/>
            <a:ext cx="1245213" cy="523220"/>
          </a:xfrm>
          <a:prstGeom prst="rect">
            <a:avLst/>
          </a:prstGeom>
        </p:spPr>
        <p:txBody>
          <a:bodyPr wrap="none">
            <a:spAutoFit/>
          </a:bodyPr>
          <a:lstStyle/>
          <a:p>
            <a:r>
              <a:rPr lang="en-CA" sz="2800" b="1" dirty="0" smtClean="0">
                <a:solidFill>
                  <a:srgbClr val="FF0000"/>
                </a:solidFill>
              </a:rPr>
              <a:t>change</a:t>
            </a:r>
            <a:endParaRPr 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linds(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blinds(horizontal)">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blinds(horizontal)">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blinds(horizontal)">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blinds(horizontal)">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7">
                                            <p:txEl>
                                              <p:pRg st="0" end="0"/>
                                            </p:txEl>
                                          </p:spTgt>
                                        </p:tgtEl>
                                        <p:attrNameLst>
                                          <p:attrName>style.visibility</p:attrName>
                                        </p:attrNameLst>
                                      </p:cBhvr>
                                      <p:to>
                                        <p:strVal val="visible"/>
                                      </p:to>
                                    </p:set>
                                    <p:animEffect transition="in" filter="blinds(horizontal)">
                                      <p:cBhvr>
                                        <p:cTn id="4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Different Collisions in 2 Dimensions</a:t>
            </a:r>
            <a:r>
              <a:rPr lang="en-US" dirty="0"/>
              <a:t/>
            </a:r>
            <a:br>
              <a:rPr lang="en-US" dirty="0"/>
            </a:br>
            <a:endParaRPr lang="en-US" dirty="0"/>
          </a:p>
        </p:txBody>
      </p:sp>
      <p:sp>
        <p:nvSpPr>
          <p:cNvPr id="3" name="Content Placeholder 2"/>
          <p:cNvSpPr>
            <a:spLocks noGrp="1"/>
          </p:cNvSpPr>
          <p:nvPr>
            <p:ph idx="1"/>
          </p:nvPr>
        </p:nvSpPr>
        <p:spPr>
          <a:xfrm>
            <a:off x="0" y="914400"/>
            <a:ext cx="9144000" cy="5943600"/>
          </a:xfrm>
        </p:spPr>
        <p:txBody>
          <a:bodyPr>
            <a:normAutofit/>
          </a:bodyPr>
          <a:lstStyle/>
          <a:p>
            <a:r>
              <a:rPr lang="en-CA" dirty="0"/>
              <a:t>When objects collide there are </a:t>
            </a:r>
            <a:r>
              <a:rPr lang="en-CA" u="sng" dirty="0"/>
              <a:t>three possible types of collisions</a:t>
            </a:r>
            <a:r>
              <a:rPr lang="en-CA" dirty="0"/>
              <a:t>.  </a:t>
            </a:r>
            <a:endParaRPr lang="en-CA" dirty="0" smtClean="0"/>
          </a:p>
          <a:p>
            <a:r>
              <a:rPr lang="en-CA" dirty="0" smtClean="0"/>
              <a:t>An </a:t>
            </a:r>
            <a:r>
              <a:rPr lang="en-CA" b="1" dirty="0"/>
              <a:t>perfectly elastic collision</a:t>
            </a:r>
            <a:r>
              <a:rPr lang="en-CA" dirty="0"/>
              <a:t> typically involves objects hitting and moving apart and what is important is that both </a:t>
            </a:r>
            <a:r>
              <a:rPr lang="en-CA" b="1" dirty="0"/>
              <a:t>momentum </a:t>
            </a:r>
            <a:r>
              <a:rPr lang="en-CA" dirty="0"/>
              <a:t>and </a:t>
            </a:r>
            <a:r>
              <a:rPr lang="en-CA" b="1" dirty="0"/>
              <a:t>energy</a:t>
            </a:r>
            <a:r>
              <a:rPr lang="en-CA" dirty="0"/>
              <a:t> are </a:t>
            </a:r>
            <a:r>
              <a:rPr lang="en-CA" dirty="0" smtClean="0"/>
              <a:t>conserved</a:t>
            </a:r>
            <a:r>
              <a:rPr lang="en-CA" dirty="0"/>
              <a:t>.  </a:t>
            </a:r>
            <a:endParaRPr lang="en-CA" dirty="0" smtClean="0"/>
          </a:p>
          <a:p>
            <a:r>
              <a:rPr lang="en-CA" dirty="0" smtClean="0"/>
              <a:t>This </a:t>
            </a:r>
            <a:r>
              <a:rPr lang="en-CA" dirty="0"/>
              <a:t>just means the total </a:t>
            </a:r>
            <a:r>
              <a:rPr lang="en-CA" b="1" dirty="0"/>
              <a:t>momentum </a:t>
            </a:r>
            <a:r>
              <a:rPr lang="en-CA" dirty="0"/>
              <a:t>and </a:t>
            </a:r>
            <a:r>
              <a:rPr lang="en-CA" b="1" dirty="0"/>
              <a:t>energy</a:t>
            </a:r>
            <a:r>
              <a:rPr lang="en-CA" dirty="0"/>
              <a:t> </a:t>
            </a:r>
            <a:r>
              <a:rPr lang="en-CA" dirty="0" smtClean="0"/>
              <a:t>__________ </a:t>
            </a:r>
            <a:r>
              <a:rPr lang="en-CA" dirty="0"/>
              <a:t>the collision is equal to the total </a:t>
            </a:r>
            <a:r>
              <a:rPr lang="en-CA" b="1" dirty="0"/>
              <a:t>momentum </a:t>
            </a:r>
            <a:r>
              <a:rPr lang="en-CA" dirty="0"/>
              <a:t>and </a:t>
            </a:r>
            <a:r>
              <a:rPr lang="en-CA" b="1" dirty="0"/>
              <a:t>energy</a:t>
            </a:r>
            <a:r>
              <a:rPr lang="en-CA" dirty="0"/>
              <a:t> after the collision. </a:t>
            </a:r>
            <a:endParaRPr lang="en-CA" dirty="0" smtClean="0"/>
          </a:p>
        </p:txBody>
      </p:sp>
      <p:sp>
        <p:nvSpPr>
          <p:cNvPr id="4" name="Rectangle 3"/>
          <p:cNvSpPr/>
          <p:nvPr/>
        </p:nvSpPr>
        <p:spPr>
          <a:xfrm>
            <a:off x="762000" y="4419600"/>
            <a:ext cx="1274773" cy="584775"/>
          </a:xfrm>
          <a:prstGeom prst="rect">
            <a:avLst/>
          </a:prstGeom>
        </p:spPr>
        <p:txBody>
          <a:bodyPr wrap="none">
            <a:spAutoFit/>
          </a:bodyPr>
          <a:lstStyle/>
          <a:p>
            <a:r>
              <a:rPr lang="en-CA" sz="3200" dirty="0" smtClean="0"/>
              <a:t>before</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838200"/>
          </a:xfrm>
        </p:spPr>
        <p:txBody>
          <a:bodyPr/>
          <a:lstStyle/>
          <a:p>
            <a:r>
              <a:rPr lang="en-US" dirty="0" smtClean="0"/>
              <a:t>Elastic collision</a:t>
            </a:r>
            <a:endParaRPr lang="en-US" dirty="0"/>
          </a:p>
        </p:txBody>
      </p:sp>
      <p:pic>
        <p:nvPicPr>
          <p:cNvPr id="22531" name="Picture 3"/>
          <p:cNvPicPr>
            <a:picLocks noChangeAspect="1" noChangeArrowheads="1"/>
          </p:cNvPicPr>
          <p:nvPr/>
        </p:nvPicPr>
        <p:blipFill>
          <a:blip r:embed="rId2" cstate="print"/>
          <a:srcRect/>
          <a:stretch>
            <a:fillRect/>
          </a:stretch>
        </p:blipFill>
        <p:spPr bwMode="auto">
          <a:xfrm>
            <a:off x="2133600" y="990600"/>
            <a:ext cx="5374783" cy="2438400"/>
          </a:xfrm>
          <a:prstGeom prst="rect">
            <a:avLst/>
          </a:prstGeom>
          <a:noFill/>
          <a:ln w="9525">
            <a:noFill/>
            <a:miter lim="800000"/>
            <a:headEnd/>
            <a:tailEnd/>
          </a:ln>
        </p:spPr>
      </p:pic>
      <p:pic>
        <p:nvPicPr>
          <p:cNvPr id="7169" name="Picture 1"/>
          <p:cNvPicPr>
            <a:picLocks noChangeAspect="1" noChangeArrowheads="1"/>
          </p:cNvPicPr>
          <p:nvPr/>
        </p:nvPicPr>
        <p:blipFill>
          <a:blip r:embed="rId3" cstate="print"/>
          <a:srcRect/>
          <a:stretch>
            <a:fillRect/>
          </a:stretch>
        </p:blipFill>
        <p:spPr bwMode="auto">
          <a:xfrm>
            <a:off x="685800" y="3505200"/>
            <a:ext cx="8181975" cy="1819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169"/>
                                        </p:tgtEl>
                                        <p:attrNameLst>
                                          <p:attrName>style.visibility</p:attrName>
                                        </p:attrNameLst>
                                      </p:cBhvr>
                                      <p:to>
                                        <p:strVal val="visible"/>
                                      </p:to>
                                    </p:set>
                                    <p:animEffect transition="in" filter="blinds(horizontal)">
                                      <p:cBhvr>
                                        <p:cTn id="7" dur="500"/>
                                        <p:tgtEl>
                                          <p:spTgt spid="7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Inelastic and perfectly inelastic collision: </a:t>
            </a:r>
            <a:endParaRPr lang="en-US" dirty="0"/>
          </a:p>
        </p:txBody>
      </p:sp>
      <p:sp>
        <p:nvSpPr>
          <p:cNvPr id="3" name="Content Placeholder 2"/>
          <p:cNvSpPr>
            <a:spLocks noGrp="1"/>
          </p:cNvSpPr>
          <p:nvPr>
            <p:ph idx="1"/>
          </p:nvPr>
        </p:nvSpPr>
        <p:spPr/>
        <p:txBody>
          <a:bodyPr>
            <a:normAutofit/>
          </a:bodyPr>
          <a:lstStyle/>
          <a:p>
            <a:r>
              <a:rPr lang="en-CA" dirty="0" smtClean="0"/>
              <a:t>In real life, this type of collision doesn’t exist, there is always  energy loss from ______________ and ____________.  </a:t>
            </a:r>
          </a:p>
          <a:p>
            <a:r>
              <a:rPr lang="en-CA" dirty="0" smtClean="0"/>
              <a:t>A collision which has energy loss is called </a:t>
            </a:r>
            <a:r>
              <a:rPr lang="en-CA" b="1" dirty="0" smtClean="0"/>
              <a:t>inelastic </a:t>
            </a:r>
            <a:r>
              <a:rPr lang="en-CA" dirty="0" smtClean="0"/>
              <a:t>and if the objects </a:t>
            </a:r>
            <a:r>
              <a:rPr lang="en-CA" u="sng" dirty="0" smtClean="0"/>
              <a:t>stick together</a:t>
            </a:r>
            <a:r>
              <a:rPr lang="en-CA" dirty="0" smtClean="0"/>
              <a:t> it is called </a:t>
            </a:r>
            <a:r>
              <a:rPr lang="en-CA" b="1" dirty="0" smtClean="0"/>
              <a:t>perfectly inelastic</a:t>
            </a:r>
            <a:r>
              <a:rPr lang="en-CA" dirty="0" smtClean="0"/>
              <a:t>, in both cases conservation of energy is not valid.</a:t>
            </a:r>
          </a:p>
          <a:p>
            <a:endParaRPr lang="en-US" dirty="0"/>
          </a:p>
        </p:txBody>
      </p:sp>
      <p:sp>
        <p:nvSpPr>
          <p:cNvPr id="4" name="Rectangle 3"/>
          <p:cNvSpPr/>
          <p:nvPr/>
        </p:nvSpPr>
        <p:spPr>
          <a:xfrm>
            <a:off x="1981200" y="2590800"/>
            <a:ext cx="857799" cy="523220"/>
          </a:xfrm>
          <a:prstGeom prst="rect">
            <a:avLst/>
          </a:prstGeom>
        </p:spPr>
        <p:txBody>
          <a:bodyPr wrap="none">
            <a:spAutoFit/>
          </a:bodyPr>
          <a:lstStyle/>
          <a:p>
            <a:r>
              <a:rPr lang="en-CA" sz="2800" b="1" dirty="0" smtClean="0">
                <a:solidFill>
                  <a:srgbClr val="FF0000"/>
                </a:solidFill>
              </a:rPr>
              <a:t>heat</a:t>
            </a:r>
            <a:endParaRPr lang="en-US" sz="2800" dirty="0">
              <a:solidFill>
                <a:srgbClr val="FF0000"/>
              </a:solidFill>
            </a:endParaRPr>
          </a:p>
        </p:txBody>
      </p:sp>
      <p:sp>
        <p:nvSpPr>
          <p:cNvPr id="5" name="Rectangle 4"/>
          <p:cNvSpPr/>
          <p:nvPr/>
        </p:nvSpPr>
        <p:spPr>
          <a:xfrm>
            <a:off x="5029200" y="2590800"/>
            <a:ext cx="1096775" cy="523220"/>
          </a:xfrm>
          <a:prstGeom prst="rect">
            <a:avLst/>
          </a:prstGeom>
        </p:spPr>
        <p:txBody>
          <a:bodyPr wrap="none">
            <a:spAutoFit/>
          </a:bodyPr>
          <a:lstStyle/>
          <a:p>
            <a:r>
              <a:rPr lang="en-CA" sz="2800" b="1" dirty="0" smtClean="0">
                <a:solidFill>
                  <a:srgbClr val="FF0000"/>
                </a:solidFill>
              </a:rPr>
              <a:t>sound</a:t>
            </a:r>
            <a:endParaRPr 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linds(horizontal)">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b="1" dirty="0" smtClean="0"/>
              <a:t>Inelastic collision:</a:t>
            </a:r>
            <a:endParaRPr lang="en-US" b="1" dirty="0"/>
          </a:p>
        </p:txBody>
      </p:sp>
      <p:sp>
        <p:nvSpPr>
          <p:cNvPr id="3" name="Content Placeholder 2"/>
          <p:cNvSpPr>
            <a:spLocks noGrp="1"/>
          </p:cNvSpPr>
          <p:nvPr>
            <p:ph idx="1"/>
          </p:nvPr>
        </p:nvSpPr>
        <p:spPr>
          <a:xfrm>
            <a:off x="0" y="1219200"/>
            <a:ext cx="9144000" cy="5181600"/>
          </a:xfrm>
        </p:spPr>
        <p:txBody>
          <a:bodyPr>
            <a:normAutofit lnSpcReduction="10000"/>
          </a:bodyPr>
          <a:lstStyle/>
          <a:p>
            <a:r>
              <a:rPr lang="en-US" dirty="0" smtClean="0"/>
              <a:t>An inelastic collision is one in which part of the kinetic energy is changed to some other form of energy in the collision. </a:t>
            </a:r>
          </a:p>
          <a:p>
            <a:r>
              <a:rPr lang="en-US" dirty="0" smtClean="0"/>
              <a:t>Any macroscopic collision between objects will convert some of the kinetic energy into internal energy and other forms of energy, so no large scale impacts are perfectly elastic. </a:t>
            </a:r>
          </a:p>
          <a:p>
            <a:r>
              <a:rPr lang="en-US" dirty="0" smtClean="0"/>
              <a:t>Momentum is conserved in inelastic collisions, but one cannot track the kinetic energy through the collision since some of it is converted to other forms of energy.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63562"/>
          </a:xfrm>
        </p:spPr>
        <p:txBody>
          <a:bodyPr>
            <a:normAutofit fontScale="90000"/>
          </a:bodyPr>
          <a:lstStyle/>
          <a:p>
            <a:r>
              <a:rPr lang="en-US" b="1" dirty="0" smtClean="0"/>
              <a:t>K.E. Lost in Inelastic Collision</a:t>
            </a:r>
            <a:br>
              <a:rPr lang="en-US" b="1" dirty="0" smtClean="0"/>
            </a:br>
            <a:endParaRPr lang="en-US" dirty="0"/>
          </a:p>
        </p:txBody>
      </p:sp>
      <p:pic>
        <p:nvPicPr>
          <p:cNvPr id="25602" name="Picture 2"/>
          <p:cNvPicPr>
            <a:picLocks noGrp="1" noChangeAspect="1" noChangeArrowheads="1"/>
          </p:cNvPicPr>
          <p:nvPr>
            <p:ph idx="1"/>
          </p:nvPr>
        </p:nvPicPr>
        <p:blipFill>
          <a:blip r:embed="rId2" cstate="print"/>
          <a:srcRect/>
          <a:stretch>
            <a:fillRect/>
          </a:stretch>
        </p:blipFill>
        <p:spPr bwMode="auto">
          <a:xfrm>
            <a:off x="2362200" y="685800"/>
            <a:ext cx="4181987" cy="1219200"/>
          </a:xfrm>
          <a:prstGeom prst="rect">
            <a:avLst/>
          </a:prstGeom>
          <a:noFill/>
          <a:ln w="9525">
            <a:noFill/>
            <a:miter lim="800000"/>
            <a:headEnd/>
            <a:tailEnd/>
          </a:ln>
        </p:spPr>
      </p:pic>
      <p:pic>
        <p:nvPicPr>
          <p:cNvPr id="25603" name="Picture 3"/>
          <p:cNvPicPr>
            <a:picLocks noChangeAspect="1" noChangeArrowheads="1"/>
          </p:cNvPicPr>
          <p:nvPr/>
        </p:nvPicPr>
        <p:blipFill>
          <a:blip r:embed="rId3" cstate="print"/>
          <a:srcRect/>
          <a:stretch>
            <a:fillRect/>
          </a:stretch>
        </p:blipFill>
        <p:spPr bwMode="auto">
          <a:xfrm>
            <a:off x="1447800" y="1905000"/>
            <a:ext cx="6313715" cy="1143000"/>
          </a:xfrm>
          <a:prstGeom prst="rect">
            <a:avLst/>
          </a:prstGeom>
          <a:noFill/>
          <a:ln w="9525">
            <a:noFill/>
            <a:miter lim="800000"/>
            <a:headEnd/>
            <a:tailEnd/>
          </a:ln>
        </p:spPr>
      </p:pic>
      <p:pic>
        <p:nvPicPr>
          <p:cNvPr id="25605" name="Picture 5"/>
          <p:cNvPicPr>
            <a:picLocks noChangeAspect="1" noChangeArrowheads="1"/>
          </p:cNvPicPr>
          <p:nvPr/>
        </p:nvPicPr>
        <p:blipFill>
          <a:blip r:embed="rId4" cstate="print"/>
          <a:srcRect/>
          <a:stretch>
            <a:fillRect/>
          </a:stretch>
        </p:blipFill>
        <p:spPr bwMode="auto">
          <a:xfrm>
            <a:off x="1447800" y="3048000"/>
            <a:ext cx="6120765" cy="400050"/>
          </a:xfrm>
          <a:prstGeom prst="rect">
            <a:avLst/>
          </a:prstGeom>
          <a:noFill/>
          <a:ln w="9525">
            <a:noFill/>
            <a:miter lim="800000"/>
            <a:headEnd/>
            <a:tailEnd/>
          </a:ln>
        </p:spPr>
      </p:pic>
      <p:pic>
        <p:nvPicPr>
          <p:cNvPr id="25606" name="Picture 6"/>
          <p:cNvPicPr>
            <a:picLocks noChangeAspect="1" noChangeArrowheads="1"/>
          </p:cNvPicPr>
          <p:nvPr/>
        </p:nvPicPr>
        <p:blipFill>
          <a:blip r:embed="rId5" cstate="print"/>
          <a:srcRect/>
          <a:stretch>
            <a:fillRect/>
          </a:stretch>
        </p:blipFill>
        <p:spPr bwMode="auto">
          <a:xfrm>
            <a:off x="2057400" y="3429000"/>
            <a:ext cx="5212080" cy="1371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blinds(horizontal)">
                                      <p:cBhvr>
                                        <p:cTn id="7" dur="500"/>
                                        <p:tgtEl>
                                          <p:spTgt spid="2560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5603"/>
                                        </p:tgtEl>
                                        <p:attrNameLst>
                                          <p:attrName>style.visibility</p:attrName>
                                        </p:attrNameLst>
                                      </p:cBhvr>
                                      <p:to>
                                        <p:strVal val="visible"/>
                                      </p:to>
                                    </p:set>
                                    <p:animEffect transition="in" filter="blinds(horizontal)">
                                      <p:cBhvr>
                                        <p:cTn id="12" dur="500"/>
                                        <p:tgtEl>
                                          <p:spTgt spid="2560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5605"/>
                                        </p:tgtEl>
                                        <p:attrNameLst>
                                          <p:attrName>style.visibility</p:attrName>
                                        </p:attrNameLst>
                                      </p:cBhvr>
                                      <p:to>
                                        <p:strVal val="visible"/>
                                      </p:to>
                                    </p:set>
                                    <p:animEffect transition="in" filter="blinds(horizontal)">
                                      <p:cBhvr>
                                        <p:cTn id="17" dur="500"/>
                                        <p:tgtEl>
                                          <p:spTgt spid="2560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5606"/>
                                        </p:tgtEl>
                                        <p:attrNameLst>
                                          <p:attrName>style.visibility</p:attrName>
                                        </p:attrNameLst>
                                      </p:cBhvr>
                                      <p:to>
                                        <p:strVal val="visible"/>
                                      </p:to>
                                    </p:set>
                                    <p:animEffect transition="in" filter="blinds(horizontal)">
                                      <p:cBhvr>
                                        <p:cTn id="22" dur="500"/>
                                        <p:tgtEl>
                                          <p:spTgt spid="256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For all three types of collision</a:t>
            </a:r>
            <a:r>
              <a:rPr lang="en-CA" b="1" dirty="0" smtClean="0"/>
              <a:t> momentum is always conserved!</a:t>
            </a:r>
            <a:endParaRPr lang="en-US" dirty="0"/>
          </a:p>
        </p:txBody>
      </p:sp>
      <p:sp>
        <p:nvSpPr>
          <p:cNvPr id="3" name="Content Placeholder 2"/>
          <p:cNvSpPr>
            <a:spLocks noGrp="1"/>
          </p:cNvSpPr>
          <p:nvPr>
            <p:ph idx="1"/>
          </p:nvPr>
        </p:nvSpPr>
        <p:spPr>
          <a:xfrm>
            <a:off x="0" y="1600200"/>
            <a:ext cx="8915400" cy="4953000"/>
          </a:xfrm>
        </p:spPr>
        <p:txBody>
          <a:bodyPr>
            <a:normAutofit/>
          </a:bodyPr>
          <a:lstStyle/>
          <a:p>
            <a:r>
              <a:rPr lang="en-CA" dirty="0" smtClean="0"/>
              <a:t>When solving problems in two dimensions, we just have to apply the </a:t>
            </a:r>
            <a:r>
              <a:rPr lang="en-CA" b="1" dirty="0" smtClean="0"/>
              <a:t>conservation laws</a:t>
            </a:r>
            <a:r>
              <a:rPr lang="en-CA" dirty="0" smtClean="0"/>
              <a:t> in two directions, similar to solving kinematics/dynamics in two dimension.  </a:t>
            </a:r>
            <a:endParaRPr lang="en-US" dirty="0" smtClean="0"/>
          </a:p>
          <a:p>
            <a:r>
              <a:rPr lang="en-CA" dirty="0" smtClean="0"/>
              <a:t>Today we will solve problems for objects experiencing an </a:t>
            </a:r>
            <a:r>
              <a:rPr lang="en-CA" b="1" dirty="0" smtClean="0"/>
              <a:t>oblique collision</a:t>
            </a:r>
            <a:r>
              <a:rPr lang="en-CA" dirty="0" smtClean="0"/>
              <a:t>, this just means the objects hit and move apart in different directions.  This situation is often called a </a:t>
            </a:r>
            <a:r>
              <a:rPr lang="en-CA" b="1" dirty="0" smtClean="0"/>
              <a:t>glancing collision. </a:t>
            </a: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0"/>
            <a:ext cx="8229600" cy="838200"/>
          </a:xfrm>
        </p:spPr>
        <p:txBody>
          <a:bodyPr/>
          <a:lstStyle/>
          <a:p>
            <a:r>
              <a:rPr lang="en-US" dirty="0" smtClean="0"/>
              <a:t>Collisions in 2 Dimensions</a:t>
            </a:r>
          </a:p>
        </p:txBody>
      </p:sp>
      <p:sp>
        <p:nvSpPr>
          <p:cNvPr id="3" name="Content Placeholder 2"/>
          <p:cNvSpPr>
            <a:spLocks noGrp="1"/>
          </p:cNvSpPr>
          <p:nvPr>
            <p:ph sz="quarter" idx="1"/>
          </p:nvPr>
        </p:nvSpPr>
        <p:spPr>
          <a:xfrm>
            <a:off x="5105400" y="914400"/>
            <a:ext cx="4038600" cy="4419600"/>
          </a:xfrm>
        </p:spPr>
        <p:txBody>
          <a:bodyPr>
            <a:noAutofit/>
          </a:bodyPr>
          <a:lstStyle/>
          <a:p>
            <a:pPr marL="274320" indent="-274320" fontAlgn="auto">
              <a:spcBef>
                <a:spcPts val="580"/>
              </a:spcBef>
              <a:spcAft>
                <a:spcPts val="0"/>
              </a:spcAft>
              <a:buFont typeface="Wingdings 2"/>
              <a:buNone/>
              <a:defRPr/>
            </a:pPr>
            <a:r>
              <a:rPr lang="en-US" sz="2400" dirty="0" smtClean="0"/>
              <a:t>The figure to the left shows a collision between two pucks on an air hockey table. </a:t>
            </a:r>
          </a:p>
          <a:p>
            <a:pPr marL="274320" indent="-274320" fontAlgn="auto">
              <a:spcBef>
                <a:spcPts val="580"/>
              </a:spcBef>
              <a:spcAft>
                <a:spcPts val="0"/>
              </a:spcAft>
              <a:buFont typeface="Wingdings 2"/>
              <a:buNone/>
              <a:defRPr/>
            </a:pPr>
            <a:r>
              <a:rPr lang="en-US" sz="2400" dirty="0" smtClean="0"/>
              <a:t>Puck A has a mass of 0.025-kg and is moving along the x-axis with a velocity of +5.5 m/s. It makes a collision with puck B, which has a mass of 0.050-kg and is initially at rest. The collision is NOT head on. After the collision, the two pucks fly apart with angles shown in the drawing. Calculate the speeds of the pucks after the collision.</a:t>
            </a:r>
            <a:endParaRPr lang="en-US" sz="2400" dirty="0"/>
          </a:p>
        </p:txBody>
      </p:sp>
      <p:pic>
        <p:nvPicPr>
          <p:cNvPr id="16388" name="Picture 2"/>
          <p:cNvPicPr>
            <a:picLocks noChangeAspect="1" noChangeArrowheads="1"/>
          </p:cNvPicPr>
          <p:nvPr/>
        </p:nvPicPr>
        <p:blipFill>
          <a:blip r:embed="rId2" cstate="print"/>
          <a:srcRect/>
          <a:stretch>
            <a:fillRect/>
          </a:stretch>
        </p:blipFill>
        <p:spPr bwMode="auto">
          <a:xfrm>
            <a:off x="457200" y="1447800"/>
            <a:ext cx="4648200" cy="4565650"/>
          </a:xfrm>
          <a:prstGeom prst="rect">
            <a:avLst/>
          </a:prstGeom>
          <a:noFill/>
          <a:ln w="9525">
            <a:noFill/>
            <a:miter lim="800000"/>
            <a:headEnd/>
            <a:tailEnd/>
          </a:ln>
        </p:spPr>
      </p:pic>
      <p:sp>
        <p:nvSpPr>
          <p:cNvPr id="16392" name="Line 8"/>
          <p:cNvSpPr>
            <a:spLocks noChangeShapeType="1"/>
          </p:cNvSpPr>
          <p:nvPr/>
        </p:nvSpPr>
        <p:spPr bwMode="auto">
          <a:xfrm>
            <a:off x="2971800" y="3733800"/>
            <a:ext cx="838200" cy="0"/>
          </a:xfrm>
          <a:prstGeom prst="line">
            <a:avLst/>
          </a:prstGeom>
          <a:noFill/>
          <a:ln w="25400">
            <a:solidFill>
              <a:schemeClr val="tx1"/>
            </a:solidFill>
            <a:round/>
            <a:headEnd/>
            <a:tailEnd type="triangle" w="med" len="med"/>
          </a:ln>
          <a:effectLst/>
        </p:spPr>
        <p:txBody>
          <a:bodyPr/>
          <a:lstStyle/>
          <a:p>
            <a:endParaRPr lang="en-US"/>
          </a:p>
        </p:txBody>
      </p:sp>
      <p:sp>
        <p:nvSpPr>
          <p:cNvPr id="16393" name="Line 9"/>
          <p:cNvSpPr>
            <a:spLocks noChangeShapeType="1"/>
          </p:cNvSpPr>
          <p:nvPr/>
        </p:nvSpPr>
        <p:spPr bwMode="auto">
          <a:xfrm flipV="1">
            <a:off x="3810000" y="1981200"/>
            <a:ext cx="0" cy="1676400"/>
          </a:xfrm>
          <a:prstGeom prst="line">
            <a:avLst/>
          </a:prstGeom>
          <a:noFill/>
          <a:ln w="25400">
            <a:solidFill>
              <a:schemeClr val="tx1"/>
            </a:solidFill>
            <a:round/>
            <a:headEnd/>
            <a:tailEnd type="triangle" w="med" len="med"/>
          </a:ln>
          <a:effectLst/>
        </p:spPr>
        <p:txBody>
          <a:bodyPr/>
          <a:lstStyle/>
          <a:p>
            <a:endParaRPr lang="en-US"/>
          </a:p>
        </p:txBody>
      </p:sp>
      <p:sp>
        <p:nvSpPr>
          <p:cNvPr id="16394" name="Line 10"/>
          <p:cNvSpPr>
            <a:spLocks noChangeShapeType="1"/>
          </p:cNvSpPr>
          <p:nvPr/>
        </p:nvSpPr>
        <p:spPr bwMode="auto">
          <a:xfrm flipV="1">
            <a:off x="2895600" y="1905000"/>
            <a:ext cx="838200" cy="1905000"/>
          </a:xfrm>
          <a:prstGeom prst="line">
            <a:avLst/>
          </a:prstGeom>
          <a:noFill/>
          <a:ln w="25400">
            <a:solidFill>
              <a:srgbClr val="FF0000"/>
            </a:solidFill>
            <a:round/>
            <a:headEnd/>
            <a:tailEnd type="triangle" w="med" len="med"/>
          </a:ln>
          <a:effectLst/>
        </p:spPr>
        <p:txBody>
          <a:bodyPr/>
          <a:lstStyle/>
          <a:p>
            <a:endParaRPr lang="en-US"/>
          </a:p>
        </p:txBody>
      </p:sp>
      <p:sp>
        <p:nvSpPr>
          <p:cNvPr id="16395" name="Line 11"/>
          <p:cNvSpPr>
            <a:spLocks noChangeShapeType="1"/>
          </p:cNvSpPr>
          <p:nvPr/>
        </p:nvSpPr>
        <p:spPr bwMode="auto">
          <a:xfrm>
            <a:off x="3048000" y="3886200"/>
            <a:ext cx="1447800" cy="1066800"/>
          </a:xfrm>
          <a:prstGeom prst="line">
            <a:avLst/>
          </a:prstGeom>
          <a:noFill/>
          <a:ln w="25400">
            <a:solidFill>
              <a:srgbClr val="0000FF"/>
            </a:solidFill>
            <a:round/>
            <a:headEnd/>
            <a:tailEnd type="triangle" w="med" len="med"/>
          </a:ln>
          <a:effectLst/>
        </p:spPr>
        <p:txBody>
          <a:bodyPr/>
          <a:lstStyle/>
          <a:p>
            <a:endParaRPr lang="en-US"/>
          </a:p>
        </p:txBody>
      </p:sp>
      <p:sp>
        <p:nvSpPr>
          <p:cNvPr id="16396" name="Line 12"/>
          <p:cNvSpPr>
            <a:spLocks noChangeShapeType="1"/>
          </p:cNvSpPr>
          <p:nvPr/>
        </p:nvSpPr>
        <p:spPr bwMode="auto">
          <a:xfrm>
            <a:off x="3048000" y="3886200"/>
            <a:ext cx="1371600" cy="0"/>
          </a:xfrm>
          <a:prstGeom prst="line">
            <a:avLst/>
          </a:prstGeom>
          <a:noFill/>
          <a:ln w="25400">
            <a:solidFill>
              <a:schemeClr val="tx1"/>
            </a:solidFill>
            <a:round/>
            <a:headEnd/>
            <a:tailEnd type="triangle" w="med" len="med"/>
          </a:ln>
          <a:effectLst/>
        </p:spPr>
        <p:txBody>
          <a:bodyPr/>
          <a:lstStyle/>
          <a:p>
            <a:endParaRPr lang="en-US"/>
          </a:p>
        </p:txBody>
      </p:sp>
      <p:sp>
        <p:nvSpPr>
          <p:cNvPr id="16397" name="Line 13"/>
          <p:cNvSpPr>
            <a:spLocks noChangeShapeType="1"/>
          </p:cNvSpPr>
          <p:nvPr/>
        </p:nvSpPr>
        <p:spPr bwMode="auto">
          <a:xfrm>
            <a:off x="4419600" y="3962400"/>
            <a:ext cx="0" cy="838200"/>
          </a:xfrm>
          <a:prstGeom prst="line">
            <a:avLst/>
          </a:prstGeom>
          <a:noFill/>
          <a:ln w="25400">
            <a:solidFill>
              <a:schemeClr val="tx1"/>
            </a:solidFill>
            <a:round/>
            <a:headEnd/>
            <a:tailEnd type="triangle" w="med" len="med"/>
          </a:ln>
          <a:effectLst/>
        </p:spPr>
        <p:txBody>
          <a:bodyPr/>
          <a:lstStyle/>
          <a:p>
            <a:endParaRPr lang="en-US"/>
          </a:p>
        </p:txBody>
      </p:sp>
      <p:sp>
        <p:nvSpPr>
          <p:cNvPr id="16398" name="Text Box 14"/>
          <p:cNvSpPr txBox="1">
            <a:spLocks noChangeArrowheads="1"/>
          </p:cNvSpPr>
          <p:nvPr/>
        </p:nvSpPr>
        <p:spPr bwMode="auto">
          <a:xfrm>
            <a:off x="3048000" y="2362200"/>
            <a:ext cx="400050" cy="366713"/>
          </a:xfrm>
          <a:prstGeom prst="rect">
            <a:avLst/>
          </a:prstGeom>
          <a:noFill/>
          <a:ln w="9525">
            <a:noFill/>
            <a:miter lim="800000"/>
            <a:headEnd/>
            <a:tailEnd/>
          </a:ln>
          <a:effectLst/>
        </p:spPr>
        <p:txBody>
          <a:bodyPr wrap="none">
            <a:spAutoFit/>
          </a:bodyPr>
          <a:lstStyle/>
          <a:p>
            <a:r>
              <a:rPr lang="en-US"/>
              <a:t>v</a:t>
            </a:r>
            <a:r>
              <a:rPr lang="en-US" sz="1600" b="1" baseline="-25000"/>
              <a:t>A</a:t>
            </a:r>
            <a:endParaRPr lang="en-US"/>
          </a:p>
        </p:txBody>
      </p:sp>
      <p:sp>
        <p:nvSpPr>
          <p:cNvPr id="16399" name="Text Box 15"/>
          <p:cNvSpPr txBox="1">
            <a:spLocks noChangeArrowheads="1"/>
          </p:cNvSpPr>
          <p:nvPr/>
        </p:nvSpPr>
        <p:spPr bwMode="auto">
          <a:xfrm>
            <a:off x="3352800" y="4267200"/>
            <a:ext cx="400050" cy="366713"/>
          </a:xfrm>
          <a:prstGeom prst="rect">
            <a:avLst/>
          </a:prstGeom>
          <a:noFill/>
          <a:ln w="9525">
            <a:noFill/>
            <a:miter lim="800000"/>
            <a:headEnd/>
            <a:tailEnd/>
          </a:ln>
          <a:effectLst/>
        </p:spPr>
        <p:txBody>
          <a:bodyPr wrap="none">
            <a:spAutoFit/>
          </a:bodyPr>
          <a:lstStyle/>
          <a:p>
            <a:r>
              <a:rPr lang="en-US"/>
              <a:t>v</a:t>
            </a:r>
            <a:r>
              <a:rPr lang="en-US" sz="1600" b="1" baseline="-25000"/>
              <a:t>B</a:t>
            </a:r>
            <a:endParaRPr lang="en-US"/>
          </a:p>
        </p:txBody>
      </p:sp>
      <p:sp>
        <p:nvSpPr>
          <p:cNvPr id="16400" name="Text Box 16"/>
          <p:cNvSpPr txBox="1">
            <a:spLocks noChangeArrowheads="1"/>
          </p:cNvSpPr>
          <p:nvPr/>
        </p:nvSpPr>
        <p:spPr bwMode="auto">
          <a:xfrm>
            <a:off x="2971800" y="3352800"/>
            <a:ext cx="874713" cy="366713"/>
          </a:xfrm>
          <a:prstGeom prst="rect">
            <a:avLst/>
          </a:prstGeom>
          <a:noFill/>
          <a:ln w="9525">
            <a:noFill/>
            <a:miter lim="800000"/>
            <a:headEnd/>
            <a:tailEnd/>
          </a:ln>
          <a:effectLst/>
        </p:spPr>
        <p:txBody>
          <a:bodyPr wrap="none">
            <a:spAutoFit/>
          </a:bodyPr>
          <a:lstStyle/>
          <a:p>
            <a:r>
              <a:rPr lang="en-US">
                <a:solidFill>
                  <a:srgbClr val="FF0000"/>
                </a:solidFill>
              </a:rPr>
              <a:t>v</a:t>
            </a:r>
            <a:r>
              <a:rPr lang="en-US" sz="1600" b="1" baseline="-25000">
                <a:solidFill>
                  <a:srgbClr val="FF0000"/>
                </a:solidFill>
              </a:rPr>
              <a:t>A</a:t>
            </a:r>
            <a:r>
              <a:rPr lang="en-US">
                <a:solidFill>
                  <a:srgbClr val="FF0000"/>
                </a:solidFill>
              </a:rPr>
              <a:t>cos</a:t>
            </a:r>
            <a:r>
              <a:rPr lang="en-US">
                <a:solidFill>
                  <a:srgbClr val="FF0000"/>
                </a:solidFill>
                <a:latin typeface="Symbol" pitchFamily="18" charset="2"/>
              </a:rPr>
              <a:t>q</a:t>
            </a:r>
          </a:p>
        </p:txBody>
      </p:sp>
      <p:sp>
        <p:nvSpPr>
          <p:cNvPr id="16401" name="Text Box 17"/>
          <p:cNvSpPr txBox="1">
            <a:spLocks noChangeArrowheads="1"/>
          </p:cNvSpPr>
          <p:nvPr/>
        </p:nvSpPr>
        <p:spPr bwMode="auto">
          <a:xfrm>
            <a:off x="3810000" y="2514600"/>
            <a:ext cx="811213" cy="366713"/>
          </a:xfrm>
          <a:prstGeom prst="rect">
            <a:avLst/>
          </a:prstGeom>
          <a:noFill/>
          <a:ln w="9525">
            <a:noFill/>
            <a:miter lim="800000"/>
            <a:headEnd/>
            <a:tailEnd/>
          </a:ln>
          <a:effectLst/>
        </p:spPr>
        <p:txBody>
          <a:bodyPr wrap="none">
            <a:spAutoFit/>
          </a:bodyPr>
          <a:lstStyle/>
          <a:p>
            <a:r>
              <a:rPr lang="en-US">
                <a:solidFill>
                  <a:srgbClr val="FF0000"/>
                </a:solidFill>
              </a:rPr>
              <a:t>v</a:t>
            </a:r>
            <a:r>
              <a:rPr lang="en-US" sz="1600" b="1" baseline="-25000">
                <a:solidFill>
                  <a:srgbClr val="FF0000"/>
                </a:solidFill>
              </a:rPr>
              <a:t>A</a:t>
            </a:r>
            <a:r>
              <a:rPr lang="en-US">
                <a:solidFill>
                  <a:srgbClr val="FF0000"/>
                </a:solidFill>
              </a:rPr>
              <a:t>sin</a:t>
            </a:r>
            <a:r>
              <a:rPr lang="en-US">
                <a:solidFill>
                  <a:srgbClr val="FF0000"/>
                </a:solidFill>
                <a:latin typeface="Symbol" pitchFamily="18" charset="2"/>
              </a:rPr>
              <a:t>q</a:t>
            </a:r>
          </a:p>
        </p:txBody>
      </p:sp>
      <p:sp>
        <p:nvSpPr>
          <p:cNvPr id="16402" name="Text Box 18"/>
          <p:cNvSpPr txBox="1">
            <a:spLocks noChangeArrowheads="1"/>
          </p:cNvSpPr>
          <p:nvPr/>
        </p:nvSpPr>
        <p:spPr bwMode="auto">
          <a:xfrm>
            <a:off x="3505200" y="3886200"/>
            <a:ext cx="874713" cy="366713"/>
          </a:xfrm>
          <a:prstGeom prst="rect">
            <a:avLst/>
          </a:prstGeom>
          <a:noFill/>
          <a:ln w="9525">
            <a:noFill/>
            <a:miter lim="800000"/>
            <a:headEnd/>
            <a:tailEnd/>
          </a:ln>
          <a:effectLst/>
        </p:spPr>
        <p:txBody>
          <a:bodyPr wrap="none">
            <a:spAutoFit/>
          </a:bodyPr>
          <a:lstStyle/>
          <a:p>
            <a:r>
              <a:rPr lang="en-US">
                <a:solidFill>
                  <a:srgbClr val="FF0000"/>
                </a:solidFill>
              </a:rPr>
              <a:t>v</a:t>
            </a:r>
            <a:r>
              <a:rPr lang="en-US" sz="1600" b="1" baseline="-25000">
                <a:solidFill>
                  <a:srgbClr val="FF0000"/>
                </a:solidFill>
              </a:rPr>
              <a:t>B</a:t>
            </a:r>
            <a:r>
              <a:rPr lang="en-US">
                <a:solidFill>
                  <a:srgbClr val="FF0000"/>
                </a:solidFill>
              </a:rPr>
              <a:t>cos</a:t>
            </a:r>
            <a:r>
              <a:rPr lang="en-US">
                <a:solidFill>
                  <a:srgbClr val="FF0000"/>
                </a:solidFill>
                <a:latin typeface="Symbol" pitchFamily="18" charset="2"/>
              </a:rPr>
              <a:t>q</a:t>
            </a:r>
          </a:p>
        </p:txBody>
      </p:sp>
      <p:sp>
        <p:nvSpPr>
          <p:cNvPr id="16403" name="Text Box 19"/>
          <p:cNvSpPr txBox="1">
            <a:spLocks noChangeArrowheads="1"/>
          </p:cNvSpPr>
          <p:nvPr/>
        </p:nvSpPr>
        <p:spPr bwMode="auto">
          <a:xfrm>
            <a:off x="4495800" y="4038600"/>
            <a:ext cx="811213" cy="366713"/>
          </a:xfrm>
          <a:prstGeom prst="rect">
            <a:avLst/>
          </a:prstGeom>
          <a:noFill/>
          <a:ln w="9525">
            <a:noFill/>
            <a:miter lim="800000"/>
            <a:headEnd/>
            <a:tailEnd/>
          </a:ln>
          <a:effectLst/>
        </p:spPr>
        <p:txBody>
          <a:bodyPr wrap="none">
            <a:spAutoFit/>
          </a:bodyPr>
          <a:lstStyle/>
          <a:p>
            <a:r>
              <a:rPr lang="en-US">
                <a:solidFill>
                  <a:srgbClr val="FF0000"/>
                </a:solidFill>
              </a:rPr>
              <a:t>v</a:t>
            </a:r>
            <a:r>
              <a:rPr lang="en-US" sz="1600" b="1" baseline="-25000">
                <a:solidFill>
                  <a:srgbClr val="FF0000"/>
                </a:solidFill>
              </a:rPr>
              <a:t>B</a:t>
            </a:r>
            <a:r>
              <a:rPr lang="en-US">
                <a:solidFill>
                  <a:srgbClr val="FF0000"/>
                </a:solidFill>
              </a:rPr>
              <a:t>sin</a:t>
            </a:r>
            <a:r>
              <a:rPr lang="en-US">
                <a:solidFill>
                  <a:srgbClr val="FF0000"/>
                </a:solidFill>
                <a:latin typeface="Symbol" pitchFamily="18" charset="2"/>
              </a:rPr>
              <a:t>q</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394"/>
                                        </p:tgtEl>
                                        <p:attrNameLst>
                                          <p:attrName>style.visibility</p:attrName>
                                        </p:attrNameLst>
                                      </p:cBhvr>
                                      <p:to>
                                        <p:strVal val="visible"/>
                                      </p:to>
                                    </p:set>
                                    <p:animEffect transition="in" filter="box(in)">
                                      <p:cBhvr>
                                        <p:cTn id="7" dur="500"/>
                                        <p:tgtEl>
                                          <p:spTgt spid="1639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392"/>
                                        </p:tgtEl>
                                        <p:attrNameLst>
                                          <p:attrName>style.visibility</p:attrName>
                                        </p:attrNameLst>
                                      </p:cBhvr>
                                      <p:to>
                                        <p:strVal val="visible"/>
                                      </p:to>
                                    </p:set>
                                    <p:animEffect transition="in" filter="box(in)">
                                      <p:cBhvr>
                                        <p:cTn id="12" dur="500"/>
                                        <p:tgtEl>
                                          <p:spTgt spid="1639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6393"/>
                                        </p:tgtEl>
                                        <p:attrNameLst>
                                          <p:attrName>style.visibility</p:attrName>
                                        </p:attrNameLst>
                                      </p:cBhvr>
                                      <p:to>
                                        <p:strVal val="visible"/>
                                      </p:to>
                                    </p:set>
                                    <p:animEffect transition="in" filter="box(in)">
                                      <p:cBhvr>
                                        <p:cTn id="17" dur="500"/>
                                        <p:tgtEl>
                                          <p:spTgt spid="16393"/>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6395"/>
                                        </p:tgtEl>
                                        <p:attrNameLst>
                                          <p:attrName>style.visibility</p:attrName>
                                        </p:attrNameLst>
                                      </p:cBhvr>
                                      <p:to>
                                        <p:strVal val="visible"/>
                                      </p:to>
                                    </p:set>
                                    <p:animEffect transition="in" filter="box(in)">
                                      <p:cBhvr>
                                        <p:cTn id="22" dur="500"/>
                                        <p:tgtEl>
                                          <p:spTgt spid="16395"/>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6396"/>
                                        </p:tgtEl>
                                        <p:attrNameLst>
                                          <p:attrName>style.visibility</p:attrName>
                                        </p:attrNameLst>
                                      </p:cBhvr>
                                      <p:to>
                                        <p:strVal val="visible"/>
                                      </p:to>
                                    </p:set>
                                    <p:animEffect transition="in" filter="box(in)">
                                      <p:cBhvr>
                                        <p:cTn id="27" dur="500"/>
                                        <p:tgtEl>
                                          <p:spTgt spid="16396"/>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6397"/>
                                        </p:tgtEl>
                                        <p:attrNameLst>
                                          <p:attrName>style.visibility</p:attrName>
                                        </p:attrNameLst>
                                      </p:cBhvr>
                                      <p:to>
                                        <p:strVal val="visible"/>
                                      </p:to>
                                    </p:set>
                                    <p:animEffect transition="in" filter="box(in)">
                                      <p:cBhvr>
                                        <p:cTn id="32" dur="500"/>
                                        <p:tgtEl>
                                          <p:spTgt spid="16397"/>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398"/>
                                        </p:tgtEl>
                                        <p:attrNameLst>
                                          <p:attrName>style.visibility</p:attrName>
                                        </p:attrNameLst>
                                      </p:cBhvr>
                                      <p:to>
                                        <p:strVal val="visible"/>
                                      </p:to>
                                    </p:set>
                                    <p:anim calcmode="lin" valueType="num">
                                      <p:cBhvr additive="base">
                                        <p:cTn id="37" dur="500" fill="hold"/>
                                        <p:tgtEl>
                                          <p:spTgt spid="16398"/>
                                        </p:tgtEl>
                                        <p:attrNameLst>
                                          <p:attrName>ppt_x</p:attrName>
                                        </p:attrNameLst>
                                      </p:cBhvr>
                                      <p:tavLst>
                                        <p:tav tm="0">
                                          <p:val>
                                            <p:strVal val="#ppt_x"/>
                                          </p:val>
                                        </p:tav>
                                        <p:tav tm="100000">
                                          <p:val>
                                            <p:strVal val="#ppt_x"/>
                                          </p:val>
                                        </p:tav>
                                      </p:tavLst>
                                    </p:anim>
                                    <p:anim calcmode="lin" valueType="num">
                                      <p:cBhvr additive="base">
                                        <p:cTn id="38" dur="500" fill="hold"/>
                                        <p:tgtEl>
                                          <p:spTgt spid="1639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399"/>
                                        </p:tgtEl>
                                        <p:attrNameLst>
                                          <p:attrName>style.visibility</p:attrName>
                                        </p:attrNameLst>
                                      </p:cBhvr>
                                      <p:to>
                                        <p:strVal val="visible"/>
                                      </p:to>
                                    </p:set>
                                    <p:anim calcmode="lin" valueType="num">
                                      <p:cBhvr additive="base">
                                        <p:cTn id="43" dur="500" fill="hold"/>
                                        <p:tgtEl>
                                          <p:spTgt spid="16399"/>
                                        </p:tgtEl>
                                        <p:attrNameLst>
                                          <p:attrName>ppt_x</p:attrName>
                                        </p:attrNameLst>
                                      </p:cBhvr>
                                      <p:tavLst>
                                        <p:tav tm="0">
                                          <p:val>
                                            <p:strVal val="#ppt_x"/>
                                          </p:val>
                                        </p:tav>
                                        <p:tav tm="100000">
                                          <p:val>
                                            <p:strVal val="#ppt_x"/>
                                          </p:val>
                                        </p:tav>
                                      </p:tavLst>
                                    </p:anim>
                                    <p:anim calcmode="lin" valueType="num">
                                      <p:cBhvr additive="base">
                                        <p:cTn id="44" dur="500" fill="hold"/>
                                        <p:tgtEl>
                                          <p:spTgt spid="1639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400"/>
                                        </p:tgtEl>
                                        <p:attrNameLst>
                                          <p:attrName>style.visibility</p:attrName>
                                        </p:attrNameLst>
                                      </p:cBhvr>
                                      <p:to>
                                        <p:strVal val="visible"/>
                                      </p:to>
                                    </p:set>
                                    <p:anim calcmode="lin" valueType="num">
                                      <p:cBhvr additive="base">
                                        <p:cTn id="49" dur="500" fill="hold"/>
                                        <p:tgtEl>
                                          <p:spTgt spid="16400"/>
                                        </p:tgtEl>
                                        <p:attrNameLst>
                                          <p:attrName>ppt_x</p:attrName>
                                        </p:attrNameLst>
                                      </p:cBhvr>
                                      <p:tavLst>
                                        <p:tav tm="0">
                                          <p:val>
                                            <p:strVal val="#ppt_x"/>
                                          </p:val>
                                        </p:tav>
                                        <p:tav tm="100000">
                                          <p:val>
                                            <p:strVal val="#ppt_x"/>
                                          </p:val>
                                        </p:tav>
                                      </p:tavLst>
                                    </p:anim>
                                    <p:anim calcmode="lin" valueType="num">
                                      <p:cBhvr additive="base">
                                        <p:cTn id="50" dur="500" fill="hold"/>
                                        <p:tgtEl>
                                          <p:spTgt spid="1640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6401"/>
                                        </p:tgtEl>
                                        <p:attrNameLst>
                                          <p:attrName>style.visibility</p:attrName>
                                        </p:attrNameLst>
                                      </p:cBhvr>
                                      <p:to>
                                        <p:strVal val="visible"/>
                                      </p:to>
                                    </p:set>
                                    <p:anim calcmode="lin" valueType="num">
                                      <p:cBhvr additive="base">
                                        <p:cTn id="55" dur="500" fill="hold"/>
                                        <p:tgtEl>
                                          <p:spTgt spid="16401"/>
                                        </p:tgtEl>
                                        <p:attrNameLst>
                                          <p:attrName>ppt_x</p:attrName>
                                        </p:attrNameLst>
                                      </p:cBhvr>
                                      <p:tavLst>
                                        <p:tav tm="0">
                                          <p:val>
                                            <p:strVal val="#ppt_x"/>
                                          </p:val>
                                        </p:tav>
                                        <p:tav tm="100000">
                                          <p:val>
                                            <p:strVal val="#ppt_x"/>
                                          </p:val>
                                        </p:tav>
                                      </p:tavLst>
                                    </p:anim>
                                    <p:anim calcmode="lin" valueType="num">
                                      <p:cBhvr additive="base">
                                        <p:cTn id="56" dur="500" fill="hold"/>
                                        <p:tgtEl>
                                          <p:spTgt spid="1640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402"/>
                                        </p:tgtEl>
                                        <p:attrNameLst>
                                          <p:attrName>style.visibility</p:attrName>
                                        </p:attrNameLst>
                                      </p:cBhvr>
                                      <p:to>
                                        <p:strVal val="visible"/>
                                      </p:to>
                                    </p:set>
                                    <p:anim calcmode="lin" valueType="num">
                                      <p:cBhvr additive="base">
                                        <p:cTn id="61" dur="500" fill="hold"/>
                                        <p:tgtEl>
                                          <p:spTgt spid="16402"/>
                                        </p:tgtEl>
                                        <p:attrNameLst>
                                          <p:attrName>ppt_x</p:attrName>
                                        </p:attrNameLst>
                                      </p:cBhvr>
                                      <p:tavLst>
                                        <p:tav tm="0">
                                          <p:val>
                                            <p:strVal val="#ppt_x"/>
                                          </p:val>
                                        </p:tav>
                                        <p:tav tm="100000">
                                          <p:val>
                                            <p:strVal val="#ppt_x"/>
                                          </p:val>
                                        </p:tav>
                                      </p:tavLst>
                                    </p:anim>
                                    <p:anim calcmode="lin" valueType="num">
                                      <p:cBhvr additive="base">
                                        <p:cTn id="62" dur="500" fill="hold"/>
                                        <p:tgtEl>
                                          <p:spTgt spid="16402"/>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6403"/>
                                        </p:tgtEl>
                                        <p:attrNameLst>
                                          <p:attrName>style.visibility</p:attrName>
                                        </p:attrNameLst>
                                      </p:cBhvr>
                                      <p:to>
                                        <p:strVal val="visible"/>
                                      </p:to>
                                    </p:set>
                                    <p:anim calcmode="lin" valueType="num">
                                      <p:cBhvr additive="base">
                                        <p:cTn id="67" dur="500" fill="hold"/>
                                        <p:tgtEl>
                                          <p:spTgt spid="16403"/>
                                        </p:tgtEl>
                                        <p:attrNameLst>
                                          <p:attrName>ppt_x</p:attrName>
                                        </p:attrNameLst>
                                      </p:cBhvr>
                                      <p:tavLst>
                                        <p:tav tm="0">
                                          <p:val>
                                            <p:strVal val="#ppt_x"/>
                                          </p:val>
                                        </p:tav>
                                        <p:tav tm="100000">
                                          <p:val>
                                            <p:strVal val="#ppt_x"/>
                                          </p:val>
                                        </p:tav>
                                      </p:tavLst>
                                    </p:anim>
                                    <p:anim calcmode="lin" valueType="num">
                                      <p:cBhvr additive="base">
                                        <p:cTn id="68" dur="500" fill="hold"/>
                                        <p:tgtEl>
                                          <p:spTgt spid="164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2" grpId="0" animBg="1"/>
      <p:bldP spid="16393" grpId="0" animBg="1"/>
      <p:bldP spid="16394" grpId="0" animBg="1"/>
      <p:bldP spid="16395" grpId="0" animBg="1"/>
      <p:bldP spid="16396" grpId="0" animBg="1"/>
      <p:bldP spid="16397" grpId="0" animBg="1"/>
      <p:bldP spid="16398" grpId="0"/>
      <p:bldP spid="16399" grpId="0"/>
      <p:bldP spid="16400" grpId="0"/>
      <p:bldP spid="16401" grpId="0"/>
      <p:bldP spid="16402" grpId="0"/>
      <p:bldP spid="1640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535</Words>
  <Application>Microsoft Office PowerPoint</Application>
  <PresentationFormat>On-screen Show (4:3)</PresentationFormat>
  <Paragraphs>49</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Equation</vt:lpstr>
      <vt:lpstr>Purpose: </vt:lpstr>
      <vt:lpstr>Review of Momentum </vt:lpstr>
      <vt:lpstr>Different Collisions in 2 Dimensions </vt:lpstr>
      <vt:lpstr>Elastic collision</vt:lpstr>
      <vt:lpstr>Inelastic and perfectly inelastic collision: </vt:lpstr>
      <vt:lpstr>Inelastic collision:</vt:lpstr>
      <vt:lpstr>K.E. Lost in Inelastic Collision </vt:lpstr>
      <vt:lpstr>For all three types of collision momentum is always conserved!</vt:lpstr>
      <vt:lpstr>Collisions in 2 Dimensions</vt:lpstr>
      <vt:lpstr>Collisions in 2 dimensions</vt:lpstr>
      <vt:lpstr>Collisions in 2 dimensions</vt:lpstr>
      <vt:lpstr>Slide 12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Collisions in 2 Dimensions</dc:title>
  <dc:creator>user</dc:creator>
  <cp:lastModifiedBy>dbrick</cp:lastModifiedBy>
  <cp:revision>37</cp:revision>
  <dcterms:created xsi:type="dcterms:W3CDTF">2012-04-24T04:59:13Z</dcterms:created>
  <dcterms:modified xsi:type="dcterms:W3CDTF">2013-03-14T14:08:43Z</dcterms:modified>
</cp:coreProperties>
</file>