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0" r:id="rId3"/>
    <p:sldId id="257" r:id="rId4"/>
    <p:sldId id="258" r:id="rId5"/>
    <p:sldId id="259" r:id="rId6"/>
    <p:sldId id="261" r:id="rId7"/>
    <p:sldId id="262" r:id="rId8"/>
    <p:sldId id="263" r:id="rId9"/>
    <p:sldId id="264" r:id="rId10"/>
    <p:sldId id="266" r:id="rId11"/>
    <p:sldId id="270" r:id="rId12"/>
    <p:sldId id="271" r:id="rId13"/>
    <p:sldId id="267" r:id="rId14"/>
    <p:sldId id="268"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5" Type="http://schemas.openxmlformats.org/officeDocument/2006/relationships/image" Target="../media/image22.wmf"/><Relationship Id="rId4"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5D42EF-4460-451A-A705-D7FA05D49B1D}" type="datetimeFigureOut">
              <a:rPr lang="en-US" smtClean="0"/>
              <a:pPr/>
              <a:t>4/1/2013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C65A14-4591-4897-A1B2-7075F20D42F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B1A674-76B9-4ABD-869B-A2225F94FC0B}" type="slidenum">
              <a:rPr lang="en-US"/>
              <a:pPr/>
              <a:t>9</a:t>
            </a:fld>
            <a:endParaRPr lang="en-US"/>
          </a:p>
        </p:txBody>
      </p:sp>
      <p:sp>
        <p:nvSpPr>
          <p:cNvPr id="3287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287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185CB5-71E4-4338-8955-DC6344CA4380}" type="datetimeFigureOut">
              <a:rPr lang="en-US" smtClean="0"/>
              <a:pPr/>
              <a:t>4/1/2013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0FD879-04D2-4A9F-96CD-208C260D692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185CB5-71E4-4338-8955-DC6344CA4380}" type="datetimeFigureOut">
              <a:rPr lang="en-US" smtClean="0"/>
              <a:pPr/>
              <a:t>4/1/2013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0FD879-04D2-4A9F-96CD-208C260D692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185CB5-71E4-4338-8955-DC6344CA4380}" type="datetimeFigureOut">
              <a:rPr lang="en-US" smtClean="0"/>
              <a:pPr/>
              <a:t>4/1/2013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0FD879-04D2-4A9F-96CD-208C260D692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185CB5-71E4-4338-8955-DC6344CA4380}" type="datetimeFigureOut">
              <a:rPr lang="en-US" smtClean="0"/>
              <a:pPr/>
              <a:t>4/1/2013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0FD879-04D2-4A9F-96CD-208C260D692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185CB5-71E4-4338-8955-DC6344CA4380}" type="datetimeFigureOut">
              <a:rPr lang="en-US" smtClean="0"/>
              <a:pPr/>
              <a:t>4/1/2013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0FD879-04D2-4A9F-96CD-208C260D692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185CB5-71E4-4338-8955-DC6344CA4380}" type="datetimeFigureOut">
              <a:rPr lang="en-US" smtClean="0"/>
              <a:pPr/>
              <a:t>4/1/2013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0FD879-04D2-4A9F-96CD-208C260D692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185CB5-71E4-4338-8955-DC6344CA4380}" type="datetimeFigureOut">
              <a:rPr lang="en-US" smtClean="0"/>
              <a:pPr/>
              <a:t>4/1/2013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0FD879-04D2-4A9F-96CD-208C260D692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185CB5-71E4-4338-8955-DC6344CA4380}" type="datetimeFigureOut">
              <a:rPr lang="en-US" smtClean="0"/>
              <a:pPr/>
              <a:t>4/1/2013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0FD879-04D2-4A9F-96CD-208C260D692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185CB5-71E4-4338-8955-DC6344CA4380}" type="datetimeFigureOut">
              <a:rPr lang="en-US" smtClean="0"/>
              <a:pPr/>
              <a:t>4/1/2013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0FD879-04D2-4A9F-96CD-208C260D692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185CB5-71E4-4338-8955-DC6344CA4380}" type="datetimeFigureOut">
              <a:rPr lang="en-US" smtClean="0"/>
              <a:pPr/>
              <a:t>4/1/2013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0FD879-04D2-4A9F-96CD-208C260D692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185CB5-71E4-4338-8955-DC6344CA4380}" type="datetimeFigureOut">
              <a:rPr lang="en-US" smtClean="0"/>
              <a:pPr/>
              <a:t>4/1/2013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0FD879-04D2-4A9F-96CD-208C260D692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185CB5-71E4-4338-8955-DC6344CA4380}" type="datetimeFigureOut">
              <a:rPr lang="en-US" smtClean="0"/>
              <a:pPr/>
              <a:t>4/1/2013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0FD879-04D2-4A9F-96CD-208C260D692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23.png"/><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antwrp.gsfc.nasa.gov/apod/image/earth_1_apollo17_big.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w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274638"/>
            <a:ext cx="8229600" cy="411162"/>
          </a:xfrm>
        </p:spPr>
        <p:txBody>
          <a:bodyPr>
            <a:normAutofit fontScale="90000"/>
          </a:bodyPr>
          <a:lstStyle/>
          <a:p>
            <a:pPr algn="l"/>
            <a:r>
              <a:rPr lang="en-US" dirty="0" smtClean="0"/>
              <a:t>Review: </a:t>
            </a:r>
            <a:endParaRPr lang="en-US" dirty="0"/>
          </a:p>
        </p:txBody>
      </p:sp>
      <p:sp>
        <p:nvSpPr>
          <p:cNvPr id="14" name="Content Placeholder 13"/>
          <p:cNvSpPr>
            <a:spLocks noGrp="1"/>
          </p:cNvSpPr>
          <p:nvPr>
            <p:ph idx="1"/>
          </p:nvPr>
        </p:nvSpPr>
        <p:spPr>
          <a:xfrm>
            <a:off x="228600" y="838200"/>
            <a:ext cx="8915400" cy="5715000"/>
          </a:xfrm>
        </p:spPr>
        <p:txBody>
          <a:bodyPr>
            <a:normAutofit fontScale="70000" lnSpcReduction="20000"/>
          </a:bodyPr>
          <a:lstStyle/>
          <a:p>
            <a:r>
              <a:rPr lang="en-US" dirty="0"/>
              <a:t>We have learned about many </a:t>
            </a:r>
            <a:r>
              <a:rPr lang="en-US" b="1" dirty="0"/>
              <a:t>forces</a:t>
            </a:r>
            <a:r>
              <a:rPr lang="en-US" dirty="0"/>
              <a:t> that can act on an object.  </a:t>
            </a:r>
            <a:endParaRPr lang="en-US" dirty="0" smtClean="0"/>
          </a:p>
          <a:p>
            <a:r>
              <a:rPr lang="en-US" dirty="0" smtClean="0"/>
              <a:t>If </a:t>
            </a:r>
            <a:r>
              <a:rPr lang="en-US" dirty="0"/>
              <a:t>someone pushes on an object we usually call </a:t>
            </a:r>
            <a:r>
              <a:rPr lang="en-US" dirty="0" smtClean="0"/>
              <a:t> this </a:t>
            </a:r>
            <a:r>
              <a:rPr lang="en-US" dirty="0"/>
              <a:t>force an ________________ force and give it the symbol </a:t>
            </a:r>
            <a:r>
              <a:rPr lang="en-US" dirty="0" smtClean="0"/>
              <a:t>       .  </a:t>
            </a:r>
          </a:p>
          <a:p>
            <a:r>
              <a:rPr lang="en-US" dirty="0" smtClean="0"/>
              <a:t>If </a:t>
            </a:r>
            <a:r>
              <a:rPr lang="en-US" dirty="0"/>
              <a:t>two things are touching and they are </a:t>
            </a:r>
            <a:r>
              <a:rPr lang="en-US" dirty="0" smtClean="0"/>
              <a:t> moving </a:t>
            </a:r>
            <a:r>
              <a:rPr lang="en-US" dirty="0"/>
              <a:t>relative to each other there is a force that acts to slow them down called the force of  ______________, it is given the symbol </a:t>
            </a:r>
            <a:r>
              <a:rPr lang="en-US" dirty="0" smtClean="0"/>
              <a:t>     </a:t>
            </a:r>
            <a:r>
              <a:rPr lang="en-US" dirty="0"/>
              <a:t>and this force is always opposite the motion.  </a:t>
            </a:r>
            <a:endParaRPr lang="en-US" dirty="0" smtClean="0"/>
          </a:p>
          <a:p>
            <a:r>
              <a:rPr lang="en-US" dirty="0" smtClean="0"/>
              <a:t>If </a:t>
            </a:r>
            <a:r>
              <a:rPr lang="en-US" dirty="0"/>
              <a:t>an object is </a:t>
            </a:r>
            <a:r>
              <a:rPr lang="en-US" b="1" dirty="0"/>
              <a:t>forced</a:t>
            </a:r>
            <a:r>
              <a:rPr lang="en-US" dirty="0"/>
              <a:t> against a </a:t>
            </a:r>
            <a:r>
              <a:rPr lang="en-US" dirty="0" smtClean="0"/>
              <a:t>surface </a:t>
            </a:r>
            <a:r>
              <a:rPr lang="en-US" dirty="0"/>
              <a:t>but does not </a:t>
            </a:r>
            <a:r>
              <a:rPr lang="en-US" b="1" dirty="0"/>
              <a:t>accelerate</a:t>
            </a:r>
            <a:r>
              <a:rPr lang="en-US" dirty="0"/>
              <a:t>, there is a </a:t>
            </a:r>
            <a:r>
              <a:rPr lang="en-US" b="1" dirty="0"/>
              <a:t>force</a:t>
            </a:r>
            <a:r>
              <a:rPr lang="en-US" dirty="0"/>
              <a:t> that acts to keep it in </a:t>
            </a:r>
            <a:r>
              <a:rPr lang="en-US" b="1" dirty="0"/>
              <a:t>equilibrium</a:t>
            </a:r>
            <a:r>
              <a:rPr lang="en-US" dirty="0"/>
              <a:t> called the _______________ </a:t>
            </a:r>
            <a:r>
              <a:rPr lang="en-US" dirty="0" smtClean="0"/>
              <a:t> </a:t>
            </a:r>
            <a:r>
              <a:rPr lang="en-US" b="1" dirty="0" smtClean="0"/>
              <a:t>force</a:t>
            </a:r>
            <a:r>
              <a:rPr lang="en-US" dirty="0"/>
              <a:t>.  </a:t>
            </a:r>
            <a:endParaRPr lang="en-US" dirty="0" smtClean="0"/>
          </a:p>
          <a:p>
            <a:r>
              <a:rPr lang="en-US" dirty="0" smtClean="0"/>
              <a:t>The </a:t>
            </a:r>
            <a:r>
              <a:rPr lang="en-US" b="1" dirty="0"/>
              <a:t>normal forces </a:t>
            </a:r>
            <a:r>
              <a:rPr lang="en-US" dirty="0"/>
              <a:t>is always at 90º to the surface.  </a:t>
            </a:r>
            <a:endParaRPr lang="en-US" dirty="0" smtClean="0"/>
          </a:p>
          <a:p>
            <a:r>
              <a:rPr lang="en-US" dirty="0" smtClean="0"/>
              <a:t>If </a:t>
            </a:r>
            <a:r>
              <a:rPr lang="en-US" dirty="0"/>
              <a:t>an object is given a force that </a:t>
            </a:r>
            <a:r>
              <a:rPr lang="en-US" b="1" dirty="0"/>
              <a:t>distorts</a:t>
            </a:r>
            <a:r>
              <a:rPr lang="en-US" dirty="0"/>
              <a:t> or</a:t>
            </a:r>
            <a:r>
              <a:rPr lang="en-US" b="1" dirty="0"/>
              <a:t> ________ </a:t>
            </a:r>
            <a:r>
              <a:rPr lang="en-US" dirty="0"/>
              <a:t>its shape, it will try to </a:t>
            </a:r>
            <a:r>
              <a:rPr lang="en-US" b="1" dirty="0"/>
              <a:t>restore</a:t>
            </a:r>
            <a:r>
              <a:rPr lang="en-US" dirty="0"/>
              <a:t> itself to its original shape once the </a:t>
            </a:r>
            <a:r>
              <a:rPr lang="en-US" b="1" dirty="0"/>
              <a:t>applied force</a:t>
            </a:r>
            <a:r>
              <a:rPr lang="en-US" dirty="0"/>
              <a:t> is removed.  </a:t>
            </a:r>
            <a:endParaRPr lang="en-US" dirty="0" smtClean="0"/>
          </a:p>
          <a:p>
            <a:r>
              <a:rPr lang="en-US" dirty="0" smtClean="0"/>
              <a:t>The </a:t>
            </a:r>
            <a:r>
              <a:rPr lang="en-US" dirty="0"/>
              <a:t>force that acts </a:t>
            </a:r>
            <a:r>
              <a:rPr lang="en-US" dirty="0" smtClean="0"/>
              <a:t>to </a:t>
            </a:r>
            <a:r>
              <a:rPr lang="en-US" b="1" dirty="0"/>
              <a:t>restore</a:t>
            </a:r>
            <a:r>
              <a:rPr lang="en-US" dirty="0"/>
              <a:t> the object to its original shape is called the </a:t>
            </a:r>
            <a:r>
              <a:rPr lang="en-US" dirty="0" smtClean="0"/>
              <a:t>__________________ </a:t>
            </a:r>
            <a:r>
              <a:rPr lang="en-US" dirty="0"/>
              <a:t>or ________________ force and is given the symbol </a:t>
            </a:r>
            <a:r>
              <a:rPr lang="en-US" dirty="0" smtClean="0"/>
              <a:t> .  </a:t>
            </a:r>
          </a:p>
          <a:p>
            <a:r>
              <a:rPr lang="en-US" dirty="0" smtClean="0"/>
              <a:t>Last </a:t>
            </a:r>
            <a:r>
              <a:rPr lang="en-US" dirty="0"/>
              <a:t>but not least, there is a </a:t>
            </a:r>
            <a:r>
              <a:rPr lang="en-US" b="1" dirty="0"/>
              <a:t>force </a:t>
            </a:r>
            <a:r>
              <a:rPr lang="en-US" dirty="0"/>
              <a:t>that acts to pull you towards the Earth called the force </a:t>
            </a:r>
            <a:r>
              <a:rPr lang="en-US" dirty="0" smtClean="0"/>
              <a:t> of ________ </a:t>
            </a:r>
            <a:r>
              <a:rPr lang="en-US" dirty="0"/>
              <a:t>and its is given the symbol </a:t>
            </a:r>
            <a:r>
              <a:rPr lang="en-US" dirty="0" smtClean="0"/>
              <a:t> .  </a:t>
            </a:r>
            <a:endParaRPr lang="en-US" dirty="0"/>
          </a:p>
          <a:p>
            <a:endParaRPr lang="en-US" dirty="0"/>
          </a:p>
        </p:txBody>
      </p:sp>
      <p:sp>
        <p:nvSpPr>
          <p:cNvPr id="1229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300" name="Picture 12"/>
          <p:cNvPicPr>
            <a:picLocks noChangeAspect="1" noChangeArrowheads="1"/>
          </p:cNvPicPr>
          <p:nvPr/>
        </p:nvPicPr>
        <p:blipFill>
          <a:blip r:embed="rId2" cstate="print"/>
          <a:srcRect/>
          <a:stretch>
            <a:fillRect/>
          </a:stretch>
        </p:blipFill>
        <p:spPr bwMode="auto">
          <a:xfrm>
            <a:off x="6172200" y="1447800"/>
            <a:ext cx="333375" cy="314325"/>
          </a:xfrm>
          <a:prstGeom prst="rect">
            <a:avLst/>
          </a:prstGeom>
          <a:noFill/>
          <a:ln w="9525">
            <a:noFill/>
            <a:miter lim="800000"/>
            <a:headEnd/>
            <a:tailEnd/>
          </a:ln>
        </p:spPr>
      </p:pic>
      <p:pic>
        <p:nvPicPr>
          <p:cNvPr id="12302" name="Picture 14"/>
          <p:cNvPicPr>
            <a:picLocks noChangeAspect="1" noChangeArrowheads="1"/>
          </p:cNvPicPr>
          <p:nvPr/>
        </p:nvPicPr>
        <p:blipFill>
          <a:blip r:embed="rId3" cstate="print"/>
          <a:srcRect/>
          <a:stretch>
            <a:fillRect/>
          </a:stretch>
        </p:blipFill>
        <p:spPr bwMode="auto">
          <a:xfrm>
            <a:off x="5181600" y="2362200"/>
            <a:ext cx="276225" cy="304800"/>
          </a:xfrm>
          <a:prstGeom prst="rect">
            <a:avLst/>
          </a:prstGeom>
          <a:noFill/>
          <a:ln w="9525">
            <a:noFill/>
            <a:miter lim="800000"/>
            <a:headEnd/>
            <a:tailEnd/>
          </a:ln>
        </p:spPr>
      </p:pic>
      <p:sp>
        <p:nvSpPr>
          <p:cNvPr id="20" name="Rectangle 19"/>
          <p:cNvSpPr/>
          <p:nvPr/>
        </p:nvSpPr>
        <p:spPr>
          <a:xfrm>
            <a:off x="838200" y="1371600"/>
            <a:ext cx="1922899" cy="461665"/>
          </a:xfrm>
          <a:prstGeom prst="rect">
            <a:avLst/>
          </a:prstGeom>
        </p:spPr>
        <p:txBody>
          <a:bodyPr wrap="none">
            <a:spAutoFit/>
          </a:bodyPr>
          <a:lstStyle/>
          <a:p>
            <a:r>
              <a:rPr lang="en-US" sz="2400" b="1" dirty="0"/>
              <a:t>a</a:t>
            </a:r>
            <a:r>
              <a:rPr lang="en-US" sz="2400" b="1" dirty="0" smtClean="0"/>
              <a:t>pplied force </a:t>
            </a:r>
            <a:endParaRPr lang="en-US" sz="2400" dirty="0"/>
          </a:p>
        </p:txBody>
      </p:sp>
      <p:sp>
        <p:nvSpPr>
          <p:cNvPr id="21" name="Rectangle 20"/>
          <p:cNvSpPr/>
          <p:nvPr/>
        </p:nvSpPr>
        <p:spPr>
          <a:xfrm>
            <a:off x="685800" y="2286000"/>
            <a:ext cx="1176925" cy="461665"/>
          </a:xfrm>
          <a:prstGeom prst="rect">
            <a:avLst/>
          </a:prstGeom>
        </p:spPr>
        <p:txBody>
          <a:bodyPr wrap="none">
            <a:spAutoFit/>
          </a:bodyPr>
          <a:lstStyle/>
          <a:p>
            <a:r>
              <a:rPr lang="en-US" sz="2400" b="1" dirty="0" smtClean="0"/>
              <a:t>friction </a:t>
            </a:r>
            <a:endParaRPr lang="en-US" sz="2400" dirty="0"/>
          </a:p>
        </p:txBody>
      </p:sp>
      <p:sp>
        <p:nvSpPr>
          <p:cNvPr id="22" name="Rectangle 21"/>
          <p:cNvSpPr/>
          <p:nvPr/>
        </p:nvSpPr>
        <p:spPr>
          <a:xfrm>
            <a:off x="6477000" y="3124200"/>
            <a:ext cx="1940531" cy="461665"/>
          </a:xfrm>
          <a:prstGeom prst="rect">
            <a:avLst/>
          </a:prstGeom>
        </p:spPr>
        <p:txBody>
          <a:bodyPr wrap="none">
            <a:spAutoFit/>
          </a:bodyPr>
          <a:lstStyle/>
          <a:p>
            <a:r>
              <a:rPr lang="en-US" sz="2400" b="1" dirty="0" smtClean="0"/>
              <a:t>normal forces</a:t>
            </a:r>
            <a:endParaRPr lang="en-US" sz="2400" dirty="0"/>
          </a:p>
        </p:txBody>
      </p:sp>
      <p:sp>
        <p:nvSpPr>
          <p:cNvPr id="23" name="Rectangle 22"/>
          <p:cNvSpPr/>
          <p:nvPr/>
        </p:nvSpPr>
        <p:spPr>
          <a:xfrm>
            <a:off x="5410200" y="4038600"/>
            <a:ext cx="1216872" cy="461665"/>
          </a:xfrm>
          <a:prstGeom prst="rect">
            <a:avLst/>
          </a:prstGeom>
        </p:spPr>
        <p:txBody>
          <a:bodyPr wrap="none">
            <a:spAutoFit/>
          </a:bodyPr>
          <a:lstStyle/>
          <a:p>
            <a:r>
              <a:rPr lang="en-US" sz="2400" b="1" dirty="0" smtClean="0"/>
              <a:t>changes</a:t>
            </a:r>
            <a:endParaRPr lang="en-US" sz="2400" dirty="0"/>
          </a:p>
        </p:txBody>
      </p:sp>
      <p:sp>
        <p:nvSpPr>
          <p:cNvPr id="24" name="Rectangle 23"/>
          <p:cNvSpPr/>
          <p:nvPr/>
        </p:nvSpPr>
        <p:spPr>
          <a:xfrm>
            <a:off x="838200" y="4876800"/>
            <a:ext cx="2046009" cy="461665"/>
          </a:xfrm>
          <a:prstGeom prst="rect">
            <a:avLst/>
          </a:prstGeom>
        </p:spPr>
        <p:txBody>
          <a:bodyPr wrap="none">
            <a:spAutoFit/>
          </a:bodyPr>
          <a:lstStyle/>
          <a:p>
            <a:r>
              <a:rPr lang="en-US" sz="2400" b="1" dirty="0" smtClean="0"/>
              <a:t>restoring force</a:t>
            </a:r>
            <a:endParaRPr lang="en-US" sz="2400" dirty="0"/>
          </a:p>
        </p:txBody>
      </p:sp>
      <p:sp>
        <p:nvSpPr>
          <p:cNvPr id="25" name="Rectangle 24"/>
          <p:cNvSpPr/>
          <p:nvPr/>
        </p:nvSpPr>
        <p:spPr>
          <a:xfrm>
            <a:off x="3657600" y="4953000"/>
            <a:ext cx="1714252" cy="461665"/>
          </a:xfrm>
          <a:prstGeom prst="rect">
            <a:avLst/>
          </a:prstGeom>
        </p:spPr>
        <p:txBody>
          <a:bodyPr wrap="none">
            <a:spAutoFit/>
          </a:bodyPr>
          <a:lstStyle/>
          <a:p>
            <a:r>
              <a:rPr lang="en-US" sz="2400" b="1" dirty="0" smtClean="0"/>
              <a:t>elastic force</a:t>
            </a:r>
            <a:endParaRPr lang="en-US" sz="2400" dirty="0"/>
          </a:p>
        </p:txBody>
      </p:sp>
      <p:pic>
        <p:nvPicPr>
          <p:cNvPr id="12304" name="Picture 16"/>
          <p:cNvPicPr>
            <a:picLocks noChangeAspect="1" noChangeArrowheads="1"/>
          </p:cNvPicPr>
          <p:nvPr/>
        </p:nvPicPr>
        <p:blipFill>
          <a:blip r:embed="rId4" cstate="print"/>
          <a:srcRect/>
          <a:stretch>
            <a:fillRect/>
          </a:stretch>
        </p:blipFill>
        <p:spPr bwMode="auto">
          <a:xfrm>
            <a:off x="1524000" y="5334000"/>
            <a:ext cx="295275" cy="314325"/>
          </a:xfrm>
          <a:prstGeom prst="rect">
            <a:avLst/>
          </a:prstGeom>
          <a:noFill/>
          <a:ln w="9525">
            <a:noFill/>
            <a:miter lim="800000"/>
            <a:headEnd/>
            <a:tailEnd/>
          </a:ln>
        </p:spPr>
      </p:pic>
      <p:pic>
        <p:nvPicPr>
          <p:cNvPr id="12305" name="Picture 17"/>
          <p:cNvPicPr>
            <a:picLocks noChangeAspect="1" noChangeArrowheads="1"/>
          </p:cNvPicPr>
          <p:nvPr/>
        </p:nvPicPr>
        <p:blipFill>
          <a:blip r:embed="rId5" cstate="print"/>
          <a:srcRect/>
          <a:stretch>
            <a:fillRect/>
          </a:stretch>
        </p:blipFill>
        <p:spPr bwMode="auto">
          <a:xfrm>
            <a:off x="7086600" y="5867400"/>
            <a:ext cx="323850" cy="352425"/>
          </a:xfrm>
          <a:prstGeom prst="rect">
            <a:avLst/>
          </a:prstGeom>
          <a:noFill/>
          <a:ln w="9525">
            <a:noFill/>
            <a:miter lim="800000"/>
            <a:headEnd/>
            <a:tailEnd/>
          </a:ln>
        </p:spPr>
      </p:pic>
      <p:sp>
        <p:nvSpPr>
          <p:cNvPr id="29" name="Rectangle 28"/>
          <p:cNvSpPr/>
          <p:nvPr/>
        </p:nvSpPr>
        <p:spPr>
          <a:xfrm>
            <a:off x="2819400" y="5791200"/>
            <a:ext cx="1055225" cy="461665"/>
          </a:xfrm>
          <a:prstGeom prst="rect">
            <a:avLst/>
          </a:prstGeom>
        </p:spPr>
        <p:txBody>
          <a:bodyPr wrap="none">
            <a:spAutoFit/>
          </a:bodyPr>
          <a:lstStyle/>
          <a:p>
            <a:r>
              <a:rPr lang="en-US" sz="2400" b="1" dirty="0" smtClean="0"/>
              <a:t>gravity</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blinds(horizontal)">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linds(horizontal)">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4">
                                            <p:txEl>
                                              <p:pRg st="0" end="0"/>
                                            </p:txEl>
                                          </p:spTgt>
                                        </p:tgtEl>
                                        <p:attrNameLst>
                                          <p:attrName>style.visibility</p:attrName>
                                        </p:attrNameLst>
                                      </p:cBhvr>
                                      <p:to>
                                        <p:strVal val="visible"/>
                                      </p:to>
                                    </p:set>
                                    <p:animEffect transition="in" filter="blinds(horizontal)">
                                      <p:cBhvr>
                                        <p:cTn id="27" dur="500"/>
                                        <p:tgtEl>
                                          <p:spTgt spid="2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5">
                                            <p:txEl>
                                              <p:pRg st="0" end="0"/>
                                            </p:txEl>
                                          </p:spTgt>
                                        </p:tgtEl>
                                        <p:attrNameLst>
                                          <p:attrName>style.visibility</p:attrName>
                                        </p:attrNameLst>
                                      </p:cBhvr>
                                      <p:to>
                                        <p:strVal val="visible"/>
                                      </p:to>
                                    </p:set>
                                    <p:animEffect transition="in" filter="blinds(horizontal)">
                                      <p:cBhvr>
                                        <p:cTn id="32" dur="500"/>
                                        <p:tgtEl>
                                          <p:spTgt spid="2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linds(horizontal)">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839200" cy="4525963"/>
          </a:xfrm>
        </p:spPr>
        <p:txBody>
          <a:bodyPr/>
          <a:lstStyle/>
          <a:p>
            <a:r>
              <a:rPr lang="en-US" dirty="0" smtClean="0"/>
              <a:t>Ex 1: A </a:t>
            </a:r>
            <a:r>
              <a:rPr lang="en-US" dirty="0"/>
              <a:t>68.0 kg boy looks up across the class room and sees a 45.0 kg girl 3.50 meters away.  He feels a strange attraction between himself and the girl and thinks it is the universal force of gravity.  Calculate the size of the force of gravity between them. </a:t>
            </a:r>
          </a:p>
        </p:txBody>
      </p:sp>
      <p:pic>
        <p:nvPicPr>
          <p:cNvPr id="18434" name="Picture 2" descr="MCj04158060000[1]"/>
          <p:cNvPicPr>
            <a:picLocks noChangeAspect="1" noChangeArrowheads="1"/>
          </p:cNvPicPr>
          <p:nvPr/>
        </p:nvPicPr>
        <p:blipFill>
          <a:blip r:embed="rId2" cstate="print"/>
          <a:srcRect/>
          <a:stretch>
            <a:fillRect/>
          </a:stretch>
        </p:blipFill>
        <p:spPr bwMode="auto">
          <a:xfrm>
            <a:off x="762000" y="3276600"/>
            <a:ext cx="2971800" cy="3150260"/>
          </a:xfrm>
          <a:prstGeom prst="rect">
            <a:avLst/>
          </a:prstGeom>
          <a:noFill/>
        </p:spPr>
      </p:pic>
      <p:pic>
        <p:nvPicPr>
          <p:cNvPr id="18435" name="Picture 3" descr="MCj04121780000[1]"/>
          <p:cNvPicPr>
            <a:picLocks noChangeAspect="1" noChangeArrowheads="1"/>
          </p:cNvPicPr>
          <p:nvPr/>
        </p:nvPicPr>
        <p:blipFill>
          <a:blip r:embed="rId3" cstate="print"/>
          <a:srcRect/>
          <a:stretch>
            <a:fillRect/>
          </a:stretch>
        </p:blipFill>
        <p:spPr bwMode="auto">
          <a:xfrm>
            <a:off x="5715000" y="3352800"/>
            <a:ext cx="2809261" cy="28956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23528" y="188640"/>
            <a:ext cx="8229600" cy="778098"/>
          </a:xfrm>
        </p:spPr>
        <p:txBody>
          <a:bodyPr/>
          <a:lstStyle/>
          <a:p>
            <a:pPr algn="l"/>
            <a:r>
              <a:rPr lang="en-US" dirty="0" smtClean="0"/>
              <a:t>Ex 1</a:t>
            </a:r>
            <a:endParaRPr lang="en-US" dirty="0"/>
          </a:p>
        </p:txBody>
      </p:sp>
      <p:sp>
        <p:nvSpPr>
          <p:cNvPr id="25603" name="Rectangle 3"/>
          <p:cNvSpPr>
            <a:spLocks noGrp="1" noChangeArrowheads="1"/>
          </p:cNvSpPr>
          <p:nvPr>
            <p:ph type="body" idx="1"/>
          </p:nvPr>
        </p:nvSpPr>
        <p:spPr>
          <a:xfrm>
            <a:off x="0" y="908720"/>
            <a:ext cx="8964488" cy="5949280"/>
          </a:xfrm>
        </p:spPr>
        <p:txBody>
          <a:bodyPr/>
          <a:lstStyle/>
          <a:p>
            <a:pPr>
              <a:lnSpc>
                <a:spcPct val="80000"/>
              </a:lnSpc>
            </a:pPr>
            <a:r>
              <a:rPr lang="en-US" sz="2400" i="1" dirty="0" smtClean="0"/>
              <a:t>Given: </a:t>
            </a:r>
          </a:p>
          <a:p>
            <a:r>
              <a:rPr lang="en-US" sz="2400" dirty="0" err="1" smtClean="0"/>
              <a:t>m</a:t>
            </a:r>
            <a:r>
              <a:rPr lang="en-US" sz="2400" baseline="-25000" dirty="0" err="1" smtClean="0"/>
              <a:t>b</a:t>
            </a:r>
            <a:r>
              <a:rPr lang="en-US" sz="2400" baseline="-25000" dirty="0" smtClean="0"/>
              <a:t>  </a:t>
            </a:r>
            <a:r>
              <a:rPr lang="en-US" sz="2400" dirty="0" smtClean="0"/>
              <a:t>= 68.0 kg</a:t>
            </a:r>
          </a:p>
          <a:p>
            <a:pPr>
              <a:lnSpc>
                <a:spcPct val="80000"/>
              </a:lnSpc>
            </a:pPr>
            <a:r>
              <a:rPr lang="en-US" sz="2400" dirty="0" smtClean="0"/>
              <a:t>m</a:t>
            </a:r>
            <a:r>
              <a:rPr lang="en-US" sz="2400" baseline="-25000" dirty="0" smtClean="0"/>
              <a:t>g  </a:t>
            </a:r>
            <a:r>
              <a:rPr lang="en-US" sz="2400" dirty="0" smtClean="0"/>
              <a:t>=</a:t>
            </a:r>
            <a:r>
              <a:rPr lang="en-US" sz="2400" baseline="-25000" dirty="0" smtClean="0"/>
              <a:t> </a:t>
            </a:r>
            <a:r>
              <a:rPr lang="en-US" sz="2400" dirty="0" smtClean="0"/>
              <a:t> 45.0 kg </a:t>
            </a:r>
            <a:endParaRPr lang="en-US" sz="2400" baseline="-25000" dirty="0" smtClean="0"/>
          </a:p>
          <a:p>
            <a:pPr>
              <a:lnSpc>
                <a:spcPct val="80000"/>
              </a:lnSpc>
            </a:pPr>
            <a:r>
              <a:rPr lang="en-US" sz="2400" dirty="0" smtClean="0"/>
              <a:t>r     = 3.50 m</a:t>
            </a:r>
          </a:p>
          <a:p>
            <a:pPr>
              <a:lnSpc>
                <a:spcPct val="80000"/>
              </a:lnSpc>
            </a:pPr>
            <a:r>
              <a:rPr lang="en-US" sz="2400" dirty="0" smtClean="0"/>
              <a:t>G   = 6.673 x 10</a:t>
            </a:r>
            <a:r>
              <a:rPr lang="en-US" sz="2400" baseline="30000" dirty="0" smtClean="0"/>
              <a:t>-11</a:t>
            </a:r>
            <a:r>
              <a:rPr lang="en-US" sz="2400" dirty="0" smtClean="0"/>
              <a:t> Nm</a:t>
            </a:r>
            <a:r>
              <a:rPr lang="en-US" sz="2400" baseline="30000" dirty="0" smtClean="0"/>
              <a:t>2</a:t>
            </a:r>
            <a:r>
              <a:rPr lang="en-US" sz="2400" dirty="0" smtClean="0"/>
              <a:t> kg</a:t>
            </a:r>
            <a:r>
              <a:rPr lang="en-US" sz="2400" baseline="30000" dirty="0" smtClean="0"/>
              <a:t>-2</a:t>
            </a:r>
            <a:endParaRPr lang="en-US" sz="2400" dirty="0" smtClean="0"/>
          </a:p>
          <a:p>
            <a:pPr>
              <a:lnSpc>
                <a:spcPct val="80000"/>
              </a:lnSpc>
            </a:pPr>
            <a:endParaRPr lang="en-US" sz="2400" i="1" dirty="0" smtClean="0"/>
          </a:p>
          <a:p>
            <a:pPr>
              <a:lnSpc>
                <a:spcPct val="90000"/>
              </a:lnSpc>
              <a:buFontTx/>
              <a:buNone/>
            </a:pPr>
            <a:endParaRPr lang="en-US" sz="2400" dirty="0" smtClean="0"/>
          </a:p>
          <a:p>
            <a:pPr>
              <a:lnSpc>
                <a:spcPct val="90000"/>
              </a:lnSpc>
              <a:buFontTx/>
              <a:buNone/>
            </a:pPr>
            <a:endParaRPr lang="en-US" sz="2400" dirty="0" smtClean="0"/>
          </a:p>
          <a:p>
            <a:pPr>
              <a:lnSpc>
                <a:spcPct val="90000"/>
              </a:lnSpc>
              <a:buFontTx/>
              <a:buNone/>
            </a:pPr>
            <a:r>
              <a:rPr lang="en-US" sz="2400" dirty="0" smtClean="0"/>
              <a:t>= </a:t>
            </a:r>
            <a:r>
              <a:rPr lang="en-US" sz="2400" u="sng" dirty="0" smtClean="0"/>
              <a:t>(6.673 x 10</a:t>
            </a:r>
            <a:r>
              <a:rPr lang="en-US" sz="2400" u="sng" baseline="30000" dirty="0" smtClean="0"/>
              <a:t>-11</a:t>
            </a:r>
            <a:r>
              <a:rPr lang="en-US" sz="2400" u="sng" dirty="0" smtClean="0"/>
              <a:t> Nm</a:t>
            </a:r>
            <a:r>
              <a:rPr lang="en-US" sz="2400" u="sng" baseline="30000" dirty="0" smtClean="0"/>
              <a:t>2</a:t>
            </a:r>
            <a:r>
              <a:rPr lang="en-US" sz="2400" u="sng" dirty="0" smtClean="0"/>
              <a:t> kg</a:t>
            </a:r>
            <a:r>
              <a:rPr lang="en-US" sz="2400" u="sng" baseline="30000" dirty="0" smtClean="0"/>
              <a:t>-2</a:t>
            </a:r>
            <a:r>
              <a:rPr lang="en-US" sz="2400" u="sng" dirty="0" smtClean="0"/>
              <a:t> ) (68.0 kg) (45.0 kg )</a:t>
            </a:r>
            <a:endParaRPr lang="en-US" sz="2400" i="1" u="sng" dirty="0" smtClean="0"/>
          </a:p>
          <a:p>
            <a:pPr>
              <a:lnSpc>
                <a:spcPct val="80000"/>
              </a:lnSpc>
              <a:buNone/>
            </a:pPr>
            <a:r>
              <a:rPr lang="en-US" sz="2400" i="1" dirty="0" smtClean="0"/>
              <a:t>                                 </a:t>
            </a:r>
            <a:r>
              <a:rPr lang="en-US" sz="2400" dirty="0" smtClean="0"/>
              <a:t>(3.50 m)</a:t>
            </a:r>
            <a:r>
              <a:rPr lang="en-US" sz="2400" baseline="30000" dirty="0" smtClean="0"/>
              <a:t> 2</a:t>
            </a:r>
          </a:p>
          <a:p>
            <a:pPr>
              <a:lnSpc>
                <a:spcPct val="80000"/>
              </a:lnSpc>
              <a:buNone/>
            </a:pPr>
            <a:endParaRPr lang="en-US" sz="2400" i="1" baseline="30000" dirty="0" smtClean="0"/>
          </a:p>
          <a:p>
            <a:pPr>
              <a:lnSpc>
                <a:spcPct val="80000"/>
              </a:lnSpc>
              <a:buNone/>
            </a:pPr>
            <a:r>
              <a:rPr lang="en-US" sz="2400" i="1" baseline="30000" dirty="0" smtClean="0"/>
              <a:t>      </a:t>
            </a:r>
            <a:r>
              <a:rPr lang="en-US" sz="2400" dirty="0" smtClean="0"/>
              <a:t>=</a:t>
            </a:r>
            <a:r>
              <a:rPr lang="en-US" sz="2400" i="1" baseline="30000" dirty="0" smtClean="0"/>
              <a:t> </a:t>
            </a:r>
            <a:r>
              <a:rPr lang="en-US" sz="2400" dirty="0" smtClean="0"/>
              <a:t>1.67 x 10</a:t>
            </a:r>
            <a:r>
              <a:rPr lang="en-US" sz="2400" baseline="30000" dirty="0" smtClean="0"/>
              <a:t>-8</a:t>
            </a:r>
            <a:r>
              <a:rPr lang="en-US" sz="2400" dirty="0" smtClean="0"/>
              <a:t> N</a:t>
            </a:r>
          </a:p>
          <a:p>
            <a:pPr>
              <a:lnSpc>
                <a:spcPct val="80000"/>
              </a:lnSpc>
              <a:buNone/>
            </a:pPr>
            <a:r>
              <a:rPr lang="en-US" sz="2400" dirty="0" smtClean="0"/>
              <a:t>Therefore, the size or magnitude of the attraction is 1.67 x 10</a:t>
            </a:r>
            <a:r>
              <a:rPr lang="en-US" sz="2400" baseline="30000" dirty="0" smtClean="0"/>
              <a:t>-8</a:t>
            </a:r>
            <a:r>
              <a:rPr lang="en-US" sz="2400" dirty="0" smtClean="0"/>
              <a:t> N  </a:t>
            </a:r>
            <a:endParaRPr lang="en-US" sz="2400" i="1" dirty="0"/>
          </a:p>
          <a:p>
            <a:pPr>
              <a:lnSpc>
                <a:spcPct val="80000"/>
              </a:lnSpc>
            </a:pPr>
            <a:endParaRPr lang="en-US" sz="2400" dirty="0"/>
          </a:p>
          <a:p>
            <a:pPr>
              <a:lnSpc>
                <a:spcPct val="80000"/>
              </a:lnSpc>
            </a:pPr>
            <a:r>
              <a:rPr lang="en-US" sz="2400" dirty="0" smtClean="0"/>
              <a:t>It pulls the boy in the ______ direction and pulls the girl in the ______ direction. </a:t>
            </a:r>
            <a:endParaRPr lang="en-US" sz="2400" dirty="0"/>
          </a:p>
        </p:txBody>
      </p:sp>
      <p:sp>
        <p:nvSpPr>
          <p:cNvPr id="5" name="Rectangle 4"/>
          <p:cNvSpPr/>
          <p:nvPr/>
        </p:nvSpPr>
        <p:spPr>
          <a:xfrm>
            <a:off x="3200400" y="5943600"/>
            <a:ext cx="697627" cy="461665"/>
          </a:xfrm>
          <a:prstGeom prst="rect">
            <a:avLst/>
          </a:prstGeom>
        </p:spPr>
        <p:txBody>
          <a:bodyPr wrap="none">
            <a:spAutoFit/>
          </a:bodyPr>
          <a:lstStyle/>
          <a:p>
            <a:r>
              <a:rPr lang="en-US" sz="2400" dirty="0" smtClean="0"/>
              <a:t>girls</a:t>
            </a:r>
            <a:endParaRPr lang="en-US" sz="2400" dirty="0"/>
          </a:p>
        </p:txBody>
      </p:sp>
      <p:sp>
        <p:nvSpPr>
          <p:cNvPr id="6" name="Rectangle 5"/>
          <p:cNvSpPr/>
          <p:nvPr/>
        </p:nvSpPr>
        <p:spPr>
          <a:xfrm>
            <a:off x="457200" y="6248400"/>
            <a:ext cx="816506" cy="461665"/>
          </a:xfrm>
          <a:prstGeom prst="rect">
            <a:avLst/>
          </a:prstGeom>
        </p:spPr>
        <p:txBody>
          <a:bodyPr wrap="none">
            <a:spAutoFit/>
          </a:bodyPr>
          <a:lstStyle/>
          <a:p>
            <a:r>
              <a:rPr lang="en-US" sz="2400" dirty="0" smtClean="0"/>
              <a:t>boys</a:t>
            </a:r>
            <a:r>
              <a:rPr lang="en-US" dirty="0" smtClean="0"/>
              <a:t> </a:t>
            </a:r>
            <a:endParaRPr lang="en-US" dirty="0"/>
          </a:p>
        </p:txBody>
      </p:sp>
      <p:graphicFrame>
        <p:nvGraphicFramePr>
          <p:cNvPr id="41986" name="Object 2"/>
          <p:cNvGraphicFramePr>
            <a:graphicFrameLocks noChangeAspect="1"/>
          </p:cNvGraphicFramePr>
          <p:nvPr/>
        </p:nvGraphicFramePr>
        <p:xfrm>
          <a:off x="228600" y="3048000"/>
          <a:ext cx="1598613" cy="787400"/>
        </p:xfrm>
        <a:graphic>
          <a:graphicData uri="http://schemas.openxmlformats.org/presentationml/2006/ole">
            <p:oleObj spid="_x0000_s41986" name="Equation" r:id="rId3" imgW="799920" imgH="3934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blinds(horizontal)">
                                      <p:cBhvr>
                                        <p:cTn id="7" dur="500"/>
                                        <p:tgtEl>
                                          <p:spTgt spid="256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603">
                                            <p:txEl>
                                              <p:pRg st="1" end="1"/>
                                            </p:txEl>
                                          </p:spTgt>
                                        </p:tgtEl>
                                        <p:attrNameLst>
                                          <p:attrName>style.visibility</p:attrName>
                                        </p:attrNameLst>
                                      </p:cBhvr>
                                      <p:to>
                                        <p:strVal val="visible"/>
                                      </p:to>
                                    </p:set>
                                    <p:animEffect transition="in" filter="blinds(horizontal)">
                                      <p:cBhvr>
                                        <p:cTn id="12" dur="500"/>
                                        <p:tgtEl>
                                          <p:spTgt spid="256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603">
                                            <p:txEl>
                                              <p:pRg st="2" end="2"/>
                                            </p:txEl>
                                          </p:spTgt>
                                        </p:tgtEl>
                                        <p:attrNameLst>
                                          <p:attrName>style.visibility</p:attrName>
                                        </p:attrNameLst>
                                      </p:cBhvr>
                                      <p:to>
                                        <p:strVal val="visible"/>
                                      </p:to>
                                    </p:set>
                                    <p:animEffect transition="in" filter="blinds(horizontal)">
                                      <p:cBhvr>
                                        <p:cTn id="17" dur="500"/>
                                        <p:tgtEl>
                                          <p:spTgt spid="256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5603">
                                            <p:txEl>
                                              <p:pRg st="3" end="3"/>
                                            </p:txEl>
                                          </p:spTgt>
                                        </p:tgtEl>
                                        <p:attrNameLst>
                                          <p:attrName>style.visibility</p:attrName>
                                        </p:attrNameLst>
                                      </p:cBhvr>
                                      <p:to>
                                        <p:strVal val="visible"/>
                                      </p:to>
                                    </p:set>
                                    <p:animEffect transition="in" filter="blinds(horizontal)">
                                      <p:cBhvr>
                                        <p:cTn id="22" dur="500"/>
                                        <p:tgtEl>
                                          <p:spTgt spid="2560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5603">
                                            <p:txEl>
                                              <p:pRg st="4" end="4"/>
                                            </p:txEl>
                                          </p:spTgt>
                                        </p:tgtEl>
                                        <p:attrNameLst>
                                          <p:attrName>style.visibility</p:attrName>
                                        </p:attrNameLst>
                                      </p:cBhvr>
                                      <p:to>
                                        <p:strVal val="visible"/>
                                      </p:to>
                                    </p:set>
                                    <p:animEffect transition="in" filter="blinds(horizontal)">
                                      <p:cBhvr>
                                        <p:cTn id="27" dur="500"/>
                                        <p:tgtEl>
                                          <p:spTgt spid="2560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1986"/>
                                        </p:tgtEl>
                                        <p:attrNameLst>
                                          <p:attrName>style.visibility</p:attrName>
                                        </p:attrNameLst>
                                      </p:cBhvr>
                                      <p:to>
                                        <p:strVal val="visible"/>
                                      </p:to>
                                    </p:set>
                                    <p:animEffect transition="in" filter="blinds(horizontal)">
                                      <p:cBhvr>
                                        <p:cTn id="32" dur="500"/>
                                        <p:tgtEl>
                                          <p:spTgt spid="41986"/>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5603">
                                            <p:txEl>
                                              <p:pRg st="8" end="8"/>
                                            </p:txEl>
                                          </p:spTgt>
                                        </p:tgtEl>
                                        <p:attrNameLst>
                                          <p:attrName>style.visibility</p:attrName>
                                        </p:attrNameLst>
                                      </p:cBhvr>
                                      <p:to>
                                        <p:strVal val="visible"/>
                                      </p:to>
                                    </p:set>
                                    <p:animEffect transition="in" filter="blinds(horizontal)">
                                      <p:cBhvr>
                                        <p:cTn id="37" dur="500"/>
                                        <p:tgtEl>
                                          <p:spTgt spid="25603">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5603">
                                            <p:txEl>
                                              <p:pRg st="9" end="9"/>
                                            </p:txEl>
                                          </p:spTgt>
                                        </p:tgtEl>
                                        <p:attrNameLst>
                                          <p:attrName>style.visibility</p:attrName>
                                        </p:attrNameLst>
                                      </p:cBhvr>
                                      <p:to>
                                        <p:strVal val="visible"/>
                                      </p:to>
                                    </p:set>
                                    <p:animEffect transition="in" filter="blinds(horizontal)">
                                      <p:cBhvr>
                                        <p:cTn id="42" dur="500"/>
                                        <p:tgtEl>
                                          <p:spTgt spid="25603">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5603">
                                            <p:txEl>
                                              <p:pRg st="11" end="11"/>
                                            </p:txEl>
                                          </p:spTgt>
                                        </p:tgtEl>
                                        <p:attrNameLst>
                                          <p:attrName>style.visibility</p:attrName>
                                        </p:attrNameLst>
                                      </p:cBhvr>
                                      <p:to>
                                        <p:strVal val="visible"/>
                                      </p:to>
                                    </p:set>
                                    <p:animEffect transition="in" filter="blinds(horizontal)">
                                      <p:cBhvr>
                                        <p:cTn id="47" dur="500"/>
                                        <p:tgtEl>
                                          <p:spTgt spid="2560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5603">
                                            <p:txEl>
                                              <p:pRg st="12" end="12"/>
                                            </p:txEl>
                                          </p:spTgt>
                                        </p:tgtEl>
                                        <p:attrNameLst>
                                          <p:attrName>style.visibility</p:attrName>
                                        </p:attrNameLst>
                                      </p:cBhvr>
                                      <p:to>
                                        <p:strVal val="visible"/>
                                      </p:to>
                                    </p:set>
                                    <p:animEffect transition="in" filter="blinds(horizontal)">
                                      <p:cBhvr>
                                        <p:cTn id="52" dur="500"/>
                                        <p:tgtEl>
                                          <p:spTgt spid="25603">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5603">
                                            <p:txEl>
                                              <p:pRg st="14" end="14"/>
                                            </p:txEl>
                                          </p:spTgt>
                                        </p:tgtEl>
                                        <p:attrNameLst>
                                          <p:attrName>style.visibility</p:attrName>
                                        </p:attrNameLst>
                                      </p:cBhvr>
                                      <p:to>
                                        <p:strVal val="visible"/>
                                      </p:to>
                                    </p:set>
                                    <p:animEffect transition="in" filter="blinds(horizontal)">
                                      <p:cBhvr>
                                        <p:cTn id="57" dur="500"/>
                                        <p:tgtEl>
                                          <p:spTgt spid="25603">
                                            <p:txEl>
                                              <p:pRg st="14" end="1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blinds(horizontal)">
                                      <p:cBhvr>
                                        <p:cTn id="62" dur="500"/>
                                        <p:tgtEl>
                                          <p:spTgt spid="5"/>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blinds(horizontal)">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uiExpand="1" build="p"/>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questions </a:t>
            </a:r>
            <a:endParaRPr lang="en-US" dirty="0"/>
          </a:p>
        </p:txBody>
      </p:sp>
      <p:sp>
        <p:nvSpPr>
          <p:cNvPr id="3" name="Content Placeholder 2"/>
          <p:cNvSpPr>
            <a:spLocks noGrp="1"/>
          </p:cNvSpPr>
          <p:nvPr>
            <p:ph sz="half" idx="1"/>
          </p:nvPr>
        </p:nvSpPr>
        <p:spPr>
          <a:xfrm>
            <a:off x="179512" y="1600200"/>
            <a:ext cx="4316288" cy="4525963"/>
          </a:xfrm>
        </p:spPr>
        <p:txBody>
          <a:bodyPr/>
          <a:lstStyle/>
          <a:p>
            <a:r>
              <a:rPr lang="en-US" sz="2400" dirty="0" smtClean="0"/>
              <a:t>Ex:2</a:t>
            </a:r>
          </a:p>
          <a:p>
            <a:r>
              <a:rPr lang="en-US" sz="2400" dirty="0" smtClean="0"/>
              <a:t>Given: </a:t>
            </a:r>
          </a:p>
          <a:p>
            <a:r>
              <a:rPr lang="en-US" sz="2400" dirty="0" err="1" smtClean="0"/>
              <a:t>F</a:t>
            </a:r>
            <a:r>
              <a:rPr lang="en-US" sz="2000" dirty="0" err="1" smtClean="0"/>
              <a:t>g</a:t>
            </a:r>
            <a:r>
              <a:rPr lang="en-US" sz="2400" dirty="0" smtClean="0"/>
              <a:t> = 3.33 x 10</a:t>
            </a:r>
            <a:r>
              <a:rPr lang="en-US" sz="2400" baseline="30000" dirty="0" smtClean="0"/>
              <a:t>-7</a:t>
            </a:r>
            <a:r>
              <a:rPr lang="en-US" sz="2400" dirty="0" smtClean="0"/>
              <a:t> N</a:t>
            </a:r>
          </a:p>
          <a:p>
            <a:r>
              <a:rPr lang="en-US" sz="2400" dirty="0" smtClean="0"/>
              <a:t>r = 1000.0 m</a:t>
            </a:r>
          </a:p>
          <a:p>
            <a:r>
              <a:rPr lang="en-US" sz="2400" dirty="0" smtClean="0"/>
              <a:t>M</a:t>
            </a:r>
            <a:r>
              <a:rPr lang="en-US" sz="2400" baseline="-25000" dirty="0" smtClean="0"/>
              <a:t>1</a:t>
            </a:r>
            <a:r>
              <a:rPr lang="en-US" sz="2400" dirty="0" smtClean="0"/>
              <a:t>= 2M</a:t>
            </a:r>
            <a:r>
              <a:rPr lang="en-US" sz="2400" baseline="-25000" dirty="0" smtClean="0"/>
              <a:t>2</a:t>
            </a:r>
          </a:p>
          <a:p>
            <a:pPr>
              <a:buNone/>
            </a:pPr>
            <a:r>
              <a:rPr lang="en-US" sz="2400" baseline="-25000" dirty="0" smtClean="0"/>
              <a:t> </a:t>
            </a:r>
            <a:r>
              <a:rPr lang="en-US" sz="2400" dirty="0" smtClean="0"/>
              <a:t>  G = 6.673 X 10‾¹¹ Nm²kg‾² </a:t>
            </a:r>
            <a:endParaRPr lang="en-US" sz="2400" dirty="0" smtClean="0"/>
          </a:p>
          <a:p>
            <a:pPr>
              <a:buNone/>
            </a:pPr>
            <a:r>
              <a:rPr lang="en-US" sz="2400" dirty="0" smtClean="0"/>
              <a:t>Find m.</a:t>
            </a:r>
            <a:endParaRPr lang="en-US" sz="2400" dirty="0" smtClean="0"/>
          </a:p>
        </p:txBody>
      </p:sp>
      <p:sp>
        <p:nvSpPr>
          <p:cNvPr id="5" name="Content Placeholder 4"/>
          <p:cNvSpPr>
            <a:spLocks noGrp="1"/>
          </p:cNvSpPr>
          <p:nvPr>
            <p:ph sz="half" idx="2"/>
          </p:nvPr>
        </p:nvSpPr>
        <p:spPr>
          <a:xfrm>
            <a:off x="4648200" y="1600200"/>
            <a:ext cx="4495800" cy="4525963"/>
          </a:xfrm>
        </p:spPr>
        <p:txBody>
          <a:bodyPr/>
          <a:lstStyle/>
          <a:p>
            <a:pPr>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dirty="0" smtClean="0"/>
              <a:t>Gravitational </a:t>
            </a:r>
            <a:r>
              <a:rPr lang="en-US" b="1" dirty="0"/>
              <a:t>field strength</a:t>
            </a:r>
            <a:r>
              <a:rPr lang="en-US" dirty="0"/>
              <a:t>  </a:t>
            </a:r>
          </a:p>
        </p:txBody>
      </p:sp>
      <p:sp>
        <p:nvSpPr>
          <p:cNvPr id="3" name="Content Placeholder 2"/>
          <p:cNvSpPr>
            <a:spLocks noGrp="1"/>
          </p:cNvSpPr>
          <p:nvPr>
            <p:ph idx="1"/>
          </p:nvPr>
        </p:nvSpPr>
        <p:spPr>
          <a:xfrm>
            <a:off x="228600" y="914400"/>
            <a:ext cx="8458200" cy="5715000"/>
          </a:xfrm>
        </p:spPr>
        <p:txBody>
          <a:bodyPr>
            <a:normAutofit lnSpcReduction="10000"/>
          </a:bodyPr>
          <a:lstStyle/>
          <a:p>
            <a:r>
              <a:rPr lang="en-US" dirty="0"/>
              <a:t>The force of gravity that we have used before is a very good approximation for the universal force of gravity on the Earths surface. </a:t>
            </a:r>
            <a:endParaRPr lang="en-US" dirty="0" smtClean="0"/>
          </a:p>
          <a:p>
            <a:r>
              <a:rPr lang="en-US" dirty="0" smtClean="0"/>
              <a:t> is the force of the earth on object 1.</a:t>
            </a:r>
          </a:p>
          <a:p>
            <a:r>
              <a:rPr lang="en-US" dirty="0" smtClean="0"/>
              <a:t>We learned today:</a:t>
            </a:r>
          </a:p>
          <a:p>
            <a:endParaRPr lang="en-US" dirty="0"/>
          </a:p>
          <a:p>
            <a:r>
              <a:rPr lang="en-US" dirty="0" smtClean="0"/>
              <a:t>Lets say: m</a:t>
            </a:r>
            <a:r>
              <a:rPr lang="en-US" baseline="-25000" dirty="0" smtClean="0">
                <a:solidFill>
                  <a:schemeClr val="tx1"/>
                </a:solidFill>
              </a:rPr>
              <a:t>1</a:t>
            </a:r>
            <a:r>
              <a:rPr lang="en-US" dirty="0" smtClean="0">
                <a:solidFill>
                  <a:schemeClr val="tx1"/>
                </a:solidFill>
              </a:rPr>
              <a:t> = Mass of object 1</a:t>
            </a:r>
          </a:p>
          <a:p>
            <a:r>
              <a:rPr lang="en-US" dirty="0" smtClean="0"/>
              <a:t>                m</a:t>
            </a:r>
            <a:r>
              <a:rPr lang="en-US" baseline="-25000" dirty="0" smtClean="0">
                <a:solidFill>
                  <a:schemeClr val="tx1"/>
                </a:solidFill>
              </a:rPr>
              <a:t>2</a:t>
            </a:r>
            <a:r>
              <a:rPr lang="en-US" dirty="0" smtClean="0">
                <a:solidFill>
                  <a:schemeClr val="tx1"/>
                </a:solidFill>
              </a:rPr>
              <a:t> = Mass of the Earth</a:t>
            </a:r>
          </a:p>
          <a:p>
            <a:r>
              <a:rPr lang="en-US" dirty="0" smtClean="0"/>
              <a:t>We know </a:t>
            </a:r>
          </a:p>
          <a:p>
            <a:r>
              <a:rPr lang="en-US" dirty="0" smtClean="0"/>
              <a:t>Therefore: </a:t>
            </a:r>
          </a:p>
          <a:p>
            <a:r>
              <a:rPr lang="en-US" dirty="0" smtClean="0"/>
              <a:t>                                              or</a:t>
            </a:r>
            <a:endParaRPr lang="en-US" dirty="0"/>
          </a:p>
        </p:txBody>
      </p:sp>
      <p:sp>
        <p:nvSpPr>
          <p:cNvPr id="286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8673"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772400" y="228600"/>
            <a:ext cx="320842" cy="609600"/>
          </a:xfrm>
          <a:prstGeom prst="rect">
            <a:avLst/>
          </a:prstGeom>
          <a:noFill/>
        </p:spPr>
      </p:pic>
      <p:sp>
        <p:nvSpPr>
          <p:cNvPr id="28675" name="Rectangle 3"/>
          <p:cNvSpPr>
            <a:spLocks noChangeArrowheads="1"/>
          </p:cNvSpPr>
          <p:nvPr/>
        </p:nvSpPr>
        <p:spPr bwMode="auto">
          <a:xfrm>
            <a:off x="0" y="1809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 </a:t>
            </a:r>
            <a:r>
              <a:rPr kumimoji="0" lang="en-US" sz="1100" b="0" i="0" u="none" strike="noStrike" cap="none" normalizeH="0" baseline="0" smtClean="0">
                <a:ln>
                  <a:noFill/>
                </a:ln>
                <a:solidFill>
                  <a:schemeClr val="tx1"/>
                </a:solidFill>
                <a:effectLst/>
                <a:latin typeface="Arial" pitchFamily="34" charset="0"/>
              </a:rPr>
              <a:t> </a:t>
            </a:r>
            <a:endParaRPr kumimoji="0" lang="en-US" sz="1800" b="0" i="0" u="none" strike="noStrike" cap="none" normalizeH="0" baseline="0" smtClean="0">
              <a:ln>
                <a:noFill/>
              </a:ln>
              <a:solidFill>
                <a:schemeClr val="tx1"/>
              </a:solidFill>
              <a:effectLst/>
              <a:latin typeface="Arial" pitchFamily="34" charset="0"/>
            </a:endParaRPr>
          </a:p>
        </p:txBody>
      </p:sp>
      <p:graphicFrame>
        <p:nvGraphicFramePr>
          <p:cNvPr id="28676" name="Object 4"/>
          <p:cNvGraphicFramePr>
            <a:graphicFrameLocks noChangeAspect="1"/>
          </p:cNvGraphicFramePr>
          <p:nvPr/>
        </p:nvGraphicFramePr>
        <p:xfrm>
          <a:off x="4419600" y="2895600"/>
          <a:ext cx="1598613" cy="787400"/>
        </p:xfrm>
        <a:graphic>
          <a:graphicData uri="http://schemas.openxmlformats.org/presentationml/2006/ole">
            <p:oleObj spid="_x0000_s28676" name="Equation" r:id="rId4" imgW="799920" imgH="393480" progId="Equation.3">
              <p:embed/>
            </p:oleObj>
          </a:graphicData>
        </a:graphic>
      </p:graphicFrame>
      <p:graphicFrame>
        <p:nvGraphicFramePr>
          <p:cNvPr id="28678" name="Object 6"/>
          <p:cNvGraphicFramePr>
            <a:graphicFrameLocks noChangeAspect="1"/>
          </p:cNvGraphicFramePr>
          <p:nvPr/>
        </p:nvGraphicFramePr>
        <p:xfrm>
          <a:off x="2514600" y="4876800"/>
          <a:ext cx="1524000" cy="603250"/>
        </p:xfrm>
        <a:graphic>
          <a:graphicData uri="http://schemas.openxmlformats.org/presentationml/2006/ole">
            <p:oleObj spid="_x0000_s28678" name="Equation" r:id="rId5" imgW="609480" imgH="241200" progId="Equation.3">
              <p:embed/>
            </p:oleObj>
          </a:graphicData>
        </a:graphic>
      </p:graphicFrame>
      <p:graphicFrame>
        <p:nvGraphicFramePr>
          <p:cNvPr id="28679" name="Object 7"/>
          <p:cNvGraphicFramePr>
            <a:graphicFrameLocks noChangeAspect="1"/>
          </p:cNvGraphicFramePr>
          <p:nvPr/>
        </p:nvGraphicFramePr>
        <p:xfrm>
          <a:off x="2590800" y="5562600"/>
          <a:ext cx="2111375" cy="935038"/>
        </p:xfrm>
        <a:graphic>
          <a:graphicData uri="http://schemas.openxmlformats.org/presentationml/2006/ole">
            <p:oleObj spid="_x0000_s28679" name="Equation" r:id="rId6" imgW="888840" imgH="393480" progId="Equation.3">
              <p:embed/>
            </p:oleObj>
          </a:graphicData>
        </a:graphic>
      </p:graphicFrame>
      <p:graphicFrame>
        <p:nvGraphicFramePr>
          <p:cNvPr id="28680" name="Object 8"/>
          <p:cNvGraphicFramePr>
            <a:graphicFrameLocks noChangeAspect="1"/>
          </p:cNvGraphicFramePr>
          <p:nvPr/>
        </p:nvGraphicFramePr>
        <p:xfrm>
          <a:off x="5832475" y="5638800"/>
          <a:ext cx="1417638" cy="935038"/>
        </p:xfrm>
        <a:graphic>
          <a:graphicData uri="http://schemas.openxmlformats.org/presentationml/2006/ole">
            <p:oleObj spid="_x0000_s28680" name="Equation" r:id="rId7" imgW="596880" imgH="393480" progId="Equation.3">
              <p:embed/>
            </p:oleObj>
          </a:graphicData>
        </a:graphic>
      </p:graphicFrame>
      <p:graphicFrame>
        <p:nvGraphicFramePr>
          <p:cNvPr id="28681" name="Object 9"/>
          <p:cNvGraphicFramePr>
            <a:graphicFrameLocks noChangeAspect="1"/>
          </p:cNvGraphicFramePr>
          <p:nvPr/>
        </p:nvGraphicFramePr>
        <p:xfrm>
          <a:off x="304800" y="2286000"/>
          <a:ext cx="552450" cy="699770"/>
        </p:xfrm>
        <a:graphic>
          <a:graphicData uri="http://schemas.openxmlformats.org/presentationml/2006/ole">
            <p:oleObj spid="_x0000_s28681" name="Equation" r:id="rId8" imgW="190440" imgH="2412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8676"/>
                                        </p:tgtEl>
                                        <p:attrNameLst>
                                          <p:attrName>style.visibility</p:attrName>
                                        </p:attrNameLst>
                                      </p:cBhvr>
                                      <p:to>
                                        <p:strVal val="visible"/>
                                      </p:to>
                                    </p:set>
                                    <p:animEffect transition="in" filter="blinds(horizontal)">
                                      <p:cBhvr>
                                        <p:cTn id="22" dur="500"/>
                                        <p:tgtEl>
                                          <p:spTgt spid="2867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8678"/>
                                        </p:tgtEl>
                                        <p:attrNameLst>
                                          <p:attrName>style.visibility</p:attrName>
                                        </p:attrNameLst>
                                      </p:cBhvr>
                                      <p:to>
                                        <p:strVal val="visible"/>
                                      </p:to>
                                    </p:set>
                                    <p:animEffect transition="in" filter="blinds(horizontal)">
                                      <p:cBhvr>
                                        <p:cTn id="42" dur="500"/>
                                        <p:tgtEl>
                                          <p:spTgt spid="2867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linds(horizontal)">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8679"/>
                                        </p:tgtEl>
                                        <p:attrNameLst>
                                          <p:attrName>style.visibility</p:attrName>
                                        </p:attrNameLst>
                                      </p:cBhvr>
                                      <p:to>
                                        <p:strVal val="visible"/>
                                      </p:to>
                                    </p:set>
                                    <p:animEffect transition="in" filter="blinds(horizontal)">
                                      <p:cBhvr>
                                        <p:cTn id="52" dur="500"/>
                                        <p:tgtEl>
                                          <p:spTgt spid="2867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Effect transition="in" filter="blinds(horizontal)">
                                      <p:cBhvr>
                                        <p:cTn id="57" dur="500"/>
                                        <p:tgtEl>
                                          <p:spTgt spid="3">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28680"/>
                                        </p:tgtEl>
                                        <p:attrNameLst>
                                          <p:attrName>style.visibility</p:attrName>
                                        </p:attrNameLst>
                                      </p:cBhvr>
                                      <p:to>
                                        <p:strVal val="visible"/>
                                      </p:to>
                                    </p:set>
                                    <p:animEffect transition="in" filter="blinds(horizontal)">
                                      <p:cBhvr>
                                        <p:cTn id="62" dur="500"/>
                                        <p:tgtEl>
                                          <p:spTgt spid="28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28600"/>
            <a:ext cx="9144000" cy="6629400"/>
          </a:xfrm>
        </p:spPr>
        <p:txBody>
          <a:bodyPr>
            <a:normAutofit/>
          </a:bodyPr>
          <a:lstStyle/>
          <a:p>
            <a:r>
              <a:rPr lang="en-US" sz="2400" dirty="0"/>
              <a:t>Since   the radius of the Earth is very large and it’s square is </a:t>
            </a:r>
            <a:r>
              <a:rPr lang="en-US" sz="2400" dirty="0" smtClean="0"/>
              <a:t>even larger</a:t>
            </a:r>
            <a:r>
              <a:rPr lang="en-US" sz="2400" dirty="0"/>
              <a:t>! Changing your height above the surface of the Earth </a:t>
            </a:r>
            <a:r>
              <a:rPr lang="en-US" sz="2400" dirty="0" smtClean="0"/>
              <a:t>doesn’t </a:t>
            </a:r>
            <a:r>
              <a:rPr lang="en-US" sz="2400" dirty="0"/>
              <a:t>change the value of g very much</a:t>
            </a:r>
            <a:r>
              <a:rPr lang="en-US" sz="2400" dirty="0" smtClean="0"/>
              <a:t>.</a:t>
            </a:r>
          </a:p>
          <a:p>
            <a:endParaRPr lang="en-US" sz="2400" dirty="0"/>
          </a:p>
          <a:p>
            <a:r>
              <a:rPr lang="en-US" sz="2400" dirty="0" smtClean="0"/>
              <a:t>Ex4: </a:t>
            </a:r>
            <a:r>
              <a:rPr lang="en-US" sz="2400" dirty="0"/>
              <a:t>Calculate the </a:t>
            </a:r>
            <a:r>
              <a:rPr lang="en-US" sz="2400" b="1" dirty="0"/>
              <a:t>gravitational field strength</a:t>
            </a:r>
            <a:r>
              <a:rPr lang="en-US" sz="2400" dirty="0"/>
              <a:t> on the Earth’s surface and on a 400.0 meter tall </a:t>
            </a:r>
            <a:r>
              <a:rPr lang="en-US" sz="2400" dirty="0" smtClean="0"/>
              <a:t>building</a:t>
            </a:r>
            <a:r>
              <a:rPr lang="en-US" sz="2400" dirty="0"/>
              <a:t>.  What is the difference in the field strengths? </a:t>
            </a:r>
            <a:endParaRPr lang="en-US" sz="2400" dirty="0" smtClean="0"/>
          </a:p>
          <a:p>
            <a:r>
              <a:rPr lang="en-US" sz="2400" dirty="0" smtClean="0"/>
              <a:t>Radius </a:t>
            </a:r>
            <a:r>
              <a:rPr lang="en-US" sz="2400" dirty="0"/>
              <a:t>of the Earth is 6378100 m </a:t>
            </a:r>
            <a:endParaRPr lang="en-US" sz="2400" dirty="0" smtClean="0"/>
          </a:p>
          <a:p>
            <a:r>
              <a:rPr lang="en-US" sz="2400" dirty="0" smtClean="0"/>
              <a:t>and </a:t>
            </a:r>
            <a:r>
              <a:rPr lang="en-US" sz="2400" dirty="0"/>
              <a:t>the </a:t>
            </a:r>
            <a:r>
              <a:rPr lang="en-US" sz="2400" dirty="0" smtClean="0"/>
              <a:t>mass </a:t>
            </a:r>
            <a:r>
              <a:rPr lang="en-US" sz="2400" dirty="0"/>
              <a:t>of the Earth is 5.9742 x 10</a:t>
            </a:r>
            <a:r>
              <a:rPr lang="en-US" sz="2400" baseline="30000" dirty="0"/>
              <a:t>24</a:t>
            </a:r>
            <a:r>
              <a:rPr lang="en-US" sz="2400" dirty="0"/>
              <a:t> kg </a:t>
            </a:r>
            <a:endParaRPr lang="en-US" sz="2400" dirty="0" smtClean="0"/>
          </a:p>
          <a:p>
            <a:endParaRPr lang="en-US" sz="2400" dirty="0"/>
          </a:p>
          <a:p>
            <a:endParaRPr lang="en-US" sz="2400" dirty="0" smtClean="0"/>
          </a:p>
          <a:p>
            <a:r>
              <a:rPr lang="en-US" sz="2400" dirty="0"/>
              <a:t>Since the difference in </a:t>
            </a:r>
            <a:r>
              <a:rPr lang="en-US" sz="2400" b="1" dirty="0"/>
              <a:t>gravitational field strength</a:t>
            </a:r>
            <a:r>
              <a:rPr lang="en-US" sz="2400" dirty="0"/>
              <a:t> is very small on the Earth’s surface, using the acceleration of gravity as 9.80 m/s</a:t>
            </a:r>
            <a:r>
              <a:rPr lang="en-US" sz="2400" baseline="30000" dirty="0"/>
              <a:t>2</a:t>
            </a:r>
            <a:r>
              <a:rPr lang="en-US" sz="2400" dirty="0"/>
              <a:t> is not a problem on the Earth’s surface.</a:t>
            </a:r>
          </a:p>
          <a:p>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b="1" dirty="0"/>
              <a:t>Purpose</a:t>
            </a:r>
            <a:r>
              <a:rPr lang="en-US" dirty="0"/>
              <a:t>:	</a:t>
            </a:r>
          </a:p>
        </p:txBody>
      </p:sp>
      <p:sp>
        <p:nvSpPr>
          <p:cNvPr id="5" name="Subtitle 4"/>
          <p:cNvSpPr>
            <a:spLocks noGrp="1"/>
          </p:cNvSpPr>
          <p:nvPr>
            <p:ph type="subTitle" idx="1"/>
          </p:nvPr>
        </p:nvSpPr>
        <p:spPr>
          <a:xfrm>
            <a:off x="1371600" y="3886200"/>
            <a:ext cx="7162800" cy="1752600"/>
          </a:xfrm>
        </p:spPr>
        <p:txBody>
          <a:bodyPr>
            <a:normAutofit fontScale="85000" lnSpcReduction="10000"/>
          </a:bodyPr>
          <a:lstStyle/>
          <a:p>
            <a:r>
              <a:rPr lang="en-US" dirty="0" smtClean="0"/>
              <a:t>Today we will re-examine the </a:t>
            </a:r>
            <a:r>
              <a:rPr lang="en-US" b="1" dirty="0" smtClean="0"/>
              <a:t>force of gravity</a:t>
            </a:r>
            <a:r>
              <a:rPr lang="en-US" dirty="0" smtClean="0"/>
              <a:t> and see how what we have learned about this force is only an </a:t>
            </a:r>
            <a:r>
              <a:rPr lang="en-US" b="1" dirty="0" smtClean="0"/>
              <a:t>approximation</a:t>
            </a:r>
            <a:r>
              <a:rPr lang="en-US" dirty="0" smtClean="0"/>
              <a:t> for objects on Earth.</a:t>
            </a:r>
            <a:br>
              <a:rPr lang="en-US" dirty="0" smtClean="0"/>
            </a:b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Gravity</a:t>
            </a:r>
          </a:p>
        </p:txBody>
      </p:sp>
      <p:sp>
        <p:nvSpPr>
          <p:cNvPr id="3075" name="Rectangle 3"/>
          <p:cNvSpPr>
            <a:spLocks noGrp="1" noChangeArrowheads="1"/>
          </p:cNvSpPr>
          <p:nvPr>
            <p:ph type="body" idx="1"/>
          </p:nvPr>
        </p:nvSpPr>
        <p:spPr/>
        <p:txBody>
          <a:bodyPr/>
          <a:lstStyle/>
          <a:p>
            <a:r>
              <a:rPr lang="en-US"/>
              <a:t>A force of attraction between objects that is due to their masses. </a:t>
            </a:r>
          </a:p>
        </p:txBody>
      </p:sp>
      <p:pic>
        <p:nvPicPr>
          <p:cNvPr id="3076" name="Picture 4" descr="astronauts-moon-walk"/>
          <p:cNvPicPr>
            <a:picLocks noChangeAspect="1" noChangeArrowheads="1"/>
          </p:cNvPicPr>
          <p:nvPr/>
        </p:nvPicPr>
        <p:blipFill>
          <a:blip r:embed="rId2" cstate="print"/>
          <a:srcRect/>
          <a:stretch>
            <a:fillRect/>
          </a:stretch>
        </p:blipFill>
        <p:spPr bwMode="auto">
          <a:xfrm>
            <a:off x="914400" y="2743200"/>
            <a:ext cx="5181600" cy="3886200"/>
          </a:xfrm>
          <a:prstGeom prst="rect">
            <a:avLst/>
          </a:prstGeom>
          <a:noFill/>
        </p:spPr>
      </p:pic>
      <p:sp>
        <p:nvSpPr>
          <p:cNvPr id="3077" name="Text Box 5"/>
          <p:cNvSpPr txBox="1">
            <a:spLocks noChangeArrowheads="1"/>
          </p:cNvSpPr>
          <p:nvPr/>
        </p:nvSpPr>
        <p:spPr bwMode="auto">
          <a:xfrm>
            <a:off x="6400800" y="3276600"/>
            <a:ext cx="2133600" cy="2289175"/>
          </a:xfrm>
          <a:prstGeom prst="rect">
            <a:avLst/>
          </a:prstGeom>
          <a:noFill/>
          <a:ln w="9525">
            <a:noFill/>
            <a:miter lim="800000"/>
            <a:headEnd/>
            <a:tailEnd/>
          </a:ln>
          <a:effectLst/>
        </p:spPr>
        <p:txBody>
          <a:bodyPr>
            <a:spAutoFit/>
          </a:bodyPr>
          <a:lstStyle/>
          <a:p>
            <a:pPr algn="ctr" eaLnBrk="1" hangingPunct="1">
              <a:spcBef>
                <a:spcPct val="50000"/>
              </a:spcBef>
            </a:pPr>
            <a:r>
              <a:rPr lang="en-US"/>
              <a:t>Because gravity is less on the moon than on Earth, walking on the moon’s surface was a very bouncy experience for the Apollo astronauts.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770" decel="100000"/>
                                        <p:tgtEl>
                                          <p:spTgt spid="3074"/>
                                        </p:tgtEl>
                                      </p:cBhvr>
                                    </p:animEffect>
                                    <p:animScale>
                                      <p:cBhvr>
                                        <p:cTn id="8" dur="770" decel="100000"/>
                                        <p:tgtEl>
                                          <p:spTgt spid="3074"/>
                                        </p:tgtEl>
                                      </p:cBhvr>
                                      <p:from x="10000" y="10000"/>
                                      <p:to x="200000" y="450000"/>
                                    </p:animScale>
                                    <p:animScale>
                                      <p:cBhvr>
                                        <p:cTn id="9" dur="1230" accel="100000" fill="hold">
                                          <p:stCondLst>
                                            <p:cond delay="770"/>
                                          </p:stCondLst>
                                        </p:cTn>
                                        <p:tgtEl>
                                          <p:spTgt spid="3074"/>
                                        </p:tgtEl>
                                      </p:cBhvr>
                                      <p:from x="200000" y="450000"/>
                                      <p:to x="100000" y="100000"/>
                                    </p:animScale>
                                    <p:set>
                                      <p:cBhvr>
                                        <p:cTn id="10" dur="770" fill="hold"/>
                                        <p:tgtEl>
                                          <p:spTgt spid="3074"/>
                                        </p:tgtEl>
                                        <p:attrNameLst>
                                          <p:attrName>ppt_x</p:attrName>
                                        </p:attrNameLst>
                                      </p:cBhvr>
                                      <p:to>
                                        <p:strVal val="(0.5)"/>
                                      </p:to>
                                    </p:set>
                                    <p:anim from="(0.5)" to="(#ppt_x)" calcmode="lin" valueType="num">
                                      <p:cBhvr>
                                        <p:cTn id="11" dur="1230" accel="100000" fill="hold">
                                          <p:stCondLst>
                                            <p:cond delay="770"/>
                                          </p:stCondLst>
                                        </p:cTn>
                                        <p:tgtEl>
                                          <p:spTgt spid="3074"/>
                                        </p:tgtEl>
                                        <p:attrNameLst>
                                          <p:attrName>ppt_x</p:attrName>
                                        </p:attrNameLst>
                                      </p:cBhvr>
                                    </p:anim>
                                    <p:set>
                                      <p:cBhvr>
                                        <p:cTn id="12" dur="770" fill="hold"/>
                                        <p:tgtEl>
                                          <p:spTgt spid="3074"/>
                                        </p:tgtEl>
                                        <p:attrNameLst>
                                          <p:attrName>ppt_y</p:attrName>
                                        </p:attrNameLst>
                                      </p:cBhvr>
                                      <p:to>
                                        <p:strVal val="(#ppt_y+0.4)"/>
                                      </p:to>
                                    </p:set>
                                    <p:anim from="(#ppt_y+0.4)" to="(#ppt_y)" calcmode="lin" valueType="num">
                                      <p:cBhvr>
                                        <p:cTn id="13" dur="1230" accel="100000" fill="hold">
                                          <p:stCondLst>
                                            <p:cond delay="770"/>
                                          </p:stCondLst>
                                        </p:cTn>
                                        <p:tgtEl>
                                          <p:spTgt spid="307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5" presetClass="entr" presetSubtype="0" fill="hold" grpId="0" nodeType="clickEffect">
                                  <p:stCondLst>
                                    <p:cond delay="0"/>
                                  </p:stCondLst>
                                  <p:childTnLst>
                                    <p:set>
                                      <p:cBhvr>
                                        <p:cTn id="17" dur="1" fill="hold">
                                          <p:stCondLst>
                                            <p:cond delay="0"/>
                                          </p:stCondLst>
                                        </p:cTn>
                                        <p:tgtEl>
                                          <p:spTgt spid="3075">
                                            <p:txEl>
                                              <p:pRg st="0" end="0"/>
                                            </p:txEl>
                                          </p:spTgt>
                                        </p:tgtEl>
                                        <p:attrNameLst>
                                          <p:attrName>style.visibility</p:attrName>
                                        </p:attrNameLst>
                                      </p:cBhvr>
                                      <p:to>
                                        <p:strVal val="visible"/>
                                      </p:to>
                                    </p:set>
                                    <p:anim calcmode="lin" valueType="num">
                                      <p:cBhvr>
                                        <p:cTn id="18" dur="500" decel="50000" fill="hold">
                                          <p:stCondLst>
                                            <p:cond delay="0"/>
                                          </p:stCondLst>
                                        </p:cTn>
                                        <p:tgtEl>
                                          <p:spTgt spid="3075">
                                            <p:txEl>
                                              <p:pRg st="0" end="0"/>
                                            </p:txEl>
                                          </p:spTgt>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3075">
                                            <p:txEl>
                                              <p:pRg st="0" end="0"/>
                                            </p:txEl>
                                          </p:spTgt>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3075">
                                            <p:txEl>
                                              <p:pRg st="0" end="0"/>
                                            </p:txEl>
                                          </p:spTgt>
                                        </p:tgtEl>
                                        <p:attrNameLst>
                                          <p:attrName>ppt_w</p:attrName>
                                        </p:attrNameLst>
                                      </p:cBhvr>
                                      <p:tavLst>
                                        <p:tav tm="0">
                                          <p:val>
                                            <p:strVal val="#ppt_w*.05"/>
                                          </p:val>
                                        </p:tav>
                                        <p:tav tm="100000">
                                          <p:val>
                                            <p:strVal val="#ppt_w"/>
                                          </p:val>
                                        </p:tav>
                                      </p:tavLst>
                                    </p:anim>
                                    <p:anim calcmode="lin" valueType="num">
                                      <p:cBhvr>
                                        <p:cTn id="21" dur="1000" fill="hold"/>
                                        <p:tgtEl>
                                          <p:spTgt spid="3075">
                                            <p:txEl>
                                              <p:pRg st="0" end="0"/>
                                            </p:txEl>
                                          </p:spTgt>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3075">
                                            <p:txEl>
                                              <p:pRg st="0" end="0"/>
                                            </p:txEl>
                                          </p:spTgt>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3075">
                                            <p:txEl>
                                              <p:pRg st="0" end="0"/>
                                            </p:txEl>
                                          </p:spTgt>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3075">
                                            <p:txEl>
                                              <p:pRg st="0" end="0"/>
                                            </p:txEl>
                                          </p:spTgt>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307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1" presetClass="entr" presetSubtype="0" fill="hold" nodeType="clickEffect">
                                  <p:stCondLst>
                                    <p:cond delay="0"/>
                                  </p:stCondLst>
                                  <p:childTnLst>
                                    <p:set>
                                      <p:cBhvr>
                                        <p:cTn id="29" dur="1" fill="hold">
                                          <p:stCondLst>
                                            <p:cond delay="0"/>
                                          </p:stCondLst>
                                        </p:cTn>
                                        <p:tgtEl>
                                          <p:spTgt spid="3076"/>
                                        </p:tgtEl>
                                        <p:attrNameLst>
                                          <p:attrName>style.visibility</p:attrName>
                                        </p:attrNameLst>
                                      </p:cBhvr>
                                      <p:to>
                                        <p:strVal val="visible"/>
                                      </p:to>
                                    </p:set>
                                    <p:animEffect transition="in" filter="fade">
                                      <p:cBhvr>
                                        <p:cTn id="30" dur="770" decel="100000"/>
                                        <p:tgtEl>
                                          <p:spTgt spid="3076"/>
                                        </p:tgtEl>
                                      </p:cBhvr>
                                    </p:animEffect>
                                    <p:animScale>
                                      <p:cBhvr>
                                        <p:cTn id="31" dur="770" decel="100000"/>
                                        <p:tgtEl>
                                          <p:spTgt spid="3076"/>
                                        </p:tgtEl>
                                      </p:cBhvr>
                                      <p:from x="10000" y="10000"/>
                                      <p:to x="200000" y="450000"/>
                                    </p:animScale>
                                    <p:animScale>
                                      <p:cBhvr>
                                        <p:cTn id="32" dur="1230" accel="100000" fill="hold">
                                          <p:stCondLst>
                                            <p:cond delay="770"/>
                                          </p:stCondLst>
                                        </p:cTn>
                                        <p:tgtEl>
                                          <p:spTgt spid="3076"/>
                                        </p:tgtEl>
                                      </p:cBhvr>
                                      <p:from x="200000" y="450000"/>
                                      <p:to x="100000" y="100000"/>
                                    </p:animScale>
                                    <p:set>
                                      <p:cBhvr>
                                        <p:cTn id="33" dur="770" fill="hold"/>
                                        <p:tgtEl>
                                          <p:spTgt spid="3076"/>
                                        </p:tgtEl>
                                        <p:attrNameLst>
                                          <p:attrName>ppt_x</p:attrName>
                                        </p:attrNameLst>
                                      </p:cBhvr>
                                      <p:to>
                                        <p:strVal val="(0.5)"/>
                                      </p:to>
                                    </p:set>
                                    <p:anim from="(0.5)" to="(#ppt_x)" calcmode="lin" valueType="num">
                                      <p:cBhvr>
                                        <p:cTn id="34" dur="1230" accel="100000" fill="hold">
                                          <p:stCondLst>
                                            <p:cond delay="770"/>
                                          </p:stCondLst>
                                        </p:cTn>
                                        <p:tgtEl>
                                          <p:spTgt spid="3076"/>
                                        </p:tgtEl>
                                        <p:attrNameLst>
                                          <p:attrName>ppt_x</p:attrName>
                                        </p:attrNameLst>
                                      </p:cBhvr>
                                    </p:anim>
                                    <p:set>
                                      <p:cBhvr>
                                        <p:cTn id="35" dur="770" fill="hold"/>
                                        <p:tgtEl>
                                          <p:spTgt spid="3076"/>
                                        </p:tgtEl>
                                        <p:attrNameLst>
                                          <p:attrName>ppt_y</p:attrName>
                                        </p:attrNameLst>
                                      </p:cBhvr>
                                      <p:to>
                                        <p:strVal val="(#ppt_y+0.4)"/>
                                      </p:to>
                                    </p:set>
                                    <p:anim from="(#ppt_y+0.4)" to="(#ppt_y)" calcmode="lin" valueType="num">
                                      <p:cBhvr>
                                        <p:cTn id="36" dur="1230" accel="100000" fill="hold">
                                          <p:stCondLst>
                                            <p:cond delay="770"/>
                                          </p:stCondLst>
                                        </p:cTn>
                                        <p:tgtEl>
                                          <p:spTgt spid="3076"/>
                                        </p:tgtEl>
                                        <p:attrNameLst>
                                          <p:attrName>ppt_y</p:attrName>
                                        </p:attrNameLst>
                                      </p:cBhvr>
                                    </p:anim>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3077"/>
                                        </p:tgtEl>
                                        <p:attrNameLst>
                                          <p:attrName>style.visibility</p:attrName>
                                        </p:attrNameLst>
                                      </p:cBhvr>
                                      <p:to>
                                        <p:strVal val="visible"/>
                                      </p:to>
                                    </p:set>
                                    <p:anim calcmode="lin" valueType="num">
                                      <p:cBhvr>
                                        <p:cTn id="41" dur="500" decel="50000" fill="hold">
                                          <p:stCondLst>
                                            <p:cond delay="0"/>
                                          </p:stCondLst>
                                        </p:cTn>
                                        <p:tgtEl>
                                          <p:spTgt spid="3077"/>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3077"/>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3077"/>
                                        </p:tgtEl>
                                        <p:attrNameLst>
                                          <p:attrName>ppt_w</p:attrName>
                                        </p:attrNameLst>
                                      </p:cBhvr>
                                      <p:tavLst>
                                        <p:tav tm="0">
                                          <p:val>
                                            <p:strVal val="#ppt_w*.05"/>
                                          </p:val>
                                        </p:tav>
                                        <p:tav tm="100000">
                                          <p:val>
                                            <p:strVal val="#ppt_w"/>
                                          </p:val>
                                        </p:tav>
                                      </p:tavLst>
                                    </p:anim>
                                    <p:anim calcmode="lin" valueType="num">
                                      <p:cBhvr>
                                        <p:cTn id="44" dur="1000" fill="hold"/>
                                        <p:tgtEl>
                                          <p:spTgt spid="3077"/>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3077"/>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3077"/>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3077"/>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P spid="307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t>All Matter Is Affected by Gravity</a:t>
            </a:r>
          </a:p>
        </p:txBody>
      </p:sp>
      <p:sp>
        <p:nvSpPr>
          <p:cNvPr id="4099" name="Rectangle 3"/>
          <p:cNvSpPr>
            <a:spLocks noGrp="1" noChangeArrowheads="1"/>
          </p:cNvSpPr>
          <p:nvPr>
            <p:ph type="body" idx="1"/>
          </p:nvPr>
        </p:nvSpPr>
        <p:spPr/>
        <p:txBody>
          <a:bodyPr/>
          <a:lstStyle/>
          <a:p>
            <a:r>
              <a:rPr lang="en-US"/>
              <a:t>All objects experience an attraction toward all other objects.</a:t>
            </a:r>
          </a:p>
          <a:p>
            <a:r>
              <a:rPr lang="en-US"/>
              <a:t>Because of gravity you are being pulled toward this book, your pencil, and every other object around you. Do you know why?</a:t>
            </a:r>
          </a:p>
          <a:p>
            <a:endParaRPr lang="en-US"/>
          </a:p>
        </p:txBody>
      </p:sp>
      <p:pic>
        <p:nvPicPr>
          <p:cNvPr id="4102" name="Picture 6" descr="MCj03972740000[1]"/>
          <p:cNvPicPr>
            <a:picLocks noChangeAspect="1" noChangeArrowheads="1"/>
          </p:cNvPicPr>
          <p:nvPr/>
        </p:nvPicPr>
        <p:blipFill>
          <a:blip r:embed="rId2" cstate="print"/>
          <a:srcRect/>
          <a:stretch>
            <a:fillRect/>
          </a:stretch>
        </p:blipFill>
        <p:spPr bwMode="auto">
          <a:xfrm>
            <a:off x="2286000" y="4953000"/>
            <a:ext cx="1817688" cy="798513"/>
          </a:xfrm>
          <a:prstGeom prst="rect">
            <a:avLst/>
          </a:prstGeom>
          <a:noFill/>
        </p:spPr>
      </p:pic>
      <p:pic>
        <p:nvPicPr>
          <p:cNvPr id="4103" name="Picture 7" descr="MCj03839620000[1]"/>
          <p:cNvPicPr>
            <a:picLocks noChangeAspect="1" noChangeArrowheads="1"/>
          </p:cNvPicPr>
          <p:nvPr/>
        </p:nvPicPr>
        <p:blipFill>
          <a:blip r:embed="rId3" cstate="print"/>
          <a:srcRect/>
          <a:stretch>
            <a:fillRect/>
          </a:stretch>
        </p:blipFill>
        <p:spPr bwMode="auto">
          <a:xfrm>
            <a:off x="5943600" y="4648200"/>
            <a:ext cx="1208088" cy="120491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770" decel="100000"/>
                                        <p:tgtEl>
                                          <p:spTgt spid="4098"/>
                                        </p:tgtEl>
                                      </p:cBhvr>
                                    </p:animEffect>
                                    <p:animScale>
                                      <p:cBhvr>
                                        <p:cTn id="8" dur="770" decel="100000"/>
                                        <p:tgtEl>
                                          <p:spTgt spid="4098"/>
                                        </p:tgtEl>
                                      </p:cBhvr>
                                      <p:from x="10000" y="10000"/>
                                      <p:to x="200000" y="450000"/>
                                    </p:animScale>
                                    <p:animScale>
                                      <p:cBhvr>
                                        <p:cTn id="9" dur="1230" accel="100000" fill="hold">
                                          <p:stCondLst>
                                            <p:cond delay="770"/>
                                          </p:stCondLst>
                                        </p:cTn>
                                        <p:tgtEl>
                                          <p:spTgt spid="4098"/>
                                        </p:tgtEl>
                                      </p:cBhvr>
                                      <p:from x="200000" y="450000"/>
                                      <p:to x="100000" y="100000"/>
                                    </p:animScale>
                                    <p:set>
                                      <p:cBhvr>
                                        <p:cTn id="10" dur="770" fill="hold"/>
                                        <p:tgtEl>
                                          <p:spTgt spid="4098"/>
                                        </p:tgtEl>
                                        <p:attrNameLst>
                                          <p:attrName>ppt_x</p:attrName>
                                        </p:attrNameLst>
                                      </p:cBhvr>
                                      <p:to>
                                        <p:strVal val="(0.5)"/>
                                      </p:to>
                                    </p:set>
                                    <p:anim from="(0.5)" to="(#ppt_x)" calcmode="lin" valueType="num">
                                      <p:cBhvr>
                                        <p:cTn id="11" dur="1230" accel="100000" fill="hold">
                                          <p:stCondLst>
                                            <p:cond delay="770"/>
                                          </p:stCondLst>
                                        </p:cTn>
                                        <p:tgtEl>
                                          <p:spTgt spid="4098"/>
                                        </p:tgtEl>
                                        <p:attrNameLst>
                                          <p:attrName>ppt_x</p:attrName>
                                        </p:attrNameLst>
                                      </p:cBhvr>
                                    </p:anim>
                                    <p:set>
                                      <p:cBhvr>
                                        <p:cTn id="12" dur="770" fill="hold"/>
                                        <p:tgtEl>
                                          <p:spTgt spid="4098"/>
                                        </p:tgtEl>
                                        <p:attrNameLst>
                                          <p:attrName>ppt_y</p:attrName>
                                        </p:attrNameLst>
                                      </p:cBhvr>
                                      <p:to>
                                        <p:strVal val="(#ppt_y+0.4)"/>
                                      </p:to>
                                    </p:set>
                                    <p:anim from="(#ppt_y+0.4)" to="(#ppt_y)" calcmode="lin" valueType="num">
                                      <p:cBhvr>
                                        <p:cTn id="13" dur="1230" accel="100000" fill="hold">
                                          <p:stCondLst>
                                            <p:cond delay="770"/>
                                          </p:stCondLst>
                                        </p:cTn>
                                        <p:tgtEl>
                                          <p:spTgt spid="4098"/>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5" presetClass="entr" presetSubtype="0" fill="hold" grpId="0" nodeType="clickEffect">
                                  <p:stCondLst>
                                    <p:cond delay="0"/>
                                  </p:stCondLst>
                                  <p:childTnLst>
                                    <p:set>
                                      <p:cBhvr>
                                        <p:cTn id="17" dur="1" fill="hold">
                                          <p:stCondLst>
                                            <p:cond delay="0"/>
                                          </p:stCondLst>
                                        </p:cTn>
                                        <p:tgtEl>
                                          <p:spTgt spid="4099">
                                            <p:txEl>
                                              <p:pRg st="0" end="0"/>
                                            </p:txEl>
                                          </p:spTgt>
                                        </p:tgtEl>
                                        <p:attrNameLst>
                                          <p:attrName>style.visibility</p:attrName>
                                        </p:attrNameLst>
                                      </p:cBhvr>
                                      <p:to>
                                        <p:strVal val="visible"/>
                                      </p:to>
                                    </p:set>
                                    <p:anim calcmode="lin" valueType="num">
                                      <p:cBhvr>
                                        <p:cTn id="18" dur="500" decel="50000" fill="hold">
                                          <p:stCondLst>
                                            <p:cond delay="0"/>
                                          </p:stCondLst>
                                        </p:cTn>
                                        <p:tgtEl>
                                          <p:spTgt spid="4099">
                                            <p:txEl>
                                              <p:pRg st="0" end="0"/>
                                            </p:txEl>
                                          </p:spTgt>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4099">
                                            <p:txEl>
                                              <p:pRg st="0" end="0"/>
                                            </p:txEl>
                                          </p:spTgt>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4099">
                                            <p:txEl>
                                              <p:pRg st="0" end="0"/>
                                            </p:txEl>
                                          </p:spTgt>
                                        </p:tgtEl>
                                        <p:attrNameLst>
                                          <p:attrName>ppt_w</p:attrName>
                                        </p:attrNameLst>
                                      </p:cBhvr>
                                      <p:tavLst>
                                        <p:tav tm="0">
                                          <p:val>
                                            <p:strVal val="#ppt_w*.05"/>
                                          </p:val>
                                        </p:tav>
                                        <p:tav tm="100000">
                                          <p:val>
                                            <p:strVal val="#ppt_w"/>
                                          </p:val>
                                        </p:tav>
                                      </p:tavLst>
                                    </p:anim>
                                    <p:anim calcmode="lin" valueType="num">
                                      <p:cBhvr>
                                        <p:cTn id="21" dur="1000" fill="hold"/>
                                        <p:tgtEl>
                                          <p:spTgt spid="4099">
                                            <p:txEl>
                                              <p:pRg st="0" end="0"/>
                                            </p:txEl>
                                          </p:spTgt>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4099">
                                            <p:txEl>
                                              <p:pRg st="0" end="0"/>
                                            </p:txEl>
                                          </p:spTgt>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4099">
                                            <p:txEl>
                                              <p:pRg st="0" end="0"/>
                                            </p:txEl>
                                          </p:spTgt>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4099">
                                            <p:txEl>
                                              <p:pRg st="0" end="0"/>
                                            </p:txEl>
                                          </p:spTgt>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409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grpId="0" nodeType="clickEffect">
                                  <p:stCondLst>
                                    <p:cond delay="0"/>
                                  </p:stCondLst>
                                  <p:childTnLst>
                                    <p:set>
                                      <p:cBhvr>
                                        <p:cTn id="29" dur="1" fill="hold">
                                          <p:stCondLst>
                                            <p:cond delay="0"/>
                                          </p:stCondLst>
                                        </p:cTn>
                                        <p:tgtEl>
                                          <p:spTgt spid="4099">
                                            <p:txEl>
                                              <p:pRg st="1" end="1"/>
                                            </p:txEl>
                                          </p:spTgt>
                                        </p:tgtEl>
                                        <p:attrNameLst>
                                          <p:attrName>style.visibility</p:attrName>
                                        </p:attrNameLst>
                                      </p:cBhvr>
                                      <p:to>
                                        <p:strVal val="visible"/>
                                      </p:to>
                                    </p:set>
                                    <p:anim calcmode="lin" valueType="num">
                                      <p:cBhvr>
                                        <p:cTn id="30" dur="500" decel="50000" fill="hold">
                                          <p:stCondLst>
                                            <p:cond delay="0"/>
                                          </p:stCondLst>
                                        </p:cTn>
                                        <p:tgtEl>
                                          <p:spTgt spid="4099">
                                            <p:txEl>
                                              <p:pRg st="1" end="1"/>
                                            </p:txEl>
                                          </p:spTgt>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4099">
                                            <p:txEl>
                                              <p:pRg st="1" end="1"/>
                                            </p:txEl>
                                          </p:spTgt>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4099">
                                            <p:txEl>
                                              <p:pRg st="1" end="1"/>
                                            </p:txEl>
                                          </p:spTgt>
                                        </p:tgtEl>
                                        <p:attrNameLst>
                                          <p:attrName>ppt_w</p:attrName>
                                        </p:attrNameLst>
                                      </p:cBhvr>
                                      <p:tavLst>
                                        <p:tav tm="0">
                                          <p:val>
                                            <p:strVal val="#ppt_w*.05"/>
                                          </p:val>
                                        </p:tav>
                                        <p:tav tm="100000">
                                          <p:val>
                                            <p:strVal val="#ppt_w"/>
                                          </p:val>
                                        </p:tav>
                                      </p:tavLst>
                                    </p:anim>
                                    <p:anim calcmode="lin" valueType="num">
                                      <p:cBhvr>
                                        <p:cTn id="33" dur="1000" fill="hold"/>
                                        <p:tgtEl>
                                          <p:spTgt spid="4099">
                                            <p:txEl>
                                              <p:pRg st="1" end="1"/>
                                            </p:txEl>
                                          </p:spTgt>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4099">
                                            <p:txEl>
                                              <p:pRg st="1" end="1"/>
                                            </p:txEl>
                                          </p:spTgt>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4099">
                                            <p:txEl>
                                              <p:pRg st="1" end="1"/>
                                            </p:txEl>
                                          </p:spTgt>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4099">
                                            <p:txEl>
                                              <p:pRg st="1" end="1"/>
                                            </p:txEl>
                                          </p:spTgt>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4099">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1" presetClass="entr" presetSubtype="0" fill="hold" nodeType="clickEffect">
                                  <p:stCondLst>
                                    <p:cond delay="0"/>
                                  </p:stCondLst>
                                  <p:childTnLst>
                                    <p:set>
                                      <p:cBhvr>
                                        <p:cTn id="41" dur="1" fill="hold">
                                          <p:stCondLst>
                                            <p:cond delay="0"/>
                                          </p:stCondLst>
                                        </p:cTn>
                                        <p:tgtEl>
                                          <p:spTgt spid="4102"/>
                                        </p:tgtEl>
                                        <p:attrNameLst>
                                          <p:attrName>style.visibility</p:attrName>
                                        </p:attrNameLst>
                                      </p:cBhvr>
                                      <p:to>
                                        <p:strVal val="visible"/>
                                      </p:to>
                                    </p:set>
                                    <p:animEffect transition="in" filter="fade">
                                      <p:cBhvr>
                                        <p:cTn id="42" dur="770" decel="100000"/>
                                        <p:tgtEl>
                                          <p:spTgt spid="4102"/>
                                        </p:tgtEl>
                                      </p:cBhvr>
                                    </p:animEffect>
                                    <p:animScale>
                                      <p:cBhvr>
                                        <p:cTn id="43" dur="770" decel="100000"/>
                                        <p:tgtEl>
                                          <p:spTgt spid="4102"/>
                                        </p:tgtEl>
                                      </p:cBhvr>
                                      <p:from x="10000" y="10000"/>
                                      <p:to x="200000" y="450000"/>
                                    </p:animScale>
                                    <p:animScale>
                                      <p:cBhvr>
                                        <p:cTn id="44" dur="1230" accel="100000" fill="hold">
                                          <p:stCondLst>
                                            <p:cond delay="770"/>
                                          </p:stCondLst>
                                        </p:cTn>
                                        <p:tgtEl>
                                          <p:spTgt spid="4102"/>
                                        </p:tgtEl>
                                      </p:cBhvr>
                                      <p:from x="200000" y="450000"/>
                                      <p:to x="100000" y="100000"/>
                                    </p:animScale>
                                    <p:set>
                                      <p:cBhvr>
                                        <p:cTn id="45" dur="770" fill="hold"/>
                                        <p:tgtEl>
                                          <p:spTgt spid="4102"/>
                                        </p:tgtEl>
                                        <p:attrNameLst>
                                          <p:attrName>ppt_x</p:attrName>
                                        </p:attrNameLst>
                                      </p:cBhvr>
                                      <p:to>
                                        <p:strVal val="(0.5)"/>
                                      </p:to>
                                    </p:set>
                                    <p:anim from="(0.5)" to="(#ppt_x)" calcmode="lin" valueType="num">
                                      <p:cBhvr>
                                        <p:cTn id="46" dur="1230" accel="100000" fill="hold">
                                          <p:stCondLst>
                                            <p:cond delay="770"/>
                                          </p:stCondLst>
                                        </p:cTn>
                                        <p:tgtEl>
                                          <p:spTgt spid="4102"/>
                                        </p:tgtEl>
                                        <p:attrNameLst>
                                          <p:attrName>ppt_x</p:attrName>
                                        </p:attrNameLst>
                                      </p:cBhvr>
                                    </p:anim>
                                    <p:set>
                                      <p:cBhvr>
                                        <p:cTn id="47" dur="770" fill="hold"/>
                                        <p:tgtEl>
                                          <p:spTgt spid="4102"/>
                                        </p:tgtEl>
                                        <p:attrNameLst>
                                          <p:attrName>ppt_y</p:attrName>
                                        </p:attrNameLst>
                                      </p:cBhvr>
                                      <p:to>
                                        <p:strVal val="(#ppt_y+0.4)"/>
                                      </p:to>
                                    </p:set>
                                    <p:anim from="(#ppt_y+0.4)" to="(#ppt_y)" calcmode="lin" valueType="num">
                                      <p:cBhvr>
                                        <p:cTn id="48" dur="1230" accel="100000" fill="hold">
                                          <p:stCondLst>
                                            <p:cond delay="770"/>
                                          </p:stCondLst>
                                        </p:cTn>
                                        <p:tgtEl>
                                          <p:spTgt spid="4102"/>
                                        </p:tgtEl>
                                        <p:attrNameLst>
                                          <p:attrName>ppt_y</p:attrName>
                                        </p:attrNameLst>
                                      </p:cBhvr>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103"/>
                                        </p:tgtEl>
                                        <p:attrNameLst>
                                          <p:attrName>style.visibility</p:attrName>
                                        </p:attrNameLst>
                                      </p:cBhvr>
                                      <p:to>
                                        <p:strVal val="visible"/>
                                      </p:to>
                                    </p:set>
                                    <p:anim calcmode="lin" valueType="num">
                                      <p:cBhvr additive="base">
                                        <p:cTn id="53" dur="500" fill="hold"/>
                                        <p:tgtEl>
                                          <p:spTgt spid="4103"/>
                                        </p:tgtEl>
                                        <p:attrNameLst>
                                          <p:attrName>ppt_x</p:attrName>
                                        </p:attrNameLst>
                                      </p:cBhvr>
                                      <p:tavLst>
                                        <p:tav tm="0">
                                          <p:val>
                                            <p:strVal val="#ppt_x"/>
                                          </p:val>
                                        </p:tav>
                                        <p:tav tm="100000">
                                          <p:val>
                                            <p:strVal val="#ppt_x"/>
                                          </p:val>
                                        </p:tav>
                                      </p:tavLst>
                                    </p:anim>
                                    <p:anim calcmode="lin" valueType="num">
                                      <p:cBhvr additive="base">
                                        <p:cTn id="54" dur="500" fill="hold"/>
                                        <p:tgtEl>
                                          <p:spTgt spid="41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1" name="Picture 11" descr="See Explanation.  Clicking on the picture will download &#10; the highest resolution version available.">
            <a:hlinkClick r:id="rId2"/>
          </p:cNvPr>
          <p:cNvPicPr>
            <a:picLocks noChangeAspect="1" noChangeArrowheads="1"/>
          </p:cNvPicPr>
          <p:nvPr/>
        </p:nvPicPr>
        <p:blipFill>
          <a:blip r:embed="rId3" cstate="print">
            <a:clrChange>
              <a:clrFrom>
                <a:srgbClr val="201A20"/>
              </a:clrFrom>
              <a:clrTo>
                <a:srgbClr val="201A20">
                  <a:alpha val="0"/>
                </a:srgbClr>
              </a:clrTo>
            </a:clrChange>
          </a:blip>
          <a:srcRect/>
          <a:stretch>
            <a:fillRect/>
          </a:stretch>
        </p:blipFill>
        <p:spPr bwMode="auto">
          <a:xfrm>
            <a:off x="2514600" y="1787525"/>
            <a:ext cx="3810000" cy="3775075"/>
          </a:xfrm>
          <a:prstGeom prst="rect">
            <a:avLst/>
          </a:prstGeom>
          <a:noFill/>
        </p:spPr>
      </p:pic>
      <p:sp>
        <p:nvSpPr>
          <p:cNvPr id="5122" name="Rectangle 2"/>
          <p:cNvSpPr>
            <a:spLocks noGrp="1" noChangeArrowheads="1"/>
          </p:cNvSpPr>
          <p:nvPr>
            <p:ph type="title"/>
          </p:nvPr>
        </p:nvSpPr>
        <p:spPr/>
        <p:txBody>
          <a:bodyPr>
            <a:normAutofit fontScale="90000"/>
          </a:bodyPr>
          <a:lstStyle/>
          <a:p>
            <a:r>
              <a:rPr lang="en-US" sz="4000"/>
              <a:t>Earth’s Gravitational Force Is Large</a:t>
            </a:r>
            <a:r>
              <a:rPr lang="en-US" sz="4000">
                <a:solidFill>
                  <a:schemeClr val="bg1"/>
                </a:solidFill>
              </a:rPr>
              <a:t/>
            </a:r>
            <a:br>
              <a:rPr lang="en-US" sz="4000">
                <a:solidFill>
                  <a:schemeClr val="bg1"/>
                </a:solidFill>
              </a:rPr>
            </a:br>
            <a:r>
              <a:rPr lang="en-US" sz="4000"/>
              <a:t>“It’s Truly Incomparable”</a:t>
            </a:r>
          </a:p>
        </p:txBody>
      </p:sp>
      <p:sp>
        <p:nvSpPr>
          <p:cNvPr id="5123" name="Rectangle 3"/>
          <p:cNvSpPr>
            <a:spLocks noGrp="1" noChangeArrowheads="1"/>
          </p:cNvSpPr>
          <p:nvPr>
            <p:ph type="body" idx="1"/>
          </p:nvPr>
        </p:nvSpPr>
        <p:spPr>
          <a:xfrm>
            <a:off x="685800" y="5791200"/>
            <a:ext cx="8229600" cy="4525963"/>
          </a:xfrm>
        </p:spPr>
        <p:txBody>
          <a:bodyPr/>
          <a:lstStyle/>
          <a:p>
            <a:pPr algn="ctr">
              <a:buFont typeface="Wingdings" pitchFamily="2" charset="2"/>
              <a:buNone/>
            </a:pPr>
            <a:r>
              <a:rPr lang="en-US">
                <a:solidFill>
                  <a:schemeClr val="tx2"/>
                </a:solidFill>
                <a:effectLst>
                  <a:outerShdw blurRad="38100" dist="38100" dir="2700000" algn="tl">
                    <a:srgbClr val="FFFFFF"/>
                  </a:outerShdw>
                </a:effectLst>
              </a:rPr>
              <a:t>Compared with “all” the objects around you, Earth has a enormous mass.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770" decel="100000"/>
                                        <p:tgtEl>
                                          <p:spTgt spid="5122"/>
                                        </p:tgtEl>
                                      </p:cBhvr>
                                    </p:animEffect>
                                    <p:animScale>
                                      <p:cBhvr>
                                        <p:cTn id="8" dur="770" decel="100000"/>
                                        <p:tgtEl>
                                          <p:spTgt spid="5122"/>
                                        </p:tgtEl>
                                      </p:cBhvr>
                                      <p:from x="10000" y="10000"/>
                                      <p:to x="200000" y="450000"/>
                                    </p:animScale>
                                    <p:animScale>
                                      <p:cBhvr>
                                        <p:cTn id="9" dur="1230" accel="100000" fill="hold">
                                          <p:stCondLst>
                                            <p:cond delay="770"/>
                                          </p:stCondLst>
                                        </p:cTn>
                                        <p:tgtEl>
                                          <p:spTgt spid="5122"/>
                                        </p:tgtEl>
                                      </p:cBhvr>
                                      <p:from x="200000" y="450000"/>
                                      <p:to x="100000" y="100000"/>
                                    </p:animScale>
                                    <p:set>
                                      <p:cBhvr>
                                        <p:cTn id="10" dur="770" fill="hold"/>
                                        <p:tgtEl>
                                          <p:spTgt spid="5122"/>
                                        </p:tgtEl>
                                        <p:attrNameLst>
                                          <p:attrName>ppt_x</p:attrName>
                                        </p:attrNameLst>
                                      </p:cBhvr>
                                      <p:to>
                                        <p:strVal val="(0.5)"/>
                                      </p:to>
                                    </p:set>
                                    <p:anim from="(0.5)" to="(#ppt_x)" calcmode="lin" valueType="num">
                                      <p:cBhvr>
                                        <p:cTn id="11" dur="1230" accel="100000" fill="hold">
                                          <p:stCondLst>
                                            <p:cond delay="770"/>
                                          </p:stCondLst>
                                        </p:cTn>
                                        <p:tgtEl>
                                          <p:spTgt spid="5122"/>
                                        </p:tgtEl>
                                        <p:attrNameLst>
                                          <p:attrName>ppt_x</p:attrName>
                                        </p:attrNameLst>
                                      </p:cBhvr>
                                    </p:anim>
                                    <p:set>
                                      <p:cBhvr>
                                        <p:cTn id="12" dur="770" fill="hold"/>
                                        <p:tgtEl>
                                          <p:spTgt spid="5122"/>
                                        </p:tgtEl>
                                        <p:attrNameLst>
                                          <p:attrName>ppt_y</p:attrName>
                                        </p:attrNameLst>
                                      </p:cBhvr>
                                      <p:to>
                                        <p:strVal val="(#ppt_y+0.4)"/>
                                      </p:to>
                                    </p:set>
                                    <p:anim from="(#ppt_y+0.4)" to="(#ppt_y)" calcmode="lin" valueType="num">
                                      <p:cBhvr>
                                        <p:cTn id="13" dur="1230" accel="100000" fill="hold">
                                          <p:stCondLst>
                                            <p:cond delay="770"/>
                                          </p:stCondLst>
                                        </p:cTn>
                                        <p:tgtEl>
                                          <p:spTgt spid="5122"/>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1" presetClass="entr" presetSubtype="0" fill="hold" nodeType="clickEffect">
                                  <p:stCondLst>
                                    <p:cond delay="0"/>
                                  </p:stCondLst>
                                  <p:childTnLst>
                                    <p:set>
                                      <p:cBhvr>
                                        <p:cTn id="17" dur="1" fill="hold">
                                          <p:stCondLst>
                                            <p:cond delay="0"/>
                                          </p:stCondLst>
                                        </p:cTn>
                                        <p:tgtEl>
                                          <p:spTgt spid="5131"/>
                                        </p:tgtEl>
                                        <p:attrNameLst>
                                          <p:attrName>style.visibility</p:attrName>
                                        </p:attrNameLst>
                                      </p:cBhvr>
                                      <p:to>
                                        <p:strVal val="visible"/>
                                      </p:to>
                                    </p:set>
                                    <p:animEffect transition="in" filter="fade">
                                      <p:cBhvr>
                                        <p:cTn id="18" dur="770" decel="100000"/>
                                        <p:tgtEl>
                                          <p:spTgt spid="5131"/>
                                        </p:tgtEl>
                                      </p:cBhvr>
                                    </p:animEffect>
                                    <p:animScale>
                                      <p:cBhvr>
                                        <p:cTn id="19" dur="770" decel="100000"/>
                                        <p:tgtEl>
                                          <p:spTgt spid="5131"/>
                                        </p:tgtEl>
                                      </p:cBhvr>
                                      <p:from x="10000" y="10000"/>
                                      <p:to x="200000" y="450000"/>
                                    </p:animScale>
                                    <p:animScale>
                                      <p:cBhvr>
                                        <p:cTn id="20" dur="1230" accel="100000" fill="hold">
                                          <p:stCondLst>
                                            <p:cond delay="770"/>
                                          </p:stCondLst>
                                        </p:cTn>
                                        <p:tgtEl>
                                          <p:spTgt spid="5131"/>
                                        </p:tgtEl>
                                      </p:cBhvr>
                                      <p:from x="200000" y="450000"/>
                                      <p:to x="100000" y="100000"/>
                                    </p:animScale>
                                    <p:set>
                                      <p:cBhvr>
                                        <p:cTn id="21" dur="770" fill="hold"/>
                                        <p:tgtEl>
                                          <p:spTgt spid="5131"/>
                                        </p:tgtEl>
                                        <p:attrNameLst>
                                          <p:attrName>ppt_x</p:attrName>
                                        </p:attrNameLst>
                                      </p:cBhvr>
                                      <p:to>
                                        <p:strVal val="(0.5)"/>
                                      </p:to>
                                    </p:set>
                                    <p:anim from="(0.5)" to="(#ppt_x)" calcmode="lin" valueType="num">
                                      <p:cBhvr>
                                        <p:cTn id="22" dur="1230" accel="100000" fill="hold">
                                          <p:stCondLst>
                                            <p:cond delay="770"/>
                                          </p:stCondLst>
                                        </p:cTn>
                                        <p:tgtEl>
                                          <p:spTgt spid="5131"/>
                                        </p:tgtEl>
                                        <p:attrNameLst>
                                          <p:attrName>ppt_x</p:attrName>
                                        </p:attrNameLst>
                                      </p:cBhvr>
                                    </p:anim>
                                    <p:set>
                                      <p:cBhvr>
                                        <p:cTn id="23" dur="770" fill="hold"/>
                                        <p:tgtEl>
                                          <p:spTgt spid="5131"/>
                                        </p:tgtEl>
                                        <p:attrNameLst>
                                          <p:attrName>ppt_y</p:attrName>
                                        </p:attrNameLst>
                                      </p:cBhvr>
                                      <p:to>
                                        <p:strVal val="(#ppt_y+0.4)"/>
                                      </p:to>
                                    </p:set>
                                    <p:anim from="(#ppt_y+0.4)" to="(#ppt_y)" calcmode="lin" valueType="num">
                                      <p:cBhvr>
                                        <p:cTn id="24" dur="1230" accel="100000" fill="hold">
                                          <p:stCondLst>
                                            <p:cond delay="770"/>
                                          </p:stCondLst>
                                        </p:cTn>
                                        <p:tgtEl>
                                          <p:spTgt spid="5131"/>
                                        </p:tgtEl>
                                        <p:attrNameLst>
                                          <p:attrName>ppt_y</p:attrName>
                                        </p:attrNameLst>
                                      </p:cBhvr>
                                    </p:anim>
                                  </p:childTnLst>
                                </p:cTn>
                              </p:par>
                            </p:childTnLst>
                          </p:cTn>
                        </p:par>
                      </p:childTnLst>
                    </p:cTn>
                  </p:par>
                  <p:par>
                    <p:cTn id="25" fill="hold">
                      <p:stCondLst>
                        <p:cond delay="indefinite"/>
                      </p:stCondLst>
                      <p:childTnLst>
                        <p:par>
                          <p:cTn id="26" fill="hold">
                            <p:stCondLst>
                              <p:cond delay="0"/>
                            </p:stCondLst>
                            <p:childTnLst>
                              <p:par>
                                <p:cTn id="27" presetID="51" presetClass="entr" presetSubtype="0" fill="hold" grpId="0" nodeType="clickEffect">
                                  <p:stCondLst>
                                    <p:cond delay="0"/>
                                  </p:stCondLst>
                                  <p:childTnLst>
                                    <p:set>
                                      <p:cBhvr>
                                        <p:cTn id="28" dur="1" fill="hold">
                                          <p:stCondLst>
                                            <p:cond delay="0"/>
                                          </p:stCondLst>
                                        </p:cTn>
                                        <p:tgtEl>
                                          <p:spTgt spid="5123">
                                            <p:txEl>
                                              <p:pRg st="0" end="0"/>
                                            </p:txEl>
                                          </p:spTgt>
                                        </p:tgtEl>
                                        <p:attrNameLst>
                                          <p:attrName>style.visibility</p:attrName>
                                        </p:attrNameLst>
                                      </p:cBhvr>
                                      <p:to>
                                        <p:strVal val="visible"/>
                                      </p:to>
                                    </p:set>
                                    <p:animEffect transition="in" filter="fade">
                                      <p:cBhvr>
                                        <p:cTn id="29" dur="770" decel="100000"/>
                                        <p:tgtEl>
                                          <p:spTgt spid="5123">
                                            <p:txEl>
                                              <p:pRg st="0" end="0"/>
                                            </p:txEl>
                                          </p:spTgt>
                                        </p:tgtEl>
                                      </p:cBhvr>
                                    </p:animEffect>
                                    <p:animScale>
                                      <p:cBhvr>
                                        <p:cTn id="30" dur="770" decel="100000"/>
                                        <p:tgtEl>
                                          <p:spTgt spid="5123">
                                            <p:txEl>
                                              <p:pRg st="0" end="0"/>
                                            </p:txEl>
                                          </p:spTgt>
                                        </p:tgtEl>
                                      </p:cBhvr>
                                      <p:from x="10000" y="10000"/>
                                      <p:to x="200000" y="450000"/>
                                    </p:animScale>
                                    <p:animScale>
                                      <p:cBhvr>
                                        <p:cTn id="31" dur="1230" accel="100000" fill="hold">
                                          <p:stCondLst>
                                            <p:cond delay="770"/>
                                          </p:stCondLst>
                                        </p:cTn>
                                        <p:tgtEl>
                                          <p:spTgt spid="5123">
                                            <p:txEl>
                                              <p:pRg st="0" end="0"/>
                                            </p:txEl>
                                          </p:spTgt>
                                        </p:tgtEl>
                                      </p:cBhvr>
                                      <p:from x="200000" y="450000"/>
                                      <p:to x="100000" y="100000"/>
                                    </p:animScale>
                                    <p:set>
                                      <p:cBhvr>
                                        <p:cTn id="32" dur="770" fill="hold"/>
                                        <p:tgtEl>
                                          <p:spTgt spid="5123">
                                            <p:txEl>
                                              <p:pRg st="0" end="0"/>
                                            </p:txEl>
                                          </p:spTgt>
                                        </p:tgtEl>
                                        <p:attrNameLst>
                                          <p:attrName>ppt_x</p:attrName>
                                        </p:attrNameLst>
                                      </p:cBhvr>
                                      <p:to>
                                        <p:strVal val="(0.5)"/>
                                      </p:to>
                                    </p:set>
                                    <p:anim from="(0.5)" to="(#ppt_x)" calcmode="lin" valueType="num">
                                      <p:cBhvr>
                                        <p:cTn id="33" dur="1230" accel="100000" fill="hold">
                                          <p:stCondLst>
                                            <p:cond delay="770"/>
                                          </p:stCondLst>
                                        </p:cTn>
                                        <p:tgtEl>
                                          <p:spTgt spid="5123">
                                            <p:txEl>
                                              <p:pRg st="0" end="0"/>
                                            </p:txEl>
                                          </p:spTgt>
                                        </p:tgtEl>
                                        <p:attrNameLst>
                                          <p:attrName>ppt_x</p:attrName>
                                        </p:attrNameLst>
                                      </p:cBhvr>
                                    </p:anim>
                                    <p:set>
                                      <p:cBhvr>
                                        <p:cTn id="34" dur="770" fill="hold"/>
                                        <p:tgtEl>
                                          <p:spTgt spid="5123">
                                            <p:txEl>
                                              <p:pRg st="0" end="0"/>
                                            </p:txEl>
                                          </p:spTgt>
                                        </p:tgtEl>
                                        <p:attrNameLst>
                                          <p:attrName>ppt_y</p:attrName>
                                        </p:attrNameLst>
                                      </p:cBhvr>
                                      <p:to>
                                        <p:strVal val="(#ppt_y+0.4)"/>
                                      </p:to>
                                    </p:set>
                                    <p:anim from="(#ppt_y+0.4)" to="(#ppt_y)" calcmode="lin" valueType="num">
                                      <p:cBhvr>
                                        <p:cTn id="35" dur="1230" accel="100000" fill="hold">
                                          <p:stCondLst>
                                            <p:cond delay="770"/>
                                          </p:stCondLst>
                                        </p:cTn>
                                        <p:tgtEl>
                                          <p:spTgt spid="5123">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z="4000"/>
              <a:t>The Law of Universal Gravitation</a:t>
            </a:r>
          </a:p>
        </p:txBody>
      </p:sp>
      <p:sp>
        <p:nvSpPr>
          <p:cNvPr id="6147" name="Rectangle 3"/>
          <p:cNvSpPr>
            <a:spLocks noGrp="1" noChangeArrowheads="1"/>
          </p:cNvSpPr>
          <p:nvPr>
            <p:ph type="body" idx="1"/>
          </p:nvPr>
        </p:nvSpPr>
        <p:spPr/>
        <p:txBody>
          <a:bodyPr/>
          <a:lstStyle/>
          <a:p>
            <a:r>
              <a:rPr lang="en-US"/>
              <a:t>Why do objects fall toward Earth?</a:t>
            </a:r>
          </a:p>
          <a:p>
            <a:r>
              <a:rPr lang="en-US"/>
              <a:t>What keeps the planets in motion in the sky?</a:t>
            </a:r>
          </a:p>
          <a:p>
            <a:endParaRPr lang="en-US"/>
          </a:p>
          <a:p>
            <a:pPr algn="ctr">
              <a:buFont typeface="Wingdings" pitchFamily="2" charset="2"/>
              <a:buNone/>
            </a:pPr>
            <a:endParaRPr lang="en-US"/>
          </a:p>
        </p:txBody>
      </p:sp>
      <p:pic>
        <p:nvPicPr>
          <p:cNvPr id="6148" name="Picture 4" descr="newton_apple_tree_hg_clr"/>
          <p:cNvPicPr>
            <a:picLocks noChangeAspect="1" noChangeArrowheads="1" noCrop="1"/>
          </p:cNvPicPr>
          <p:nvPr/>
        </p:nvPicPr>
        <p:blipFill>
          <a:blip r:embed="rId2" cstate="print"/>
          <a:srcRect/>
          <a:stretch>
            <a:fillRect/>
          </a:stretch>
        </p:blipFill>
        <p:spPr bwMode="auto">
          <a:xfrm>
            <a:off x="3276600" y="3124200"/>
            <a:ext cx="2266950" cy="3333750"/>
          </a:xfrm>
          <a:prstGeom prst="rect">
            <a:avLst/>
          </a:prstGeom>
          <a:noFill/>
        </p:spPr>
      </p:pic>
      <p:sp>
        <p:nvSpPr>
          <p:cNvPr id="6149" name="Text Box 5"/>
          <p:cNvSpPr txBox="1">
            <a:spLocks noChangeArrowheads="1"/>
          </p:cNvSpPr>
          <p:nvPr/>
        </p:nvSpPr>
        <p:spPr bwMode="auto">
          <a:xfrm>
            <a:off x="5562600" y="4572000"/>
            <a:ext cx="2514600" cy="641350"/>
          </a:xfrm>
          <a:prstGeom prst="rect">
            <a:avLst/>
          </a:prstGeom>
          <a:noFill/>
          <a:ln w="9525">
            <a:noFill/>
            <a:miter lim="800000"/>
            <a:headEnd/>
            <a:tailEnd/>
          </a:ln>
          <a:effectLst/>
        </p:spPr>
        <p:txBody>
          <a:bodyPr>
            <a:spAutoFit/>
          </a:bodyPr>
          <a:lstStyle/>
          <a:p>
            <a:pPr algn="ctr" eaLnBrk="1" hangingPunct="1">
              <a:spcBef>
                <a:spcPct val="50000"/>
              </a:spcBef>
            </a:pPr>
            <a:r>
              <a:rPr lang="en-US" b="1"/>
              <a:t>Newton Makes the Connection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770" decel="100000"/>
                                        <p:tgtEl>
                                          <p:spTgt spid="6146"/>
                                        </p:tgtEl>
                                      </p:cBhvr>
                                    </p:animEffect>
                                    <p:animScale>
                                      <p:cBhvr>
                                        <p:cTn id="8" dur="770" decel="100000"/>
                                        <p:tgtEl>
                                          <p:spTgt spid="6146"/>
                                        </p:tgtEl>
                                      </p:cBhvr>
                                      <p:from x="10000" y="10000"/>
                                      <p:to x="200000" y="450000"/>
                                    </p:animScale>
                                    <p:animScale>
                                      <p:cBhvr>
                                        <p:cTn id="9" dur="1230" accel="100000" fill="hold">
                                          <p:stCondLst>
                                            <p:cond delay="770"/>
                                          </p:stCondLst>
                                        </p:cTn>
                                        <p:tgtEl>
                                          <p:spTgt spid="6146"/>
                                        </p:tgtEl>
                                      </p:cBhvr>
                                      <p:from x="200000" y="450000"/>
                                      <p:to x="100000" y="100000"/>
                                    </p:animScale>
                                    <p:set>
                                      <p:cBhvr>
                                        <p:cTn id="10" dur="770" fill="hold"/>
                                        <p:tgtEl>
                                          <p:spTgt spid="6146"/>
                                        </p:tgtEl>
                                        <p:attrNameLst>
                                          <p:attrName>ppt_x</p:attrName>
                                        </p:attrNameLst>
                                      </p:cBhvr>
                                      <p:to>
                                        <p:strVal val="(0.5)"/>
                                      </p:to>
                                    </p:set>
                                    <p:anim from="(0.5)" to="(#ppt_x)" calcmode="lin" valueType="num">
                                      <p:cBhvr>
                                        <p:cTn id="11" dur="1230" accel="100000" fill="hold">
                                          <p:stCondLst>
                                            <p:cond delay="770"/>
                                          </p:stCondLst>
                                        </p:cTn>
                                        <p:tgtEl>
                                          <p:spTgt spid="6146"/>
                                        </p:tgtEl>
                                        <p:attrNameLst>
                                          <p:attrName>ppt_x</p:attrName>
                                        </p:attrNameLst>
                                      </p:cBhvr>
                                    </p:anim>
                                    <p:set>
                                      <p:cBhvr>
                                        <p:cTn id="12" dur="770" fill="hold"/>
                                        <p:tgtEl>
                                          <p:spTgt spid="6146"/>
                                        </p:tgtEl>
                                        <p:attrNameLst>
                                          <p:attrName>ppt_y</p:attrName>
                                        </p:attrNameLst>
                                      </p:cBhvr>
                                      <p:to>
                                        <p:strVal val="(#ppt_y+0.4)"/>
                                      </p:to>
                                    </p:set>
                                    <p:anim from="(#ppt_y+0.4)" to="(#ppt_y)" calcmode="lin" valueType="num">
                                      <p:cBhvr>
                                        <p:cTn id="13" dur="1230" accel="100000" fill="hold">
                                          <p:stCondLst>
                                            <p:cond delay="770"/>
                                          </p:stCondLst>
                                        </p:cTn>
                                        <p:tgtEl>
                                          <p:spTgt spid="6146"/>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5" presetClass="entr" presetSubtype="0" fill="hold" grpId="0" nodeType="clickEffect">
                                  <p:stCondLst>
                                    <p:cond delay="0"/>
                                  </p:stCondLst>
                                  <p:childTnLst>
                                    <p:set>
                                      <p:cBhvr>
                                        <p:cTn id="17" dur="1" fill="hold">
                                          <p:stCondLst>
                                            <p:cond delay="0"/>
                                          </p:stCondLst>
                                        </p:cTn>
                                        <p:tgtEl>
                                          <p:spTgt spid="6147">
                                            <p:txEl>
                                              <p:pRg st="0" end="0"/>
                                            </p:txEl>
                                          </p:spTgt>
                                        </p:tgtEl>
                                        <p:attrNameLst>
                                          <p:attrName>style.visibility</p:attrName>
                                        </p:attrNameLst>
                                      </p:cBhvr>
                                      <p:to>
                                        <p:strVal val="visible"/>
                                      </p:to>
                                    </p:set>
                                    <p:anim calcmode="lin" valueType="num">
                                      <p:cBhvr>
                                        <p:cTn id="18" dur="500" decel="50000" fill="hold">
                                          <p:stCondLst>
                                            <p:cond delay="0"/>
                                          </p:stCondLst>
                                        </p:cTn>
                                        <p:tgtEl>
                                          <p:spTgt spid="6147">
                                            <p:txEl>
                                              <p:pRg st="0" end="0"/>
                                            </p:txEl>
                                          </p:spTgt>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6147">
                                            <p:txEl>
                                              <p:pRg st="0" end="0"/>
                                            </p:txEl>
                                          </p:spTgt>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6147">
                                            <p:txEl>
                                              <p:pRg st="0" end="0"/>
                                            </p:txEl>
                                          </p:spTgt>
                                        </p:tgtEl>
                                        <p:attrNameLst>
                                          <p:attrName>ppt_w</p:attrName>
                                        </p:attrNameLst>
                                      </p:cBhvr>
                                      <p:tavLst>
                                        <p:tav tm="0">
                                          <p:val>
                                            <p:strVal val="#ppt_w*.05"/>
                                          </p:val>
                                        </p:tav>
                                        <p:tav tm="100000">
                                          <p:val>
                                            <p:strVal val="#ppt_w"/>
                                          </p:val>
                                        </p:tav>
                                      </p:tavLst>
                                    </p:anim>
                                    <p:anim calcmode="lin" valueType="num">
                                      <p:cBhvr>
                                        <p:cTn id="21" dur="1000" fill="hold"/>
                                        <p:tgtEl>
                                          <p:spTgt spid="6147">
                                            <p:txEl>
                                              <p:pRg st="0" end="0"/>
                                            </p:txEl>
                                          </p:spTgt>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6147">
                                            <p:txEl>
                                              <p:pRg st="0" end="0"/>
                                            </p:txEl>
                                          </p:spTgt>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6147">
                                            <p:txEl>
                                              <p:pRg st="0" end="0"/>
                                            </p:txEl>
                                          </p:spTgt>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6147">
                                            <p:txEl>
                                              <p:pRg st="0" end="0"/>
                                            </p:txEl>
                                          </p:spTgt>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614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grpId="0" nodeType="clickEffect">
                                  <p:stCondLst>
                                    <p:cond delay="0"/>
                                  </p:stCondLst>
                                  <p:childTnLst>
                                    <p:set>
                                      <p:cBhvr>
                                        <p:cTn id="29" dur="1" fill="hold">
                                          <p:stCondLst>
                                            <p:cond delay="0"/>
                                          </p:stCondLst>
                                        </p:cTn>
                                        <p:tgtEl>
                                          <p:spTgt spid="6147">
                                            <p:txEl>
                                              <p:pRg st="1" end="1"/>
                                            </p:txEl>
                                          </p:spTgt>
                                        </p:tgtEl>
                                        <p:attrNameLst>
                                          <p:attrName>style.visibility</p:attrName>
                                        </p:attrNameLst>
                                      </p:cBhvr>
                                      <p:to>
                                        <p:strVal val="visible"/>
                                      </p:to>
                                    </p:set>
                                    <p:anim calcmode="lin" valueType="num">
                                      <p:cBhvr>
                                        <p:cTn id="30" dur="500" decel="50000" fill="hold">
                                          <p:stCondLst>
                                            <p:cond delay="0"/>
                                          </p:stCondLst>
                                        </p:cTn>
                                        <p:tgtEl>
                                          <p:spTgt spid="6147">
                                            <p:txEl>
                                              <p:pRg st="1" end="1"/>
                                            </p:txEl>
                                          </p:spTgt>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6147">
                                            <p:txEl>
                                              <p:pRg st="1" end="1"/>
                                            </p:txEl>
                                          </p:spTgt>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6147">
                                            <p:txEl>
                                              <p:pRg st="1" end="1"/>
                                            </p:txEl>
                                          </p:spTgt>
                                        </p:tgtEl>
                                        <p:attrNameLst>
                                          <p:attrName>ppt_w</p:attrName>
                                        </p:attrNameLst>
                                      </p:cBhvr>
                                      <p:tavLst>
                                        <p:tav tm="0">
                                          <p:val>
                                            <p:strVal val="#ppt_w*.05"/>
                                          </p:val>
                                        </p:tav>
                                        <p:tav tm="100000">
                                          <p:val>
                                            <p:strVal val="#ppt_w"/>
                                          </p:val>
                                        </p:tav>
                                      </p:tavLst>
                                    </p:anim>
                                    <p:anim calcmode="lin" valueType="num">
                                      <p:cBhvr>
                                        <p:cTn id="33" dur="1000" fill="hold"/>
                                        <p:tgtEl>
                                          <p:spTgt spid="6147">
                                            <p:txEl>
                                              <p:pRg st="1" end="1"/>
                                            </p:txEl>
                                          </p:spTgt>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6147">
                                            <p:txEl>
                                              <p:pRg st="1" end="1"/>
                                            </p:txEl>
                                          </p:spTgt>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6147">
                                            <p:txEl>
                                              <p:pRg st="1" end="1"/>
                                            </p:txEl>
                                          </p:spTgt>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6147">
                                            <p:txEl>
                                              <p:pRg st="1" end="1"/>
                                            </p:txEl>
                                          </p:spTgt>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614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1" presetClass="entr" presetSubtype="0" fill="hold" nodeType="clickEffect">
                                  <p:stCondLst>
                                    <p:cond delay="0"/>
                                  </p:stCondLst>
                                  <p:childTnLst>
                                    <p:set>
                                      <p:cBhvr>
                                        <p:cTn id="41" dur="1" fill="hold">
                                          <p:stCondLst>
                                            <p:cond delay="0"/>
                                          </p:stCondLst>
                                        </p:cTn>
                                        <p:tgtEl>
                                          <p:spTgt spid="6148"/>
                                        </p:tgtEl>
                                        <p:attrNameLst>
                                          <p:attrName>style.visibility</p:attrName>
                                        </p:attrNameLst>
                                      </p:cBhvr>
                                      <p:to>
                                        <p:strVal val="visible"/>
                                      </p:to>
                                    </p:set>
                                    <p:animEffect transition="in" filter="fade">
                                      <p:cBhvr>
                                        <p:cTn id="42" dur="770" decel="100000"/>
                                        <p:tgtEl>
                                          <p:spTgt spid="6148"/>
                                        </p:tgtEl>
                                      </p:cBhvr>
                                    </p:animEffect>
                                    <p:animScale>
                                      <p:cBhvr>
                                        <p:cTn id="43" dur="770" decel="100000"/>
                                        <p:tgtEl>
                                          <p:spTgt spid="6148"/>
                                        </p:tgtEl>
                                      </p:cBhvr>
                                      <p:from x="10000" y="10000"/>
                                      <p:to x="200000" y="450000"/>
                                    </p:animScale>
                                    <p:animScale>
                                      <p:cBhvr>
                                        <p:cTn id="44" dur="1230" accel="100000" fill="hold">
                                          <p:stCondLst>
                                            <p:cond delay="770"/>
                                          </p:stCondLst>
                                        </p:cTn>
                                        <p:tgtEl>
                                          <p:spTgt spid="6148"/>
                                        </p:tgtEl>
                                      </p:cBhvr>
                                      <p:from x="200000" y="450000"/>
                                      <p:to x="100000" y="100000"/>
                                    </p:animScale>
                                    <p:set>
                                      <p:cBhvr>
                                        <p:cTn id="45" dur="770" fill="hold"/>
                                        <p:tgtEl>
                                          <p:spTgt spid="6148"/>
                                        </p:tgtEl>
                                        <p:attrNameLst>
                                          <p:attrName>ppt_x</p:attrName>
                                        </p:attrNameLst>
                                      </p:cBhvr>
                                      <p:to>
                                        <p:strVal val="(0.5)"/>
                                      </p:to>
                                    </p:set>
                                    <p:anim from="(0.5)" to="(#ppt_x)" calcmode="lin" valueType="num">
                                      <p:cBhvr>
                                        <p:cTn id="46" dur="1230" accel="100000" fill="hold">
                                          <p:stCondLst>
                                            <p:cond delay="770"/>
                                          </p:stCondLst>
                                        </p:cTn>
                                        <p:tgtEl>
                                          <p:spTgt spid="6148"/>
                                        </p:tgtEl>
                                        <p:attrNameLst>
                                          <p:attrName>ppt_x</p:attrName>
                                        </p:attrNameLst>
                                      </p:cBhvr>
                                    </p:anim>
                                    <p:set>
                                      <p:cBhvr>
                                        <p:cTn id="47" dur="770" fill="hold"/>
                                        <p:tgtEl>
                                          <p:spTgt spid="6148"/>
                                        </p:tgtEl>
                                        <p:attrNameLst>
                                          <p:attrName>ppt_y</p:attrName>
                                        </p:attrNameLst>
                                      </p:cBhvr>
                                      <p:to>
                                        <p:strVal val="(#ppt_y+0.4)"/>
                                      </p:to>
                                    </p:set>
                                    <p:anim from="(#ppt_y+0.4)" to="(#ppt_y)" calcmode="lin" valueType="num">
                                      <p:cBhvr>
                                        <p:cTn id="48" dur="1230" accel="100000" fill="hold">
                                          <p:stCondLst>
                                            <p:cond delay="770"/>
                                          </p:stCondLst>
                                        </p:cTn>
                                        <p:tgtEl>
                                          <p:spTgt spid="6148"/>
                                        </p:tgtEl>
                                        <p:attrNameLst>
                                          <p:attrName>ppt_y</p:attrName>
                                        </p:attrNameLst>
                                      </p:cBhvr>
                                    </p:anim>
                                  </p:childTnLst>
                                </p:cTn>
                              </p:par>
                              <p:par>
                                <p:cTn id="49" presetID="51" presetClass="entr" presetSubtype="0" fill="hold" grpId="0" nodeType="withEffect">
                                  <p:stCondLst>
                                    <p:cond delay="0"/>
                                  </p:stCondLst>
                                  <p:childTnLst>
                                    <p:set>
                                      <p:cBhvr>
                                        <p:cTn id="50" dur="1" fill="hold">
                                          <p:stCondLst>
                                            <p:cond delay="0"/>
                                          </p:stCondLst>
                                        </p:cTn>
                                        <p:tgtEl>
                                          <p:spTgt spid="6149"/>
                                        </p:tgtEl>
                                        <p:attrNameLst>
                                          <p:attrName>style.visibility</p:attrName>
                                        </p:attrNameLst>
                                      </p:cBhvr>
                                      <p:to>
                                        <p:strVal val="visible"/>
                                      </p:to>
                                    </p:set>
                                    <p:animEffect transition="in" filter="fade">
                                      <p:cBhvr>
                                        <p:cTn id="51" dur="770" decel="100000"/>
                                        <p:tgtEl>
                                          <p:spTgt spid="6149"/>
                                        </p:tgtEl>
                                      </p:cBhvr>
                                    </p:animEffect>
                                    <p:animScale>
                                      <p:cBhvr>
                                        <p:cTn id="52" dur="770" decel="100000"/>
                                        <p:tgtEl>
                                          <p:spTgt spid="6149"/>
                                        </p:tgtEl>
                                      </p:cBhvr>
                                      <p:from x="10000" y="10000"/>
                                      <p:to x="200000" y="450000"/>
                                    </p:animScale>
                                    <p:animScale>
                                      <p:cBhvr>
                                        <p:cTn id="53" dur="1230" accel="100000" fill="hold">
                                          <p:stCondLst>
                                            <p:cond delay="770"/>
                                          </p:stCondLst>
                                        </p:cTn>
                                        <p:tgtEl>
                                          <p:spTgt spid="6149"/>
                                        </p:tgtEl>
                                      </p:cBhvr>
                                      <p:from x="200000" y="450000"/>
                                      <p:to x="100000" y="100000"/>
                                    </p:animScale>
                                    <p:set>
                                      <p:cBhvr>
                                        <p:cTn id="54" dur="770" fill="hold"/>
                                        <p:tgtEl>
                                          <p:spTgt spid="6149"/>
                                        </p:tgtEl>
                                        <p:attrNameLst>
                                          <p:attrName>ppt_x</p:attrName>
                                        </p:attrNameLst>
                                      </p:cBhvr>
                                      <p:to>
                                        <p:strVal val="(0.5)"/>
                                      </p:to>
                                    </p:set>
                                    <p:anim from="(0.5)" to="(#ppt_x)" calcmode="lin" valueType="num">
                                      <p:cBhvr>
                                        <p:cTn id="55" dur="1230" accel="100000" fill="hold">
                                          <p:stCondLst>
                                            <p:cond delay="770"/>
                                          </p:stCondLst>
                                        </p:cTn>
                                        <p:tgtEl>
                                          <p:spTgt spid="6149"/>
                                        </p:tgtEl>
                                        <p:attrNameLst>
                                          <p:attrName>ppt_x</p:attrName>
                                        </p:attrNameLst>
                                      </p:cBhvr>
                                    </p:anim>
                                    <p:set>
                                      <p:cBhvr>
                                        <p:cTn id="56" dur="770" fill="hold"/>
                                        <p:tgtEl>
                                          <p:spTgt spid="6149"/>
                                        </p:tgtEl>
                                        <p:attrNameLst>
                                          <p:attrName>ppt_y</p:attrName>
                                        </p:attrNameLst>
                                      </p:cBhvr>
                                      <p:to>
                                        <p:strVal val="(#ppt_y+0.4)"/>
                                      </p:to>
                                    </p:set>
                                    <p:anim from="(#ppt_y+0.4)" to="(#ppt_y)" calcmode="lin" valueType="num">
                                      <p:cBhvr>
                                        <p:cTn id="57" dur="1230" accel="100000" fill="hold">
                                          <p:stCondLst>
                                            <p:cond delay="770"/>
                                          </p:stCondLst>
                                        </p:cTn>
                                        <p:tgtEl>
                                          <p:spTgt spid="614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P spid="61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457200" y="76200"/>
            <a:ext cx="8229600" cy="2438400"/>
          </a:xfrm>
        </p:spPr>
        <p:txBody>
          <a:bodyPr/>
          <a:lstStyle/>
          <a:p>
            <a:pPr algn="ctr">
              <a:buFont typeface="Wingdings" pitchFamily="2" charset="2"/>
              <a:buNone/>
            </a:pPr>
            <a:r>
              <a:rPr lang="en-US" sz="2800"/>
              <a:t>The Law of Universal Gravitation states that all objects in the universe attract each other through gravitational force. The size of the force depends on the masses of the object and the distance between them.</a:t>
            </a:r>
          </a:p>
          <a:p>
            <a:endParaRPr lang="en-US"/>
          </a:p>
        </p:txBody>
      </p:sp>
      <p:pic>
        <p:nvPicPr>
          <p:cNvPr id="8196" name="Picture 4" descr="Scan0002"/>
          <p:cNvPicPr>
            <a:picLocks noChangeAspect="1" noChangeArrowheads="1"/>
          </p:cNvPicPr>
          <p:nvPr/>
        </p:nvPicPr>
        <p:blipFill>
          <a:blip r:embed="rId2" cstate="print"/>
          <a:srcRect/>
          <a:stretch>
            <a:fillRect/>
          </a:stretch>
        </p:blipFill>
        <p:spPr bwMode="auto">
          <a:xfrm>
            <a:off x="1143000" y="2286000"/>
            <a:ext cx="7410450" cy="45497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770" decel="100000"/>
                                        <p:tgtEl>
                                          <p:spTgt spid="8195">
                                            <p:txEl>
                                              <p:pRg st="0" end="0"/>
                                            </p:txEl>
                                          </p:spTgt>
                                        </p:tgtEl>
                                      </p:cBhvr>
                                    </p:animEffect>
                                    <p:animScale>
                                      <p:cBhvr>
                                        <p:cTn id="8" dur="770" decel="100000"/>
                                        <p:tgtEl>
                                          <p:spTgt spid="8195">
                                            <p:txEl>
                                              <p:pRg st="0" end="0"/>
                                            </p:txEl>
                                          </p:spTgt>
                                        </p:tgtEl>
                                      </p:cBhvr>
                                      <p:from x="10000" y="10000"/>
                                      <p:to x="200000" y="450000"/>
                                    </p:animScale>
                                    <p:animScale>
                                      <p:cBhvr>
                                        <p:cTn id="9" dur="1230" accel="100000" fill="hold">
                                          <p:stCondLst>
                                            <p:cond delay="770"/>
                                          </p:stCondLst>
                                        </p:cTn>
                                        <p:tgtEl>
                                          <p:spTgt spid="8195">
                                            <p:txEl>
                                              <p:pRg st="0" end="0"/>
                                            </p:txEl>
                                          </p:spTgt>
                                        </p:tgtEl>
                                      </p:cBhvr>
                                      <p:from x="200000" y="450000"/>
                                      <p:to x="100000" y="100000"/>
                                    </p:animScale>
                                    <p:set>
                                      <p:cBhvr>
                                        <p:cTn id="10" dur="770" fill="hold"/>
                                        <p:tgtEl>
                                          <p:spTgt spid="8195">
                                            <p:txEl>
                                              <p:pRg st="0" end="0"/>
                                            </p:txEl>
                                          </p:spTgt>
                                        </p:tgtEl>
                                        <p:attrNameLst>
                                          <p:attrName>ppt_x</p:attrName>
                                        </p:attrNameLst>
                                      </p:cBhvr>
                                      <p:to>
                                        <p:strVal val="(0.5)"/>
                                      </p:to>
                                    </p:set>
                                    <p:anim from="(0.5)" to="(#ppt_x)" calcmode="lin" valueType="num">
                                      <p:cBhvr>
                                        <p:cTn id="11" dur="1230" accel="100000" fill="hold">
                                          <p:stCondLst>
                                            <p:cond delay="770"/>
                                          </p:stCondLst>
                                        </p:cTn>
                                        <p:tgtEl>
                                          <p:spTgt spid="8195">
                                            <p:txEl>
                                              <p:pRg st="0" end="0"/>
                                            </p:txEl>
                                          </p:spTgt>
                                        </p:tgtEl>
                                        <p:attrNameLst>
                                          <p:attrName>ppt_x</p:attrName>
                                        </p:attrNameLst>
                                      </p:cBhvr>
                                    </p:anim>
                                    <p:set>
                                      <p:cBhvr>
                                        <p:cTn id="12" dur="770" fill="hold"/>
                                        <p:tgtEl>
                                          <p:spTgt spid="8195">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8195">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5" presetClass="entr" presetSubtype="0" fill="hold" nodeType="clickEffect">
                                  <p:stCondLst>
                                    <p:cond delay="0"/>
                                  </p:stCondLst>
                                  <p:childTnLst>
                                    <p:set>
                                      <p:cBhvr>
                                        <p:cTn id="17" dur="1" fill="hold">
                                          <p:stCondLst>
                                            <p:cond delay="0"/>
                                          </p:stCondLst>
                                        </p:cTn>
                                        <p:tgtEl>
                                          <p:spTgt spid="8196"/>
                                        </p:tgtEl>
                                        <p:attrNameLst>
                                          <p:attrName>style.visibility</p:attrName>
                                        </p:attrNameLst>
                                      </p:cBhvr>
                                      <p:to>
                                        <p:strVal val="visible"/>
                                      </p:to>
                                    </p:set>
                                    <p:anim calcmode="lin" valueType="num">
                                      <p:cBhvr>
                                        <p:cTn id="18" dur="500" decel="50000" fill="hold">
                                          <p:stCondLst>
                                            <p:cond delay="0"/>
                                          </p:stCondLst>
                                        </p:cTn>
                                        <p:tgtEl>
                                          <p:spTgt spid="8196"/>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8196"/>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8196"/>
                                        </p:tgtEl>
                                        <p:attrNameLst>
                                          <p:attrName>ppt_w</p:attrName>
                                        </p:attrNameLst>
                                      </p:cBhvr>
                                      <p:tavLst>
                                        <p:tav tm="0">
                                          <p:val>
                                            <p:strVal val="#ppt_w*.05"/>
                                          </p:val>
                                        </p:tav>
                                        <p:tav tm="100000">
                                          <p:val>
                                            <p:strVal val="#ppt_w"/>
                                          </p:val>
                                        </p:tav>
                                      </p:tavLst>
                                    </p:anim>
                                    <p:anim calcmode="lin" valueType="num">
                                      <p:cBhvr>
                                        <p:cTn id="21" dur="1000" fill="hold"/>
                                        <p:tgtEl>
                                          <p:spTgt spid="8196"/>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8196"/>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8196"/>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8196"/>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For Example…</a:t>
            </a:r>
          </a:p>
        </p:txBody>
      </p:sp>
      <p:sp>
        <p:nvSpPr>
          <p:cNvPr id="7171" name="Rectangle 3"/>
          <p:cNvSpPr>
            <a:spLocks noGrp="1" noChangeArrowheads="1"/>
          </p:cNvSpPr>
          <p:nvPr>
            <p:ph type="body" idx="1"/>
          </p:nvPr>
        </p:nvSpPr>
        <p:spPr>
          <a:xfrm>
            <a:off x="457200" y="1600200"/>
            <a:ext cx="8229600" cy="5029200"/>
          </a:xfrm>
        </p:spPr>
        <p:txBody>
          <a:bodyPr/>
          <a:lstStyle/>
          <a:p>
            <a:r>
              <a:rPr lang="en-US"/>
              <a:t>Gravitational force increases as </a:t>
            </a:r>
            <a:br>
              <a:rPr lang="en-US"/>
            </a:br>
            <a:r>
              <a:rPr lang="en-US"/>
              <a:t>mass increases. </a:t>
            </a:r>
          </a:p>
          <a:p>
            <a:pPr lvl="1" algn="ctr"/>
            <a:r>
              <a:rPr lang="en-US"/>
              <a:t>Imagine an Elephant and a Cat</a:t>
            </a:r>
          </a:p>
          <a:p>
            <a:pPr lvl="1" algn="ctr"/>
            <a:r>
              <a:rPr lang="en-US"/>
              <a:t>Or imagine the Earth and the Moon</a:t>
            </a:r>
          </a:p>
          <a:p>
            <a:endParaRPr lang="en-US"/>
          </a:p>
          <a:p>
            <a:r>
              <a:rPr lang="en-US"/>
              <a:t>Gravitational force decreases as distance increases.</a:t>
            </a:r>
          </a:p>
          <a:p>
            <a:pPr lvl="1"/>
            <a:r>
              <a:rPr lang="en-US"/>
              <a:t>Gravity between you and the Earth</a:t>
            </a:r>
          </a:p>
          <a:p>
            <a:pPr lvl="1"/>
            <a:r>
              <a:rPr lang="en-US"/>
              <a:t>Gravity between you and the Sun</a:t>
            </a:r>
          </a:p>
        </p:txBody>
      </p:sp>
      <p:pic>
        <p:nvPicPr>
          <p:cNvPr id="7174" name="Picture 6" descr="MCj03013020000[1]"/>
          <p:cNvPicPr>
            <a:picLocks noChangeAspect="1" noChangeArrowheads="1"/>
          </p:cNvPicPr>
          <p:nvPr/>
        </p:nvPicPr>
        <p:blipFill>
          <a:blip r:embed="rId2" cstate="print"/>
          <a:srcRect/>
          <a:stretch>
            <a:fillRect/>
          </a:stretch>
        </p:blipFill>
        <p:spPr bwMode="auto">
          <a:xfrm>
            <a:off x="6934200" y="1371600"/>
            <a:ext cx="1133475" cy="1200150"/>
          </a:xfrm>
          <a:prstGeom prst="rect">
            <a:avLst/>
          </a:prstGeom>
          <a:noFill/>
        </p:spPr>
      </p:pic>
      <p:pic>
        <p:nvPicPr>
          <p:cNvPr id="7176" name="Picture 8" descr="MCj04247800000[1]"/>
          <p:cNvPicPr>
            <a:picLocks noChangeAspect="1" noChangeArrowheads="1"/>
          </p:cNvPicPr>
          <p:nvPr/>
        </p:nvPicPr>
        <p:blipFill>
          <a:blip r:embed="rId3" cstate="print"/>
          <a:srcRect/>
          <a:stretch>
            <a:fillRect/>
          </a:stretch>
        </p:blipFill>
        <p:spPr bwMode="auto">
          <a:xfrm>
            <a:off x="914400" y="3352800"/>
            <a:ext cx="914400" cy="912813"/>
          </a:xfrm>
          <a:prstGeom prst="rect">
            <a:avLst/>
          </a:prstGeom>
          <a:noFill/>
        </p:spPr>
      </p:pic>
      <p:pic>
        <p:nvPicPr>
          <p:cNvPr id="7177" name="Picture 9" descr="MCj03248240000[1]"/>
          <p:cNvPicPr>
            <a:picLocks noChangeAspect="1" noChangeArrowheads="1"/>
          </p:cNvPicPr>
          <p:nvPr/>
        </p:nvPicPr>
        <p:blipFill>
          <a:blip r:embed="rId4" cstate="print"/>
          <a:srcRect/>
          <a:stretch>
            <a:fillRect/>
          </a:stretch>
        </p:blipFill>
        <p:spPr bwMode="auto">
          <a:xfrm rot="-892679">
            <a:off x="0" y="2819400"/>
            <a:ext cx="990600" cy="717550"/>
          </a:xfrm>
          <a:prstGeom prst="rect">
            <a:avLst/>
          </a:prstGeom>
          <a:noFill/>
        </p:spPr>
      </p:pic>
      <p:pic>
        <p:nvPicPr>
          <p:cNvPr id="7178" name="Picture 10" descr="MPj03144010000[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116888" y="2286000"/>
            <a:ext cx="1027112" cy="1295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770" decel="100000"/>
                                        <p:tgtEl>
                                          <p:spTgt spid="7170"/>
                                        </p:tgtEl>
                                      </p:cBhvr>
                                    </p:animEffect>
                                    <p:animScale>
                                      <p:cBhvr>
                                        <p:cTn id="8" dur="770" decel="100000"/>
                                        <p:tgtEl>
                                          <p:spTgt spid="7170"/>
                                        </p:tgtEl>
                                      </p:cBhvr>
                                      <p:from x="10000" y="10000"/>
                                      <p:to x="200000" y="450000"/>
                                    </p:animScale>
                                    <p:animScale>
                                      <p:cBhvr>
                                        <p:cTn id="9" dur="1230" accel="100000" fill="hold">
                                          <p:stCondLst>
                                            <p:cond delay="770"/>
                                          </p:stCondLst>
                                        </p:cTn>
                                        <p:tgtEl>
                                          <p:spTgt spid="7170"/>
                                        </p:tgtEl>
                                      </p:cBhvr>
                                      <p:from x="200000" y="450000"/>
                                      <p:to x="100000" y="100000"/>
                                    </p:animScale>
                                    <p:set>
                                      <p:cBhvr>
                                        <p:cTn id="10" dur="770" fill="hold"/>
                                        <p:tgtEl>
                                          <p:spTgt spid="7170"/>
                                        </p:tgtEl>
                                        <p:attrNameLst>
                                          <p:attrName>ppt_x</p:attrName>
                                        </p:attrNameLst>
                                      </p:cBhvr>
                                      <p:to>
                                        <p:strVal val="(0.5)"/>
                                      </p:to>
                                    </p:set>
                                    <p:anim from="(0.5)" to="(#ppt_x)" calcmode="lin" valueType="num">
                                      <p:cBhvr>
                                        <p:cTn id="11" dur="1230" accel="100000" fill="hold">
                                          <p:stCondLst>
                                            <p:cond delay="770"/>
                                          </p:stCondLst>
                                        </p:cTn>
                                        <p:tgtEl>
                                          <p:spTgt spid="7170"/>
                                        </p:tgtEl>
                                        <p:attrNameLst>
                                          <p:attrName>ppt_x</p:attrName>
                                        </p:attrNameLst>
                                      </p:cBhvr>
                                    </p:anim>
                                    <p:set>
                                      <p:cBhvr>
                                        <p:cTn id="12" dur="770" fill="hold"/>
                                        <p:tgtEl>
                                          <p:spTgt spid="7170"/>
                                        </p:tgtEl>
                                        <p:attrNameLst>
                                          <p:attrName>ppt_y</p:attrName>
                                        </p:attrNameLst>
                                      </p:cBhvr>
                                      <p:to>
                                        <p:strVal val="(#ppt_y+0.4)"/>
                                      </p:to>
                                    </p:set>
                                    <p:anim from="(#ppt_y+0.4)" to="(#ppt_y)" calcmode="lin" valueType="num">
                                      <p:cBhvr>
                                        <p:cTn id="13" dur="1230" accel="100000" fill="hold">
                                          <p:stCondLst>
                                            <p:cond delay="770"/>
                                          </p:stCondLst>
                                        </p:cTn>
                                        <p:tgtEl>
                                          <p:spTgt spid="7170"/>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171">
                                            <p:txEl>
                                              <p:pRg st="0" end="0"/>
                                            </p:txEl>
                                          </p:spTgt>
                                        </p:tgtEl>
                                        <p:attrNameLst>
                                          <p:attrName>style.visibility</p:attrName>
                                        </p:attrNameLst>
                                      </p:cBhvr>
                                      <p:to>
                                        <p:strVal val="visible"/>
                                      </p:to>
                                    </p:set>
                                    <p:anim calcmode="lin" valueType="num">
                                      <p:cBhvr additive="base">
                                        <p:cTn id="18"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171">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7171">
                                            <p:txEl>
                                              <p:pRg st="1" end="1"/>
                                            </p:txEl>
                                          </p:spTgt>
                                        </p:tgtEl>
                                        <p:attrNameLst>
                                          <p:attrName>style.visibility</p:attrName>
                                        </p:attrNameLst>
                                      </p:cBhvr>
                                      <p:to>
                                        <p:strVal val="visible"/>
                                      </p:to>
                                    </p:set>
                                    <p:anim calcmode="lin" valueType="num">
                                      <p:cBhvr additive="base">
                                        <p:cTn id="22"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171">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7171">
                                            <p:txEl>
                                              <p:pRg st="2" end="2"/>
                                            </p:txEl>
                                          </p:spTgt>
                                        </p:tgtEl>
                                        <p:attrNameLst>
                                          <p:attrName>style.visibility</p:attrName>
                                        </p:attrNameLst>
                                      </p:cBhvr>
                                      <p:to>
                                        <p:strVal val="visible"/>
                                      </p:to>
                                    </p:set>
                                    <p:anim calcmode="lin" valueType="num">
                                      <p:cBhvr additive="base">
                                        <p:cTn id="26"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174"/>
                                        </p:tgtEl>
                                        <p:attrNameLst>
                                          <p:attrName>style.visibility</p:attrName>
                                        </p:attrNameLst>
                                      </p:cBhvr>
                                      <p:to>
                                        <p:strVal val="visible"/>
                                      </p:to>
                                    </p:set>
                                    <p:animEffect transition="in" filter="blinds(horizontal)">
                                      <p:cBhvr>
                                        <p:cTn id="32" dur="500"/>
                                        <p:tgtEl>
                                          <p:spTgt spid="7174"/>
                                        </p:tgtEl>
                                      </p:cBhvr>
                                    </p:animEffect>
                                  </p:childTnLst>
                                </p:cTn>
                              </p:par>
                              <p:par>
                                <p:cTn id="33" presetID="3" presetClass="entr" presetSubtype="10" fill="hold" nodeType="withEffect">
                                  <p:stCondLst>
                                    <p:cond delay="0"/>
                                  </p:stCondLst>
                                  <p:childTnLst>
                                    <p:set>
                                      <p:cBhvr>
                                        <p:cTn id="34" dur="1" fill="hold">
                                          <p:stCondLst>
                                            <p:cond delay="0"/>
                                          </p:stCondLst>
                                        </p:cTn>
                                        <p:tgtEl>
                                          <p:spTgt spid="7178"/>
                                        </p:tgtEl>
                                        <p:attrNameLst>
                                          <p:attrName>style.visibility</p:attrName>
                                        </p:attrNameLst>
                                      </p:cBhvr>
                                      <p:to>
                                        <p:strVal val="visible"/>
                                      </p:to>
                                    </p:set>
                                    <p:animEffect transition="in" filter="blinds(horizontal)">
                                      <p:cBhvr>
                                        <p:cTn id="35" dur="500"/>
                                        <p:tgtEl>
                                          <p:spTgt spid="7178"/>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nodeType="clickEffect">
                                  <p:stCondLst>
                                    <p:cond delay="0"/>
                                  </p:stCondLst>
                                  <p:childTnLst>
                                    <p:set>
                                      <p:cBhvr>
                                        <p:cTn id="39" dur="1" fill="hold">
                                          <p:stCondLst>
                                            <p:cond delay="0"/>
                                          </p:stCondLst>
                                        </p:cTn>
                                        <p:tgtEl>
                                          <p:spTgt spid="7176"/>
                                        </p:tgtEl>
                                        <p:attrNameLst>
                                          <p:attrName>style.visibility</p:attrName>
                                        </p:attrNameLst>
                                      </p:cBhvr>
                                      <p:to>
                                        <p:strVal val="visible"/>
                                      </p:to>
                                    </p:set>
                                    <p:animEffect transition="in" filter="checkerboard(across)">
                                      <p:cBhvr>
                                        <p:cTn id="40" dur="500"/>
                                        <p:tgtEl>
                                          <p:spTgt spid="7176"/>
                                        </p:tgtEl>
                                      </p:cBhvr>
                                    </p:animEffect>
                                  </p:childTnLst>
                                </p:cTn>
                              </p:par>
                              <p:par>
                                <p:cTn id="41" presetID="5" presetClass="entr" presetSubtype="10" fill="hold" nodeType="withEffect">
                                  <p:stCondLst>
                                    <p:cond delay="0"/>
                                  </p:stCondLst>
                                  <p:childTnLst>
                                    <p:set>
                                      <p:cBhvr>
                                        <p:cTn id="42" dur="1" fill="hold">
                                          <p:stCondLst>
                                            <p:cond delay="0"/>
                                          </p:stCondLst>
                                        </p:cTn>
                                        <p:tgtEl>
                                          <p:spTgt spid="7177"/>
                                        </p:tgtEl>
                                        <p:attrNameLst>
                                          <p:attrName>style.visibility</p:attrName>
                                        </p:attrNameLst>
                                      </p:cBhvr>
                                      <p:to>
                                        <p:strVal val="visible"/>
                                      </p:to>
                                    </p:set>
                                    <p:animEffect transition="in" filter="checkerboard(across)">
                                      <p:cBhvr>
                                        <p:cTn id="43" dur="500"/>
                                        <p:tgtEl>
                                          <p:spTgt spid="7177"/>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7171">
                                            <p:txEl>
                                              <p:pRg st="4" end="4"/>
                                            </p:txEl>
                                          </p:spTgt>
                                        </p:tgtEl>
                                        <p:attrNameLst>
                                          <p:attrName>style.visibility</p:attrName>
                                        </p:attrNameLst>
                                      </p:cBhvr>
                                      <p:to>
                                        <p:strVal val="visible"/>
                                      </p:to>
                                    </p:set>
                                    <p:animEffect transition="in" filter="wipe(down)">
                                      <p:cBhvr>
                                        <p:cTn id="48" dur="580">
                                          <p:stCondLst>
                                            <p:cond delay="0"/>
                                          </p:stCondLst>
                                        </p:cTn>
                                        <p:tgtEl>
                                          <p:spTgt spid="7171">
                                            <p:txEl>
                                              <p:pRg st="4" end="4"/>
                                            </p:txEl>
                                          </p:spTgt>
                                        </p:tgtEl>
                                      </p:cBhvr>
                                    </p:animEffect>
                                    <p:anim calcmode="lin" valueType="num">
                                      <p:cBhvr>
                                        <p:cTn id="49" dur="1822" tmFilter="0,0; 0.14,0.36; 0.43,0.73; 0.71,0.91; 1.0,1.0">
                                          <p:stCondLst>
                                            <p:cond delay="0"/>
                                          </p:stCondLst>
                                        </p:cTn>
                                        <p:tgtEl>
                                          <p:spTgt spid="7171">
                                            <p:txEl>
                                              <p:pRg st="4" end="4"/>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7171">
                                            <p:txEl>
                                              <p:pRg st="4" end="4"/>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7171">
                                            <p:txEl>
                                              <p:pRg st="4" end="4"/>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7171">
                                            <p:txEl>
                                              <p:pRg st="4" end="4"/>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7171">
                                            <p:txEl>
                                              <p:pRg st="4" end="4"/>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7171">
                                            <p:txEl>
                                              <p:pRg st="4" end="4"/>
                                            </p:txEl>
                                          </p:spTgt>
                                        </p:tgtEl>
                                      </p:cBhvr>
                                      <p:to x="100000" y="60000"/>
                                    </p:animScale>
                                    <p:animScale>
                                      <p:cBhvr>
                                        <p:cTn id="55" dur="166" decel="50000">
                                          <p:stCondLst>
                                            <p:cond delay="676"/>
                                          </p:stCondLst>
                                        </p:cTn>
                                        <p:tgtEl>
                                          <p:spTgt spid="7171">
                                            <p:txEl>
                                              <p:pRg st="4" end="4"/>
                                            </p:txEl>
                                          </p:spTgt>
                                        </p:tgtEl>
                                      </p:cBhvr>
                                      <p:to x="100000" y="100000"/>
                                    </p:animScale>
                                    <p:animScale>
                                      <p:cBhvr>
                                        <p:cTn id="56" dur="26">
                                          <p:stCondLst>
                                            <p:cond delay="1312"/>
                                          </p:stCondLst>
                                        </p:cTn>
                                        <p:tgtEl>
                                          <p:spTgt spid="7171">
                                            <p:txEl>
                                              <p:pRg st="4" end="4"/>
                                            </p:txEl>
                                          </p:spTgt>
                                        </p:tgtEl>
                                      </p:cBhvr>
                                      <p:to x="100000" y="80000"/>
                                    </p:animScale>
                                    <p:animScale>
                                      <p:cBhvr>
                                        <p:cTn id="57" dur="166" decel="50000">
                                          <p:stCondLst>
                                            <p:cond delay="1338"/>
                                          </p:stCondLst>
                                        </p:cTn>
                                        <p:tgtEl>
                                          <p:spTgt spid="7171">
                                            <p:txEl>
                                              <p:pRg st="4" end="4"/>
                                            </p:txEl>
                                          </p:spTgt>
                                        </p:tgtEl>
                                      </p:cBhvr>
                                      <p:to x="100000" y="100000"/>
                                    </p:animScale>
                                    <p:animScale>
                                      <p:cBhvr>
                                        <p:cTn id="58" dur="26">
                                          <p:stCondLst>
                                            <p:cond delay="1642"/>
                                          </p:stCondLst>
                                        </p:cTn>
                                        <p:tgtEl>
                                          <p:spTgt spid="7171">
                                            <p:txEl>
                                              <p:pRg st="4" end="4"/>
                                            </p:txEl>
                                          </p:spTgt>
                                        </p:tgtEl>
                                      </p:cBhvr>
                                      <p:to x="100000" y="90000"/>
                                    </p:animScale>
                                    <p:animScale>
                                      <p:cBhvr>
                                        <p:cTn id="59" dur="166" decel="50000">
                                          <p:stCondLst>
                                            <p:cond delay="1668"/>
                                          </p:stCondLst>
                                        </p:cTn>
                                        <p:tgtEl>
                                          <p:spTgt spid="7171">
                                            <p:txEl>
                                              <p:pRg st="4" end="4"/>
                                            </p:txEl>
                                          </p:spTgt>
                                        </p:tgtEl>
                                      </p:cBhvr>
                                      <p:to x="100000" y="100000"/>
                                    </p:animScale>
                                    <p:animScale>
                                      <p:cBhvr>
                                        <p:cTn id="60" dur="26">
                                          <p:stCondLst>
                                            <p:cond delay="1808"/>
                                          </p:stCondLst>
                                        </p:cTn>
                                        <p:tgtEl>
                                          <p:spTgt spid="7171">
                                            <p:txEl>
                                              <p:pRg st="4" end="4"/>
                                            </p:txEl>
                                          </p:spTgt>
                                        </p:tgtEl>
                                      </p:cBhvr>
                                      <p:to x="100000" y="95000"/>
                                    </p:animScale>
                                    <p:animScale>
                                      <p:cBhvr>
                                        <p:cTn id="61" dur="166" decel="50000">
                                          <p:stCondLst>
                                            <p:cond delay="1834"/>
                                          </p:stCondLst>
                                        </p:cTn>
                                        <p:tgtEl>
                                          <p:spTgt spid="7171">
                                            <p:txEl>
                                              <p:pRg st="4" end="4"/>
                                            </p:txEl>
                                          </p:spTgt>
                                        </p:tgtEl>
                                      </p:cBhvr>
                                      <p:to x="100000" y="100000"/>
                                    </p:animScale>
                                  </p:childTnLst>
                                </p:cTn>
                              </p:par>
                              <p:par>
                                <p:cTn id="62" presetID="26" presetClass="entr" presetSubtype="0" fill="hold" nodeType="withEffect">
                                  <p:stCondLst>
                                    <p:cond delay="0"/>
                                  </p:stCondLst>
                                  <p:childTnLst>
                                    <p:set>
                                      <p:cBhvr>
                                        <p:cTn id="63" dur="1" fill="hold">
                                          <p:stCondLst>
                                            <p:cond delay="0"/>
                                          </p:stCondLst>
                                        </p:cTn>
                                        <p:tgtEl>
                                          <p:spTgt spid="7171">
                                            <p:txEl>
                                              <p:pRg st="5" end="5"/>
                                            </p:txEl>
                                          </p:spTgt>
                                        </p:tgtEl>
                                        <p:attrNameLst>
                                          <p:attrName>style.visibility</p:attrName>
                                        </p:attrNameLst>
                                      </p:cBhvr>
                                      <p:to>
                                        <p:strVal val="visible"/>
                                      </p:to>
                                    </p:set>
                                    <p:animEffect transition="in" filter="wipe(down)">
                                      <p:cBhvr>
                                        <p:cTn id="64" dur="580">
                                          <p:stCondLst>
                                            <p:cond delay="0"/>
                                          </p:stCondLst>
                                        </p:cTn>
                                        <p:tgtEl>
                                          <p:spTgt spid="7171">
                                            <p:txEl>
                                              <p:pRg st="5" end="5"/>
                                            </p:txEl>
                                          </p:spTgt>
                                        </p:tgtEl>
                                      </p:cBhvr>
                                    </p:animEffect>
                                    <p:anim calcmode="lin" valueType="num">
                                      <p:cBhvr>
                                        <p:cTn id="65" dur="1822" tmFilter="0,0; 0.14,0.36; 0.43,0.73; 0.71,0.91; 1.0,1.0">
                                          <p:stCondLst>
                                            <p:cond delay="0"/>
                                          </p:stCondLst>
                                        </p:cTn>
                                        <p:tgtEl>
                                          <p:spTgt spid="7171">
                                            <p:txEl>
                                              <p:pRg st="5" end="5"/>
                                            </p:txEl>
                                          </p:spTgt>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7171">
                                            <p:txEl>
                                              <p:pRg st="5" end="5"/>
                                            </p:txEl>
                                          </p:spTgt>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7171">
                                            <p:txEl>
                                              <p:pRg st="5" end="5"/>
                                            </p:txEl>
                                          </p:spTgt>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7171">
                                            <p:txEl>
                                              <p:pRg st="5" end="5"/>
                                            </p:txEl>
                                          </p:spTgt>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7171">
                                            <p:txEl>
                                              <p:pRg st="5" end="5"/>
                                            </p:txEl>
                                          </p:spTgt>
                                        </p:tgtEl>
                                        <p:attrNameLst>
                                          <p:attrName>ppt_y</p:attrName>
                                        </p:attrNameLst>
                                      </p:cBhvr>
                                      <p:tavLst>
                                        <p:tav tm="0" fmla="#ppt_y-sin(pi*$)/81">
                                          <p:val>
                                            <p:fltVal val="0"/>
                                          </p:val>
                                        </p:tav>
                                        <p:tav tm="100000">
                                          <p:val>
                                            <p:fltVal val="1"/>
                                          </p:val>
                                        </p:tav>
                                      </p:tavLst>
                                    </p:anim>
                                    <p:animScale>
                                      <p:cBhvr>
                                        <p:cTn id="70" dur="26">
                                          <p:stCondLst>
                                            <p:cond delay="650"/>
                                          </p:stCondLst>
                                        </p:cTn>
                                        <p:tgtEl>
                                          <p:spTgt spid="7171">
                                            <p:txEl>
                                              <p:pRg st="5" end="5"/>
                                            </p:txEl>
                                          </p:spTgt>
                                        </p:tgtEl>
                                      </p:cBhvr>
                                      <p:to x="100000" y="60000"/>
                                    </p:animScale>
                                    <p:animScale>
                                      <p:cBhvr>
                                        <p:cTn id="71" dur="166" decel="50000">
                                          <p:stCondLst>
                                            <p:cond delay="676"/>
                                          </p:stCondLst>
                                        </p:cTn>
                                        <p:tgtEl>
                                          <p:spTgt spid="7171">
                                            <p:txEl>
                                              <p:pRg st="5" end="5"/>
                                            </p:txEl>
                                          </p:spTgt>
                                        </p:tgtEl>
                                      </p:cBhvr>
                                      <p:to x="100000" y="100000"/>
                                    </p:animScale>
                                    <p:animScale>
                                      <p:cBhvr>
                                        <p:cTn id="72" dur="26">
                                          <p:stCondLst>
                                            <p:cond delay="1312"/>
                                          </p:stCondLst>
                                        </p:cTn>
                                        <p:tgtEl>
                                          <p:spTgt spid="7171">
                                            <p:txEl>
                                              <p:pRg st="5" end="5"/>
                                            </p:txEl>
                                          </p:spTgt>
                                        </p:tgtEl>
                                      </p:cBhvr>
                                      <p:to x="100000" y="80000"/>
                                    </p:animScale>
                                    <p:animScale>
                                      <p:cBhvr>
                                        <p:cTn id="73" dur="166" decel="50000">
                                          <p:stCondLst>
                                            <p:cond delay="1338"/>
                                          </p:stCondLst>
                                        </p:cTn>
                                        <p:tgtEl>
                                          <p:spTgt spid="7171">
                                            <p:txEl>
                                              <p:pRg st="5" end="5"/>
                                            </p:txEl>
                                          </p:spTgt>
                                        </p:tgtEl>
                                      </p:cBhvr>
                                      <p:to x="100000" y="100000"/>
                                    </p:animScale>
                                    <p:animScale>
                                      <p:cBhvr>
                                        <p:cTn id="74" dur="26">
                                          <p:stCondLst>
                                            <p:cond delay="1642"/>
                                          </p:stCondLst>
                                        </p:cTn>
                                        <p:tgtEl>
                                          <p:spTgt spid="7171">
                                            <p:txEl>
                                              <p:pRg st="5" end="5"/>
                                            </p:txEl>
                                          </p:spTgt>
                                        </p:tgtEl>
                                      </p:cBhvr>
                                      <p:to x="100000" y="90000"/>
                                    </p:animScale>
                                    <p:animScale>
                                      <p:cBhvr>
                                        <p:cTn id="75" dur="166" decel="50000">
                                          <p:stCondLst>
                                            <p:cond delay="1668"/>
                                          </p:stCondLst>
                                        </p:cTn>
                                        <p:tgtEl>
                                          <p:spTgt spid="7171">
                                            <p:txEl>
                                              <p:pRg st="5" end="5"/>
                                            </p:txEl>
                                          </p:spTgt>
                                        </p:tgtEl>
                                      </p:cBhvr>
                                      <p:to x="100000" y="100000"/>
                                    </p:animScale>
                                    <p:animScale>
                                      <p:cBhvr>
                                        <p:cTn id="76" dur="26">
                                          <p:stCondLst>
                                            <p:cond delay="1808"/>
                                          </p:stCondLst>
                                        </p:cTn>
                                        <p:tgtEl>
                                          <p:spTgt spid="7171">
                                            <p:txEl>
                                              <p:pRg st="5" end="5"/>
                                            </p:txEl>
                                          </p:spTgt>
                                        </p:tgtEl>
                                      </p:cBhvr>
                                      <p:to x="100000" y="95000"/>
                                    </p:animScale>
                                    <p:animScale>
                                      <p:cBhvr>
                                        <p:cTn id="77" dur="166" decel="50000">
                                          <p:stCondLst>
                                            <p:cond delay="1834"/>
                                          </p:stCondLst>
                                        </p:cTn>
                                        <p:tgtEl>
                                          <p:spTgt spid="7171">
                                            <p:txEl>
                                              <p:pRg st="5" end="5"/>
                                            </p:txEl>
                                          </p:spTgt>
                                        </p:tgtEl>
                                      </p:cBhvr>
                                      <p:to x="100000" y="100000"/>
                                    </p:animScale>
                                  </p:childTnLst>
                                </p:cTn>
                              </p:par>
                              <p:par>
                                <p:cTn id="78" presetID="26" presetClass="entr" presetSubtype="0" fill="hold" nodeType="withEffect">
                                  <p:stCondLst>
                                    <p:cond delay="0"/>
                                  </p:stCondLst>
                                  <p:childTnLst>
                                    <p:set>
                                      <p:cBhvr>
                                        <p:cTn id="79" dur="1" fill="hold">
                                          <p:stCondLst>
                                            <p:cond delay="0"/>
                                          </p:stCondLst>
                                        </p:cTn>
                                        <p:tgtEl>
                                          <p:spTgt spid="7171">
                                            <p:txEl>
                                              <p:pRg st="6" end="6"/>
                                            </p:txEl>
                                          </p:spTgt>
                                        </p:tgtEl>
                                        <p:attrNameLst>
                                          <p:attrName>style.visibility</p:attrName>
                                        </p:attrNameLst>
                                      </p:cBhvr>
                                      <p:to>
                                        <p:strVal val="visible"/>
                                      </p:to>
                                    </p:set>
                                    <p:animEffect transition="in" filter="wipe(down)">
                                      <p:cBhvr>
                                        <p:cTn id="80" dur="580">
                                          <p:stCondLst>
                                            <p:cond delay="0"/>
                                          </p:stCondLst>
                                        </p:cTn>
                                        <p:tgtEl>
                                          <p:spTgt spid="7171">
                                            <p:txEl>
                                              <p:pRg st="6" end="6"/>
                                            </p:txEl>
                                          </p:spTgt>
                                        </p:tgtEl>
                                      </p:cBhvr>
                                    </p:animEffect>
                                    <p:anim calcmode="lin" valueType="num">
                                      <p:cBhvr>
                                        <p:cTn id="81" dur="1822" tmFilter="0,0; 0.14,0.36; 0.43,0.73; 0.71,0.91; 1.0,1.0">
                                          <p:stCondLst>
                                            <p:cond delay="0"/>
                                          </p:stCondLst>
                                        </p:cTn>
                                        <p:tgtEl>
                                          <p:spTgt spid="7171">
                                            <p:txEl>
                                              <p:pRg st="6" end="6"/>
                                            </p:txEl>
                                          </p:spTgt>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7171">
                                            <p:txEl>
                                              <p:pRg st="6" end="6"/>
                                            </p:txEl>
                                          </p:spTgt>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7171">
                                            <p:txEl>
                                              <p:pRg st="6" end="6"/>
                                            </p:txEl>
                                          </p:spTgt>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7171">
                                            <p:txEl>
                                              <p:pRg st="6" end="6"/>
                                            </p:txEl>
                                          </p:spTgt>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7171">
                                            <p:txEl>
                                              <p:pRg st="6" end="6"/>
                                            </p:txEl>
                                          </p:spTgt>
                                        </p:tgtEl>
                                        <p:attrNameLst>
                                          <p:attrName>ppt_y</p:attrName>
                                        </p:attrNameLst>
                                      </p:cBhvr>
                                      <p:tavLst>
                                        <p:tav tm="0" fmla="#ppt_y-sin(pi*$)/81">
                                          <p:val>
                                            <p:fltVal val="0"/>
                                          </p:val>
                                        </p:tav>
                                        <p:tav tm="100000">
                                          <p:val>
                                            <p:fltVal val="1"/>
                                          </p:val>
                                        </p:tav>
                                      </p:tavLst>
                                    </p:anim>
                                    <p:animScale>
                                      <p:cBhvr>
                                        <p:cTn id="86" dur="26">
                                          <p:stCondLst>
                                            <p:cond delay="650"/>
                                          </p:stCondLst>
                                        </p:cTn>
                                        <p:tgtEl>
                                          <p:spTgt spid="7171">
                                            <p:txEl>
                                              <p:pRg st="6" end="6"/>
                                            </p:txEl>
                                          </p:spTgt>
                                        </p:tgtEl>
                                      </p:cBhvr>
                                      <p:to x="100000" y="60000"/>
                                    </p:animScale>
                                    <p:animScale>
                                      <p:cBhvr>
                                        <p:cTn id="87" dur="166" decel="50000">
                                          <p:stCondLst>
                                            <p:cond delay="676"/>
                                          </p:stCondLst>
                                        </p:cTn>
                                        <p:tgtEl>
                                          <p:spTgt spid="7171">
                                            <p:txEl>
                                              <p:pRg st="6" end="6"/>
                                            </p:txEl>
                                          </p:spTgt>
                                        </p:tgtEl>
                                      </p:cBhvr>
                                      <p:to x="100000" y="100000"/>
                                    </p:animScale>
                                    <p:animScale>
                                      <p:cBhvr>
                                        <p:cTn id="88" dur="26">
                                          <p:stCondLst>
                                            <p:cond delay="1312"/>
                                          </p:stCondLst>
                                        </p:cTn>
                                        <p:tgtEl>
                                          <p:spTgt spid="7171">
                                            <p:txEl>
                                              <p:pRg st="6" end="6"/>
                                            </p:txEl>
                                          </p:spTgt>
                                        </p:tgtEl>
                                      </p:cBhvr>
                                      <p:to x="100000" y="80000"/>
                                    </p:animScale>
                                    <p:animScale>
                                      <p:cBhvr>
                                        <p:cTn id="89" dur="166" decel="50000">
                                          <p:stCondLst>
                                            <p:cond delay="1338"/>
                                          </p:stCondLst>
                                        </p:cTn>
                                        <p:tgtEl>
                                          <p:spTgt spid="7171">
                                            <p:txEl>
                                              <p:pRg st="6" end="6"/>
                                            </p:txEl>
                                          </p:spTgt>
                                        </p:tgtEl>
                                      </p:cBhvr>
                                      <p:to x="100000" y="100000"/>
                                    </p:animScale>
                                    <p:animScale>
                                      <p:cBhvr>
                                        <p:cTn id="90" dur="26">
                                          <p:stCondLst>
                                            <p:cond delay="1642"/>
                                          </p:stCondLst>
                                        </p:cTn>
                                        <p:tgtEl>
                                          <p:spTgt spid="7171">
                                            <p:txEl>
                                              <p:pRg st="6" end="6"/>
                                            </p:txEl>
                                          </p:spTgt>
                                        </p:tgtEl>
                                      </p:cBhvr>
                                      <p:to x="100000" y="90000"/>
                                    </p:animScale>
                                    <p:animScale>
                                      <p:cBhvr>
                                        <p:cTn id="91" dur="166" decel="50000">
                                          <p:stCondLst>
                                            <p:cond delay="1668"/>
                                          </p:stCondLst>
                                        </p:cTn>
                                        <p:tgtEl>
                                          <p:spTgt spid="7171">
                                            <p:txEl>
                                              <p:pRg st="6" end="6"/>
                                            </p:txEl>
                                          </p:spTgt>
                                        </p:tgtEl>
                                      </p:cBhvr>
                                      <p:to x="100000" y="100000"/>
                                    </p:animScale>
                                    <p:animScale>
                                      <p:cBhvr>
                                        <p:cTn id="92" dur="26">
                                          <p:stCondLst>
                                            <p:cond delay="1808"/>
                                          </p:stCondLst>
                                        </p:cTn>
                                        <p:tgtEl>
                                          <p:spTgt spid="7171">
                                            <p:txEl>
                                              <p:pRg st="6" end="6"/>
                                            </p:txEl>
                                          </p:spTgt>
                                        </p:tgtEl>
                                      </p:cBhvr>
                                      <p:to x="100000" y="95000"/>
                                    </p:animScale>
                                    <p:animScale>
                                      <p:cBhvr>
                                        <p:cTn id="93" dur="166" decel="50000">
                                          <p:stCondLst>
                                            <p:cond delay="1834"/>
                                          </p:stCondLst>
                                        </p:cTn>
                                        <p:tgtEl>
                                          <p:spTgt spid="7171">
                                            <p:txEl>
                                              <p:pRg st="6" end="6"/>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ChangeArrowheads="1"/>
          </p:cNvSpPr>
          <p:nvPr/>
        </p:nvSpPr>
        <p:spPr bwMode="auto">
          <a:xfrm>
            <a:off x="214313" y="1120775"/>
            <a:ext cx="8709025" cy="5535613"/>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327711" name="Oval 31"/>
          <p:cNvSpPr>
            <a:spLocks noChangeArrowheads="1"/>
          </p:cNvSpPr>
          <p:nvPr/>
        </p:nvSpPr>
        <p:spPr bwMode="auto">
          <a:xfrm>
            <a:off x="3582988" y="2779713"/>
            <a:ext cx="2098675" cy="1292225"/>
          </a:xfrm>
          <a:prstGeom prst="ellipse">
            <a:avLst/>
          </a:prstGeom>
          <a:solidFill>
            <a:srgbClr val="FFD606"/>
          </a:solidFill>
          <a:ln w="9525">
            <a:solidFill>
              <a:schemeClr val="tx1"/>
            </a:solidFill>
            <a:round/>
            <a:headEnd/>
            <a:tailEnd/>
          </a:ln>
          <a:effectLst/>
        </p:spPr>
        <p:txBody>
          <a:bodyPr wrap="none" anchor="ctr"/>
          <a:lstStyle/>
          <a:p>
            <a:endParaRPr lang="en-US"/>
          </a:p>
        </p:txBody>
      </p:sp>
      <p:sp>
        <p:nvSpPr>
          <p:cNvPr id="327683" name="Rectangle 3"/>
          <p:cNvSpPr>
            <a:spLocks noGrp="1" noChangeArrowheads="1"/>
          </p:cNvSpPr>
          <p:nvPr>
            <p:ph type="title"/>
          </p:nvPr>
        </p:nvSpPr>
        <p:spPr>
          <a:xfrm>
            <a:off x="0" y="-187325"/>
            <a:ext cx="9144000" cy="1143000"/>
          </a:xfrm>
        </p:spPr>
        <p:txBody>
          <a:bodyPr/>
          <a:lstStyle/>
          <a:p>
            <a:r>
              <a:rPr lang="en-US" sz="3600" b="1">
                <a:solidFill>
                  <a:srgbClr val="FAFF12"/>
                </a:solidFill>
                <a:effectLst>
                  <a:outerShdw blurRad="38100" dist="38100" dir="2700000" algn="tl">
                    <a:srgbClr val="000000"/>
                  </a:outerShdw>
                </a:effectLst>
              </a:rPr>
              <a:t>Newton’s Law of Gravity</a:t>
            </a:r>
            <a:endParaRPr lang="en-US" b="1">
              <a:solidFill>
                <a:srgbClr val="FAFF12"/>
              </a:solidFill>
              <a:effectLst>
                <a:outerShdw blurRad="38100" dist="38100" dir="2700000" algn="tl">
                  <a:srgbClr val="000000"/>
                </a:outerShdw>
              </a:effectLst>
            </a:endParaRPr>
          </a:p>
        </p:txBody>
      </p:sp>
      <p:sp>
        <p:nvSpPr>
          <p:cNvPr id="327692" name="Oval 12"/>
          <p:cNvSpPr>
            <a:spLocks noChangeArrowheads="1"/>
          </p:cNvSpPr>
          <p:nvPr/>
        </p:nvSpPr>
        <p:spPr bwMode="auto">
          <a:xfrm>
            <a:off x="2192338" y="1825625"/>
            <a:ext cx="646112" cy="623888"/>
          </a:xfrm>
          <a:prstGeom prst="ellipse">
            <a:avLst/>
          </a:prstGeom>
          <a:solidFill>
            <a:schemeClr val="hlink"/>
          </a:solidFill>
          <a:ln w="9525">
            <a:solidFill>
              <a:schemeClr val="tx1"/>
            </a:solidFill>
            <a:round/>
            <a:headEnd/>
            <a:tailEnd/>
          </a:ln>
          <a:effectLst/>
        </p:spPr>
        <p:txBody>
          <a:bodyPr wrap="none" anchor="ctr"/>
          <a:lstStyle/>
          <a:p>
            <a:r>
              <a:rPr lang="en-US" sz="2000" dirty="0">
                <a:effectLst>
                  <a:outerShdw blurRad="38100" dist="38100" dir="2700000" algn="tl">
                    <a:srgbClr val="000000"/>
                  </a:outerShdw>
                </a:effectLst>
              </a:rPr>
              <a:t>1</a:t>
            </a:r>
            <a:endParaRPr lang="en-US" dirty="0"/>
          </a:p>
        </p:txBody>
      </p:sp>
      <p:sp>
        <p:nvSpPr>
          <p:cNvPr id="327695" name="Oval 15"/>
          <p:cNvSpPr>
            <a:spLocks noChangeArrowheads="1"/>
          </p:cNvSpPr>
          <p:nvPr/>
        </p:nvSpPr>
        <p:spPr bwMode="auto">
          <a:xfrm>
            <a:off x="6089650" y="1784350"/>
            <a:ext cx="646113" cy="623888"/>
          </a:xfrm>
          <a:prstGeom prst="ellipse">
            <a:avLst/>
          </a:prstGeom>
          <a:solidFill>
            <a:schemeClr val="hlink"/>
          </a:solidFill>
          <a:ln w="9525">
            <a:solidFill>
              <a:schemeClr val="tx1"/>
            </a:solidFill>
            <a:round/>
            <a:headEnd/>
            <a:tailEnd/>
          </a:ln>
          <a:effectLst/>
        </p:spPr>
        <p:txBody>
          <a:bodyPr wrap="none" anchor="ctr"/>
          <a:lstStyle/>
          <a:p>
            <a:r>
              <a:rPr lang="en-US" sz="2000">
                <a:effectLst>
                  <a:outerShdw blurRad="38100" dist="38100" dir="2700000" algn="tl">
                    <a:srgbClr val="000000"/>
                  </a:outerShdw>
                </a:effectLst>
              </a:rPr>
              <a:t>2</a:t>
            </a:r>
            <a:endParaRPr lang="en-US"/>
          </a:p>
        </p:txBody>
      </p:sp>
      <p:sp>
        <p:nvSpPr>
          <p:cNvPr id="327696" name="Line 16"/>
          <p:cNvSpPr>
            <a:spLocks noChangeShapeType="1"/>
          </p:cNvSpPr>
          <p:nvPr/>
        </p:nvSpPr>
        <p:spPr bwMode="auto">
          <a:xfrm>
            <a:off x="2840038" y="2143125"/>
            <a:ext cx="588962" cy="0"/>
          </a:xfrm>
          <a:prstGeom prst="line">
            <a:avLst/>
          </a:prstGeom>
          <a:noFill/>
          <a:ln w="19050">
            <a:solidFill>
              <a:schemeClr val="tx1"/>
            </a:solidFill>
            <a:round/>
            <a:headEnd/>
            <a:tailEnd type="triangle" w="med" len="med"/>
          </a:ln>
          <a:effectLst/>
        </p:spPr>
        <p:txBody>
          <a:bodyPr wrap="none" anchor="ctr"/>
          <a:lstStyle/>
          <a:p>
            <a:endParaRPr lang="en-US"/>
          </a:p>
        </p:txBody>
      </p:sp>
      <p:sp>
        <p:nvSpPr>
          <p:cNvPr id="327697" name="Line 17"/>
          <p:cNvSpPr>
            <a:spLocks noChangeShapeType="1"/>
          </p:cNvSpPr>
          <p:nvPr/>
        </p:nvSpPr>
        <p:spPr bwMode="auto">
          <a:xfrm rot="-32459073">
            <a:off x="5499100" y="2092325"/>
            <a:ext cx="588963" cy="0"/>
          </a:xfrm>
          <a:prstGeom prst="line">
            <a:avLst/>
          </a:prstGeom>
          <a:noFill/>
          <a:ln w="19050">
            <a:solidFill>
              <a:schemeClr val="tx1"/>
            </a:solidFill>
            <a:round/>
            <a:headEnd/>
            <a:tailEnd type="triangle" w="med" len="med"/>
          </a:ln>
          <a:effectLst/>
        </p:spPr>
        <p:txBody>
          <a:bodyPr wrap="none" anchor="ctr"/>
          <a:lstStyle/>
          <a:p>
            <a:endParaRPr lang="en-US"/>
          </a:p>
        </p:txBody>
      </p:sp>
      <p:sp>
        <p:nvSpPr>
          <p:cNvPr id="327698" name="Text Box 18"/>
          <p:cNvSpPr txBox="1">
            <a:spLocks noChangeArrowheads="1"/>
          </p:cNvSpPr>
          <p:nvPr/>
        </p:nvSpPr>
        <p:spPr bwMode="auto">
          <a:xfrm>
            <a:off x="5664200" y="2217738"/>
            <a:ext cx="407988" cy="396875"/>
          </a:xfrm>
          <a:prstGeom prst="rect">
            <a:avLst/>
          </a:prstGeom>
          <a:noFill/>
          <a:ln w="9525">
            <a:noFill/>
            <a:miter lim="800000"/>
            <a:headEnd/>
            <a:tailEnd/>
          </a:ln>
          <a:effectLst/>
        </p:spPr>
        <p:txBody>
          <a:bodyPr wrap="none" anchor="ctr">
            <a:spAutoFit/>
          </a:bodyPr>
          <a:lstStyle/>
          <a:p>
            <a:r>
              <a:rPr lang="en-US" sz="2000">
                <a:solidFill>
                  <a:schemeClr val="tx1"/>
                </a:solidFill>
              </a:rPr>
              <a:t>F</a:t>
            </a:r>
            <a:r>
              <a:rPr lang="en-US" sz="2000" baseline="-25000">
                <a:solidFill>
                  <a:schemeClr val="tx1"/>
                </a:solidFill>
              </a:rPr>
              <a:t>g</a:t>
            </a:r>
            <a:endParaRPr lang="en-US" sz="2000">
              <a:solidFill>
                <a:schemeClr val="tx1"/>
              </a:solidFill>
            </a:endParaRPr>
          </a:p>
        </p:txBody>
      </p:sp>
      <p:sp>
        <p:nvSpPr>
          <p:cNvPr id="327699" name="Text Box 19"/>
          <p:cNvSpPr txBox="1">
            <a:spLocks noChangeArrowheads="1"/>
          </p:cNvSpPr>
          <p:nvPr/>
        </p:nvSpPr>
        <p:spPr bwMode="auto">
          <a:xfrm>
            <a:off x="2878138" y="2244725"/>
            <a:ext cx="407987" cy="396875"/>
          </a:xfrm>
          <a:prstGeom prst="rect">
            <a:avLst/>
          </a:prstGeom>
          <a:noFill/>
          <a:ln w="9525">
            <a:noFill/>
            <a:miter lim="800000"/>
            <a:headEnd/>
            <a:tailEnd/>
          </a:ln>
          <a:effectLst/>
        </p:spPr>
        <p:txBody>
          <a:bodyPr wrap="none" anchor="ctr">
            <a:spAutoFit/>
          </a:bodyPr>
          <a:lstStyle/>
          <a:p>
            <a:r>
              <a:rPr lang="en-US" sz="2000">
                <a:solidFill>
                  <a:schemeClr val="tx1"/>
                </a:solidFill>
              </a:rPr>
              <a:t>F</a:t>
            </a:r>
            <a:r>
              <a:rPr lang="en-US" sz="2000" baseline="-25000">
                <a:solidFill>
                  <a:schemeClr val="tx1"/>
                </a:solidFill>
              </a:rPr>
              <a:t>g</a:t>
            </a:r>
            <a:endParaRPr lang="en-US" sz="2000">
              <a:solidFill>
                <a:schemeClr val="tx1"/>
              </a:solidFill>
            </a:endParaRPr>
          </a:p>
        </p:txBody>
      </p:sp>
      <p:sp>
        <p:nvSpPr>
          <p:cNvPr id="327700" name="Text Box 20"/>
          <p:cNvSpPr txBox="1">
            <a:spLocks noChangeArrowheads="1"/>
          </p:cNvSpPr>
          <p:nvPr/>
        </p:nvSpPr>
        <p:spPr bwMode="auto">
          <a:xfrm>
            <a:off x="677863" y="4451321"/>
            <a:ext cx="2887329" cy="400110"/>
          </a:xfrm>
          <a:prstGeom prst="rect">
            <a:avLst/>
          </a:prstGeom>
          <a:noFill/>
          <a:ln w="9525">
            <a:noFill/>
            <a:miter lim="800000"/>
            <a:headEnd/>
            <a:tailEnd/>
          </a:ln>
          <a:effectLst/>
        </p:spPr>
        <p:txBody>
          <a:bodyPr wrap="none" anchor="ctr">
            <a:spAutoFit/>
          </a:bodyPr>
          <a:lstStyle/>
          <a:p>
            <a:pPr algn="l"/>
            <a:r>
              <a:rPr lang="en-US" sz="2000" dirty="0"/>
              <a:t>m</a:t>
            </a:r>
            <a:r>
              <a:rPr lang="en-US" sz="2000" baseline="-25000" dirty="0" smtClean="0">
                <a:solidFill>
                  <a:schemeClr val="tx1"/>
                </a:solidFill>
              </a:rPr>
              <a:t>1</a:t>
            </a:r>
            <a:r>
              <a:rPr lang="en-US" sz="2000" dirty="0" smtClean="0">
                <a:solidFill>
                  <a:schemeClr val="tx1"/>
                </a:solidFill>
              </a:rPr>
              <a:t> </a:t>
            </a:r>
            <a:r>
              <a:rPr lang="en-US" sz="2000" dirty="0">
                <a:solidFill>
                  <a:schemeClr val="tx1"/>
                </a:solidFill>
              </a:rPr>
              <a:t>= Mass of object 1 </a:t>
            </a:r>
            <a:r>
              <a:rPr lang="en-US" sz="2000" dirty="0" smtClean="0">
                <a:solidFill>
                  <a:schemeClr val="tx1"/>
                </a:solidFill>
              </a:rPr>
              <a:t>(</a:t>
            </a:r>
            <a:r>
              <a:rPr lang="en-US" sz="2000" dirty="0" smtClean="0"/>
              <a:t>kg</a:t>
            </a:r>
            <a:r>
              <a:rPr lang="en-US" sz="2000" dirty="0" smtClean="0">
                <a:solidFill>
                  <a:schemeClr val="tx1"/>
                </a:solidFill>
              </a:rPr>
              <a:t>)</a:t>
            </a:r>
            <a:endParaRPr lang="en-US" sz="2000" dirty="0"/>
          </a:p>
        </p:txBody>
      </p:sp>
      <p:sp>
        <p:nvSpPr>
          <p:cNvPr id="327701" name="Text Box 21"/>
          <p:cNvSpPr txBox="1">
            <a:spLocks noChangeArrowheads="1"/>
          </p:cNvSpPr>
          <p:nvPr/>
        </p:nvSpPr>
        <p:spPr bwMode="auto">
          <a:xfrm>
            <a:off x="692150" y="4921221"/>
            <a:ext cx="2887329" cy="400110"/>
          </a:xfrm>
          <a:prstGeom prst="rect">
            <a:avLst/>
          </a:prstGeom>
          <a:noFill/>
          <a:ln w="9525">
            <a:noFill/>
            <a:miter lim="800000"/>
            <a:headEnd/>
            <a:tailEnd/>
          </a:ln>
          <a:effectLst/>
        </p:spPr>
        <p:txBody>
          <a:bodyPr wrap="none" anchor="ctr">
            <a:spAutoFit/>
          </a:bodyPr>
          <a:lstStyle/>
          <a:p>
            <a:pPr algn="l"/>
            <a:r>
              <a:rPr lang="en-US" sz="2000" dirty="0"/>
              <a:t>m</a:t>
            </a:r>
            <a:r>
              <a:rPr lang="en-US" sz="2000" baseline="-25000" dirty="0" smtClean="0">
                <a:solidFill>
                  <a:schemeClr val="tx1"/>
                </a:solidFill>
              </a:rPr>
              <a:t>2</a:t>
            </a:r>
            <a:r>
              <a:rPr lang="en-US" sz="2000" dirty="0" smtClean="0">
                <a:solidFill>
                  <a:schemeClr val="tx1"/>
                </a:solidFill>
              </a:rPr>
              <a:t> </a:t>
            </a:r>
            <a:r>
              <a:rPr lang="en-US" sz="2000" dirty="0">
                <a:solidFill>
                  <a:schemeClr val="tx1"/>
                </a:solidFill>
              </a:rPr>
              <a:t>= Mass of object 2 </a:t>
            </a:r>
            <a:r>
              <a:rPr lang="en-US" sz="2000" dirty="0" smtClean="0">
                <a:solidFill>
                  <a:schemeClr val="tx1"/>
                </a:solidFill>
              </a:rPr>
              <a:t>(</a:t>
            </a:r>
            <a:r>
              <a:rPr lang="en-US" sz="2000" dirty="0" smtClean="0"/>
              <a:t>kg</a:t>
            </a:r>
            <a:r>
              <a:rPr lang="en-US" sz="2000" dirty="0" smtClean="0">
                <a:solidFill>
                  <a:schemeClr val="tx1"/>
                </a:solidFill>
              </a:rPr>
              <a:t>)</a:t>
            </a:r>
            <a:endParaRPr lang="en-US" sz="2000" dirty="0"/>
          </a:p>
        </p:txBody>
      </p:sp>
      <p:sp>
        <p:nvSpPr>
          <p:cNvPr id="327702" name="Text Box 22"/>
          <p:cNvSpPr txBox="1">
            <a:spLocks noChangeArrowheads="1"/>
          </p:cNvSpPr>
          <p:nvPr/>
        </p:nvSpPr>
        <p:spPr bwMode="auto">
          <a:xfrm>
            <a:off x="788988" y="5392708"/>
            <a:ext cx="3730508" cy="400110"/>
          </a:xfrm>
          <a:prstGeom prst="rect">
            <a:avLst/>
          </a:prstGeom>
          <a:noFill/>
          <a:ln w="9525">
            <a:noFill/>
            <a:miter lim="800000"/>
            <a:headEnd/>
            <a:tailEnd/>
          </a:ln>
          <a:effectLst/>
        </p:spPr>
        <p:txBody>
          <a:bodyPr wrap="none" anchor="ctr">
            <a:spAutoFit/>
          </a:bodyPr>
          <a:lstStyle/>
          <a:p>
            <a:pPr algn="l"/>
            <a:r>
              <a:rPr lang="en-US" sz="2000" dirty="0"/>
              <a:t>r</a:t>
            </a:r>
            <a:r>
              <a:rPr lang="en-US" sz="2000" dirty="0" smtClean="0">
                <a:solidFill>
                  <a:schemeClr val="tx1"/>
                </a:solidFill>
              </a:rPr>
              <a:t> </a:t>
            </a:r>
            <a:r>
              <a:rPr lang="en-US" sz="2000" dirty="0">
                <a:solidFill>
                  <a:schemeClr val="tx1"/>
                </a:solidFill>
              </a:rPr>
              <a:t>= Distance between objects </a:t>
            </a:r>
            <a:r>
              <a:rPr lang="en-US" sz="2000" dirty="0" smtClean="0">
                <a:solidFill>
                  <a:schemeClr val="tx1"/>
                </a:solidFill>
              </a:rPr>
              <a:t>(m</a:t>
            </a:r>
            <a:r>
              <a:rPr lang="en-US" sz="2000" dirty="0">
                <a:solidFill>
                  <a:schemeClr val="tx1"/>
                </a:solidFill>
              </a:rPr>
              <a:t>)</a:t>
            </a:r>
          </a:p>
        </p:txBody>
      </p:sp>
      <p:sp>
        <p:nvSpPr>
          <p:cNvPr id="327703" name="Text Box 23"/>
          <p:cNvSpPr txBox="1">
            <a:spLocks noChangeArrowheads="1"/>
          </p:cNvSpPr>
          <p:nvPr/>
        </p:nvSpPr>
        <p:spPr bwMode="auto">
          <a:xfrm>
            <a:off x="795338" y="5818158"/>
            <a:ext cx="2651688" cy="400110"/>
          </a:xfrm>
          <a:prstGeom prst="rect">
            <a:avLst/>
          </a:prstGeom>
          <a:noFill/>
          <a:ln w="9525">
            <a:noFill/>
            <a:miter lim="800000"/>
            <a:headEnd/>
            <a:tailEnd/>
          </a:ln>
          <a:effectLst/>
        </p:spPr>
        <p:txBody>
          <a:bodyPr wrap="none" anchor="ctr">
            <a:spAutoFit/>
          </a:bodyPr>
          <a:lstStyle/>
          <a:p>
            <a:r>
              <a:rPr lang="en-US" sz="2000" dirty="0">
                <a:solidFill>
                  <a:schemeClr val="tx1"/>
                </a:solidFill>
              </a:rPr>
              <a:t>G = </a:t>
            </a:r>
            <a:r>
              <a:rPr lang="en-US" sz="2000" dirty="0" smtClean="0">
                <a:solidFill>
                  <a:schemeClr val="tx1"/>
                </a:solidFill>
              </a:rPr>
              <a:t>6.67x10</a:t>
            </a:r>
            <a:r>
              <a:rPr lang="en-US" sz="2000" baseline="30000" dirty="0" smtClean="0">
                <a:solidFill>
                  <a:schemeClr val="tx1"/>
                </a:solidFill>
              </a:rPr>
              <a:t>-11</a:t>
            </a:r>
            <a:r>
              <a:rPr lang="en-US" sz="2000" dirty="0" smtClean="0">
                <a:solidFill>
                  <a:schemeClr val="tx1"/>
                </a:solidFill>
              </a:rPr>
              <a:t> N m</a:t>
            </a:r>
            <a:r>
              <a:rPr lang="en-US" sz="2000" baseline="30000" dirty="0" smtClean="0">
                <a:solidFill>
                  <a:schemeClr val="tx1"/>
                </a:solidFill>
              </a:rPr>
              <a:t>2</a:t>
            </a:r>
            <a:r>
              <a:rPr lang="en-US" sz="2000" dirty="0" smtClean="0">
                <a:solidFill>
                  <a:schemeClr val="tx1"/>
                </a:solidFill>
              </a:rPr>
              <a:t>/Kg</a:t>
            </a:r>
            <a:r>
              <a:rPr lang="en-US" sz="2000" baseline="30000" dirty="0" smtClean="0">
                <a:solidFill>
                  <a:schemeClr val="tx1"/>
                </a:solidFill>
              </a:rPr>
              <a:t>2</a:t>
            </a:r>
            <a:endParaRPr lang="en-US" sz="2000" dirty="0">
              <a:solidFill>
                <a:schemeClr val="tx1"/>
              </a:solidFill>
            </a:endParaRPr>
          </a:p>
        </p:txBody>
      </p:sp>
      <p:grpSp>
        <p:nvGrpSpPr>
          <p:cNvPr id="2" name="Group 29"/>
          <p:cNvGrpSpPr>
            <a:grpSpLocks/>
          </p:cNvGrpSpPr>
          <p:nvPr/>
        </p:nvGrpSpPr>
        <p:grpSpPr bwMode="auto">
          <a:xfrm>
            <a:off x="2498725" y="1270000"/>
            <a:ext cx="3917950" cy="396875"/>
            <a:chOff x="1371" y="800"/>
            <a:chExt cx="2468" cy="250"/>
          </a:xfrm>
        </p:grpSpPr>
        <p:sp>
          <p:nvSpPr>
            <p:cNvPr id="327704" name="Line 24"/>
            <p:cNvSpPr>
              <a:spLocks noChangeShapeType="1"/>
            </p:cNvSpPr>
            <p:nvPr/>
          </p:nvSpPr>
          <p:spPr bwMode="auto">
            <a:xfrm>
              <a:off x="1371" y="807"/>
              <a:ext cx="0" cy="193"/>
            </a:xfrm>
            <a:prstGeom prst="line">
              <a:avLst/>
            </a:prstGeom>
            <a:noFill/>
            <a:ln w="9525">
              <a:solidFill>
                <a:schemeClr val="tx1"/>
              </a:solidFill>
              <a:round/>
              <a:headEnd/>
              <a:tailEnd/>
            </a:ln>
            <a:effectLst/>
          </p:spPr>
          <p:txBody>
            <a:bodyPr wrap="none" anchor="ctr"/>
            <a:lstStyle/>
            <a:p>
              <a:endParaRPr lang="en-US"/>
            </a:p>
          </p:txBody>
        </p:sp>
        <p:sp>
          <p:nvSpPr>
            <p:cNvPr id="327705" name="Line 25"/>
            <p:cNvSpPr>
              <a:spLocks noChangeShapeType="1"/>
            </p:cNvSpPr>
            <p:nvPr/>
          </p:nvSpPr>
          <p:spPr bwMode="auto">
            <a:xfrm>
              <a:off x="3839" y="803"/>
              <a:ext cx="0" cy="193"/>
            </a:xfrm>
            <a:prstGeom prst="line">
              <a:avLst/>
            </a:prstGeom>
            <a:noFill/>
            <a:ln w="9525">
              <a:solidFill>
                <a:schemeClr val="tx1"/>
              </a:solidFill>
              <a:round/>
              <a:headEnd/>
              <a:tailEnd/>
            </a:ln>
            <a:effectLst/>
          </p:spPr>
          <p:txBody>
            <a:bodyPr wrap="none" anchor="ctr"/>
            <a:lstStyle/>
            <a:p>
              <a:endParaRPr lang="en-US"/>
            </a:p>
          </p:txBody>
        </p:sp>
        <p:sp>
          <p:nvSpPr>
            <p:cNvPr id="327706" name="Line 26"/>
            <p:cNvSpPr>
              <a:spLocks noChangeShapeType="1"/>
            </p:cNvSpPr>
            <p:nvPr/>
          </p:nvSpPr>
          <p:spPr bwMode="auto">
            <a:xfrm>
              <a:off x="1371" y="907"/>
              <a:ext cx="965" cy="0"/>
            </a:xfrm>
            <a:prstGeom prst="line">
              <a:avLst/>
            </a:prstGeom>
            <a:noFill/>
            <a:ln w="9525">
              <a:solidFill>
                <a:schemeClr val="tx1"/>
              </a:solidFill>
              <a:round/>
              <a:headEnd/>
              <a:tailEnd/>
            </a:ln>
            <a:effectLst/>
          </p:spPr>
          <p:txBody>
            <a:bodyPr wrap="none" anchor="ctr"/>
            <a:lstStyle/>
            <a:p>
              <a:endParaRPr lang="en-US"/>
            </a:p>
          </p:txBody>
        </p:sp>
        <p:sp>
          <p:nvSpPr>
            <p:cNvPr id="327707" name="Line 27"/>
            <p:cNvSpPr>
              <a:spLocks noChangeShapeType="1"/>
            </p:cNvSpPr>
            <p:nvPr/>
          </p:nvSpPr>
          <p:spPr bwMode="auto">
            <a:xfrm>
              <a:off x="2867" y="910"/>
              <a:ext cx="965" cy="0"/>
            </a:xfrm>
            <a:prstGeom prst="line">
              <a:avLst/>
            </a:prstGeom>
            <a:noFill/>
            <a:ln w="9525">
              <a:solidFill>
                <a:schemeClr val="tx1"/>
              </a:solidFill>
              <a:round/>
              <a:headEnd/>
              <a:tailEnd/>
            </a:ln>
            <a:effectLst/>
          </p:spPr>
          <p:txBody>
            <a:bodyPr wrap="none" anchor="ctr"/>
            <a:lstStyle/>
            <a:p>
              <a:endParaRPr lang="en-US"/>
            </a:p>
          </p:txBody>
        </p:sp>
        <p:sp>
          <p:nvSpPr>
            <p:cNvPr id="327708" name="Text Box 28"/>
            <p:cNvSpPr txBox="1">
              <a:spLocks noChangeArrowheads="1"/>
            </p:cNvSpPr>
            <p:nvPr/>
          </p:nvSpPr>
          <p:spPr bwMode="auto">
            <a:xfrm>
              <a:off x="2486" y="800"/>
              <a:ext cx="232" cy="250"/>
            </a:xfrm>
            <a:prstGeom prst="rect">
              <a:avLst/>
            </a:prstGeom>
            <a:noFill/>
            <a:ln w="9525">
              <a:noFill/>
              <a:miter lim="800000"/>
              <a:headEnd/>
              <a:tailEnd/>
            </a:ln>
            <a:effectLst/>
          </p:spPr>
          <p:txBody>
            <a:bodyPr wrap="none" anchor="ctr">
              <a:spAutoFit/>
            </a:bodyPr>
            <a:lstStyle/>
            <a:p>
              <a:pPr algn="l"/>
              <a:r>
                <a:rPr lang="en-US" sz="2000">
                  <a:solidFill>
                    <a:schemeClr val="tx1"/>
                  </a:solidFill>
                </a:rPr>
                <a:t>D</a:t>
              </a:r>
            </a:p>
          </p:txBody>
        </p:sp>
      </p:grpSp>
      <p:graphicFrame>
        <p:nvGraphicFramePr>
          <p:cNvPr id="327710" name="Object 30"/>
          <p:cNvGraphicFramePr>
            <a:graphicFrameLocks noChangeAspect="1"/>
          </p:cNvGraphicFramePr>
          <p:nvPr/>
        </p:nvGraphicFramePr>
        <p:xfrm>
          <a:off x="3867150" y="3008313"/>
          <a:ext cx="1598613" cy="787400"/>
        </p:xfrm>
        <a:graphic>
          <a:graphicData uri="http://schemas.openxmlformats.org/presentationml/2006/ole">
            <p:oleObj spid="_x0000_s15362" name="Equation" r:id="rId4" imgW="799920" imgH="3934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7710"/>
                                        </p:tgtEl>
                                        <p:attrNameLst>
                                          <p:attrName>style.visibility</p:attrName>
                                        </p:attrNameLst>
                                      </p:cBhvr>
                                      <p:to>
                                        <p:strVal val="visible"/>
                                      </p:to>
                                    </p:set>
                                    <p:animEffect transition="in" filter="blinds(horizontal)">
                                      <p:cBhvr>
                                        <p:cTn id="7" dur="500"/>
                                        <p:tgtEl>
                                          <p:spTgt spid="3277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27700"/>
                                        </p:tgtEl>
                                        <p:attrNameLst>
                                          <p:attrName>style.visibility</p:attrName>
                                        </p:attrNameLst>
                                      </p:cBhvr>
                                      <p:to>
                                        <p:strVal val="visible"/>
                                      </p:to>
                                    </p:set>
                                    <p:animEffect transition="in" filter="blinds(horizontal)">
                                      <p:cBhvr>
                                        <p:cTn id="12" dur="500"/>
                                        <p:tgtEl>
                                          <p:spTgt spid="32770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27701"/>
                                        </p:tgtEl>
                                        <p:attrNameLst>
                                          <p:attrName>style.visibility</p:attrName>
                                        </p:attrNameLst>
                                      </p:cBhvr>
                                      <p:to>
                                        <p:strVal val="visible"/>
                                      </p:to>
                                    </p:set>
                                    <p:animEffect transition="in" filter="blinds(horizontal)">
                                      <p:cBhvr>
                                        <p:cTn id="17" dur="500"/>
                                        <p:tgtEl>
                                          <p:spTgt spid="32770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27702"/>
                                        </p:tgtEl>
                                        <p:attrNameLst>
                                          <p:attrName>style.visibility</p:attrName>
                                        </p:attrNameLst>
                                      </p:cBhvr>
                                      <p:to>
                                        <p:strVal val="visible"/>
                                      </p:to>
                                    </p:set>
                                    <p:animEffect transition="in" filter="blinds(horizontal)">
                                      <p:cBhvr>
                                        <p:cTn id="22" dur="500"/>
                                        <p:tgtEl>
                                          <p:spTgt spid="327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0" grpId="0"/>
      <p:bldP spid="327701" grpId="0"/>
      <p:bldP spid="32770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TotalTime>
  <Words>800</Words>
  <Application>Microsoft Office PowerPoint</Application>
  <PresentationFormat>On-screen Show (4:3)</PresentationFormat>
  <Paragraphs>96</Paragraphs>
  <Slides>14</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Office Theme</vt:lpstr>
      <vt:lpstr>Equation</vt:lpstr>
      <vt:lpstr>Review: </vt:lpstr>
      <vt:lpstr>Purpose: </vt:lpstr>
      <vt:lpstr>Gravity</vt:lpstr>
      <vt:lpstr>All Matter Is Affected by Gravity</vt:lpstr>
      <vt:lpstr>Earth’s Gravitational Force Is Large “It’s Truly Incomparable”</vt:lpstr>
      <vt:lpstr>The Law of Universal Gravitation</vt:lpstr>
      <vt:lpstr>Slide 7</vt:lpstr>
      <vt:lpstr>For Example…</vt:lpstr>
      <vt:lpstr>Newton’s Law of Gravity</vt:lpstr>
      <vt:lpstr>Slide 10</vt:lpstr>
      <vt:lpstr>Ex 1</vt:lpstr>
      <vt:lpstr>Practice questions </vt:lpstr>
      <vt:lpstr>Gravitational field strength  </vt:lpstr>
      <vt:lpstr>Slide 14</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dbrick</cp:lastModifiedBy>
  <cp:revision>30</cp:revision>
  <dcterms:created xsi:type="dcterms:W3CDTF">2012-05-08T13:08:49Z</dcterms:created>
  <dcterms:modified xsi:type="dcterms:W3CDTF">2013-04-01T13:50:36Z</dcterms:modified>
</cp:coreProperties>
</file>