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5"/>
  </p:notesMasterIdLst>
  <p:sldIdLst>
    <p:sldId id="586" r:id="rId2"/>
    <p:sldId id="518" r:id="rId3"/>
    <p:sldId id="520" r:id="rId4"/>
    <p:sldId id="515" r:id="rId5"/>
    <p:sldId id="516" r:id="rId6"/>
    <p:sldId id="517" r:id="rId7"/>
    <p:sldId id="519" r:id="rId8"/>
    <p:sldId id="521" r:id="rId9"/>
    <p:sldId id="522" r:id="rId10"/>
    <p:sldId id="523" r:id="rId11"/>
    <p:sldId id="524" r:id="rId12"/>
    <p:sldId id="535" r:id="rId13"/>
    <p:sldId id="527" r:id="rId14"/>
    <p:sldId id="533" r:id="rId15"/>
    <p:sldId id="525" r:id="rId16"/>
    <p:sldId id="526" r:id="rId17"/>
    <p:sldId id="536" r:id="rId18"/>
    <p:sldId id="528" r:id="rId19"/>
    <p:sldId id="529" r:id="rId20"/>
    <p:sldId id="530" r:id="rId21"/>
    <p:sldId id="531" r:id="rId22"/>
    <p:sldId id="537" r:id="rId23"/>
    <p:sldId id="538" r:id="rId24"/>
    <p:sldId id="539" r:id="rId25"/>
    <p:sldId id="540" r:id="rId26"/>
    <p:sldId id="542" r:id="rId27"/>
    <p:sldId id="543" r:id="rId28"/>
    <p:sldId id="544" r:id="rId29"/>
    <p:sldId id="545" r:id="rId30"/>
    <p:sldId id="546" r:id="rId31"/>
    <p:sldId id="547" r:id="rId32"/>
    <p:sldId id="548" r:id="rId33"/>
    <p:sldId id="549" r:id="rId34"/>
    <p:sldId id="550" r:id="rId35"/>
    <p:sldId id="551" r:id="rId36"/>
    <p:sldId id="552" r:id="rId37"/>
    <p:sldId id="553" r:id="rId38"/>
    <p:sldId id="554" r:id="rId39"/>
    <p:sldId id="556" r:id="rId40"/>
    <p:sldId id="557" r:id="rId41"/>
    <p:sldId id="558" r:id="rId42"/>
    <p:sldId id="559" r:id="rId43"/>
    <p:sldId id="560" r:id="rId44"/>
    <p:sldId id="562" r:id="rId45"/>
    <p:sldId id="563" r:id="rId46"/>
    <p:sldId id="561" r:id="rId47"/>
    <p:sldId id="564" r:id="rId48"/>
    <p:sldId id="565" r:id="rId49"/>
    <p:sldId id="566" r:id="rId50"/>
    <p:sldId id="567" r:id="rId51"/>
    <p:sldId id="574" r:id="rId52"/>
    <p:sldId id="572" r:id="rId53"/>
    <p:sldId id="575" r:id="rId54"/>
    <p:sldId id="577" r:id="rId55"/>
    <p:sldId id="578" r:id="rId56"/>
    <p:sldId id="579" r:id="rId57"/>
    <p:sldId id="570" r:id="rId58"/>
    <p:sldId id="580" r:id="rId59"/>
    <p:sldId id="581" r:id="rId60"/>
    <p:sldId id="582" r:id="rId61"/>
    <p:sldId id="584" r:id="rId62"/>
    <p:sldId id="585" r:id="rId63"/>
    <p:sldId id="583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579" autoAdjust="0"/>
    <p:restoredTop sz="94660"/>
  </p:normalViewPr>
  <p:slideViewPr>
    <p:cSldViewPr>
      <p:cViewPr varScale="1">
        <p:scale>
          <a:sx n="74" d="100"/>
          <a:sy n="74" d="100"/>
        </p:scale>
        <p:origin x="-9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B003DB-D681-41B7-80B4-7C3D6DF498F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FDAB6-39FE-4233-A9FF-C290111C9DD7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1BC7C8-F27B-4C1D-8059-FE178E3D3DDA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4EBEA7-FDBA-44EE-9EFE-353CD8B1FF99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F4C1C-BABC-4F38-B7AD-3C64B4D7362D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870577-76D8-44AA-9B3E-555EF1AAAF41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DD5AAE-67AE-4B87-8D75-15E352EF038F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6F3F6-8710-467D-A30A-BD1C7F76C9E5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4B6202-67AA-4529-AC4F-5B0FCFCB9BA5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3F3DF2-31E0-4F25-8E3B-56987AB20B1D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447E9E-FE49-44CA-93FF-102D586BC1EB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53E27B-3756-44F1-B387-47B08B62583D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BF7C24-DAEB-4DF3-AE80-90A1C84AB869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7CE396-5F9E-4282-820D-63979446C798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38110D-A71A-4360-BB47-908E651FBD6C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10411-0B9B-4190-9954-4E36A6F2F35A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9BF6A-9409-4741-AE60-BF2363DCBEA9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60C662-AEF6-41B9-B7CF-184FB87EEAFB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FC55D6-2C52-482D-81BA-7F548E72A7B5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DBC9F1-EBFB-48AB-9394-730D78CEA221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71D42-BEAC-4110-8596-158390B6CF76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DE26BC-D2D5-4E42-B79E-F909908F15D7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4A9AD1-C904-473B-9C1D-123C95535156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5C6231-5AF5-4063-BB5D-C3E51892CC11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39E06D-DD1D-424D-9554-80FF51AAED7D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22AD71-B863-4F2D-BBD8-0934B4DBAE6F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3832B8-4D34-4598-9F6F-D34BB092B734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5FB010-0B95-418B-B1FE-B9CF1A2EFCAF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9C9E7-30ED-41F4-A103-0B32B05FCB9E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4B60C4-583D-43F5-85F4-49F46657305F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94CF48-56E9-47C3-8638-BB992BAC4DF0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15786-E226-4913-8627-0A9D6DBFBA5E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081807-30D4-4353-8F1A-320B8BA8052B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0456F1-08AA-49B9-A8DC-79674D3E912C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9A3F13-EFC9-4C81-B5F4-2B63BC3D9DDD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13A592-FAB0-4A87-9F32-1150D73A8BDE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B25F71-01D7-4FE0-9E69-414721A65D7A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8AE87-7125-4CDF-8478-CE470800FDBA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CF0FDB-910F-4E56-A5D6-8FCA6EB8A380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ECFB8-9B5C-4532-AA37-0BDDD0743874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65453B-A5FE-4359-BBEA-F61796BCE339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7F24B3-B8C4-488D-AB99-9CFB55AD1E21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52E506-16A1-4DE5-8B9F-1FC0742FADFE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99663A-3BF8-45C2-AB75-0A4ED62A8E89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BB1C0E-50AA-492C-A68E-1854914A1F4E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5F1939-4754-4618-BF33-FD8ABA96354E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CF41-6608-499F-AF20-AEAA19AF4AEA}" type="slidenum">
              <a:rPr lang="en-US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F73791-AFC9-466D-96BB-2117D9B8DA90}" type="slidenum">
              <a:rPr lang="en-US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DE084E-217C-4E57-AC20-C5724D79F64C}" type="slidenum">
              <a:rPr lang="en-US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759AC7-E6EB-4E70-BDA1-546281E61326}" type="slidenum">
              <a:rPr lang="en-US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F15066-EB42-4CB6-9275-7A5FC1CC216E}" type="slidenum">
              <a:rPr lang="en-US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2AB82C-147F-4A3B-B4B8-1FE99CCB2491}" type="slidenum">
              <a:rPr lang="en-US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1F8F16-5C93-4833-BF7D-9A094A2E43FA}" type="slidenum">
              <a:rPr lang="en-US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301F34-21B7-44D7-B67F-49EC131904FB}" type="slidenum">
              <a:rPr lang="en-US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5B053-8DE2-44E7-A212-9DA8EFC15F82}" type="slidenum">
              <a:rPr lang="en-US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E8DBA5-1980-45ED-AB11-8503F570AD47}" type="slidenum">
              <a:rPr lang="en-US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021D8-CA76-4964-96BE-56F03E10A67B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80CAA-4D76-4DDB-A237-15E2C7C37AA4}" type="slidenum">
              <a:rPr lang="en-US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3DDEE-504D-4452-A56D-4E02C3F7F551}" type="slidenum">
              <a:rPr lang="en-US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54E7-5D7C-4EF8-B2C0-F20FA46CCAC7}" type="slidenum">
              <a:rPr lang="en-US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94123A-0CBB-4D71-9CDD-35DB9F6C214E}" type="slidenum">
              <a:rPr lang="en-US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1F0D6-16C0-460C-A793-97C973E92AC2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9399EE-A50D-49EF-AC39-27EEF92205D1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B0FC0B-5288-4946-A4AE-18350882C57A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0A49C-E98F-44E7-A798-C4CA987558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A5317-E834-425B-8CDB-A37BED2C39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E8822-AED9-4E12-81F3-057DC840E4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54BC3-12B3-4CC8-9426-5F139CEFB0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4B36A-D301-4694-842A-1B3A578C96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092DE9-E442-4FA9-B694-E401ECBCB2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780D9-423E-4352-9B0E-D39DBDD635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9DDFDE-9693-4DDB-B889-DE77C402A6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22A813-BD6F-45FA-98F1-3649D64BCC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445DC-62F5-441F-B21B-4E4AB88B82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D59C9-C4FB-4687-A068-EF9AAB2FC7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A1E290-F9A5-419E-B2AA-5E3D157315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F8294-04C9-4628-A489-FC780CF5BD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A2213-6AA7-4E38-9BF1-082EFE53D7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3E21F2-01CB-4315-B8EE-C7AD5F61A7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5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45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45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227989-F222-4E07-8543-0E40B676027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2.jpeg"/><Relationship Id="rId4" Type="http://schemas.openxmlformats.org/officeDocument/2006/relationships/oleObject" Target="../embeddings/oleObject1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2.jpeg"/><Relationship Id="rId4" Type="http://schemas.openxmlformats.org/officeDocument/2006/relationships/oleObject" Target="../embeddings/oleObject13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8486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900" b="1" i="1" smtClean="0">
                <a:solidFill>
                  <a:schemeClr val="tx1"/>
                </a:solidFill>
              </a:rPr>
              <a:t/>
            </a:r>
            <a:br>
              <a:rPr lang="en-US" sz="2900" b="1" i="1" smtClean="0">
                <a:solidFill>
                  <a:schemeClr val="tx1"/>
                </a:solidFill>
              </a:rPr>
            </a:br>
            <a:r>
              <a:rPr lang="en-US" sz="3200" b="1" i="1" smtClean="0">
                <a:solidFill>
                  <a:schemeClr val="tx1"/>
                </a:solidFill>
              </a:rPr>
              <a:t>Ch. 32 –  The Magnetic Field</a:t>
            </a:r>
            <a:br>
              <a:rPr lang="en-US" sz="3200" b="1" i="1" smtClean="0">
                <a:solidFill>
                  <a:schemeClr val="tx1"/>
                </a:solidFill>
              </a:rPr>
            </a:br>
            <a:endParaRPr lang="en-US" sz="3200" smtClean="0">
              <a:solidFill>
                <a:schemeClr val="tx1"/>
              </a:solidFill>
            </a:endParaRPr>
          </a:p>
        </p:txBody>
      </p:sp>
      <p:pic>
        <p:nvPicPr>
          <p:cNvPr id="11267" name="Picture 4" descr="AuroraBoreali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8093075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Biot-Savart Law:  Direction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The direction of the field is given with the right hand rule, with thumb pointing in direction of charge motion and fingers showing orientation and direction of magnetic field.</a:t>
            </a:r>
          </a:p>
          <a:p>
            <a:pPr eaLnBrk="1" hangingPunct="1"/>
            <a:r>
              <a:rPr lang="en-US" sz="2400" smtClean="0"/>
              <a:t>B is zero along the line of charge motion (</a:t>
            </a:r>
            <a:r>
              <a:rPr lang="el-GR" sz="2400" smtClean="0">
                <a:cs typeface="Arial" charset="0"/>
              </a:rPr>
              <a:t>θ</a:t>
            </a:r>
            <a:r>
              <a:rPr lang="en-US" sz="2400" smtClean="0">
                <a:cs typeface="Arial" charset="0"/>
              </a:rPr>
              <a:t> = 0</a:t>
            </a:r>
            <a:r>
              <a:rPr lang="en-US" sz="2400" baseline="30000" smtClean="0">
                <a:cs typeface="Arial" charset="0"/>
              </a:rPr>
              <a:t>0</a:t>
            </a:r>
            <a:r>
              <a:rPr lang="en-US" sz="2400" smtClean="0">
                <a:cs typeface="Arial" charset="0"/>
              </a:rPr>
              <a:t> or 180</a:t>
            </a:r>
            <a:r>
              <a:rPr lang="en-US" sz="2400" baseline="30000" smtClean="0">
                <a:cs typeface="Arial" charset="0"/>
              </a:rPr>
              <a:t>0</a:t>
            </a:r>
            <a:r>
              <a:rPr lang="en-US" sz="2400" smtClean="0">
                <a:cs typeface="Arial" charset="0"/>
              </a:rPr>
              <a:t>)</a:t>
            </a:r>
            <a:endParaRPr lang="el-GR" sz="2400" smtClean="0">
              <a:cs typeface="Arial" charset="0"/>
            </a:endParaRPr>
          </a:p>
        </p:txBody>
      </p:sp>
      <p:pic>
        <p:nvPicPr>
          <p:cNvPr id="22532" name="Picture 10" descr="32_07_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86375" y="1600200"/>
            <a:ext cx="2760663" cy="2185988"/>
          </a:xfrm>
          <a:noFill/>
        </p:spPr>
      </p:pic>
      <p:pic>
        <p:nvPicPr>
          <p:cNvPr id="22533" name="Picture 11" descr="32_07_0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65788" y="3938588"/>
            <a:ext cx="2001837" cy="2187575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Draw the magnetic field vector at each dot.  Show relative size with arrow length if possible:</a:t>
            </a:r>
          </a:p>
        </p:txBody>
      </p:sp>
      <p:pic>
        <p:nvPicPr>
          <p:cNvPr id="23555" name="Picture 11" descr="38985320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-9302" r="60155" b="18605"/>
          <a:stretch>
            <a:fillRect/>
          </a:stretch>
        </p:blipFill>
        <p:spPr>
          <a:xfrm>
            <a:off x="1587500" y="2971800"/>
            <a:ext cx="1778000" cy="1284288"/>
          </a:xfrm>
          <a:noFill/>
        </p:spPr>
      </p:pic>
      <p:pic>
        <p:nvPicPr>
          <p:cNvPr id="23556" name="Picture 12" descr="3898532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64267" t="-9302" b="18605"/>
          <a:stretch>
            <a:fillRect/>
          </a:stretch>
        </p:blipFill>
        <p:spPr>
          <a:xfrm>
            <a:off x="5867400" y="2895600"/>
            <a:ext cx="1701800" cy="1395413"/>
          </a:xfrm>
          <a:noFill/>
        </p:spPr>
      </p:pic>
      <p:sp>
        <p:nvSpPr>
          <p:cNvPr id="23557" name="Rectangle 13"/>
          <p:cNvSpPr>
            <a:spLocks noChangeArrowheads="1"/>
          </p:cNvSpPr>
          <p:nvPr/>
        </p:nvSpPr>
        <p:spPr bwMode="auto">
          <a:xfrm>
            <a:off x="1066800" y="5181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Draw the magnetic field vector at each dot.  Show relative size with arrow length if possible:</a:t>
            </a:r>
          </a:p>
        </p:txBody>
      </p:sp>
      <p:pic>
        <p:nvPicPr>
          <p:cNvPr id="24579" name="Picture 3" descr="38985320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-9302" r="60155" b="18605"/>
          <a:stretch>
            <a:fillRect/>
          </a:stretch>
        </p:blipFill>
        <p:spPr>
          <a:xfrm>
            <a:off x="1587500" y="2971800"/>
            <a:ext cx="1778000" cy="1284288"/>
          </a:xfrm>
          <a:noFill/>
        </p:spPr>
      </p:pic>
      <p:pic>
        <p:nvPicPr>
          <p:cNvPr id="24580" name="Picture 4" descr="3898532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64267" t="-9302" b="18605"/>
          <a:stretch>
            <a:fillRect/>
          </a:stretch>
        </p:blipFill>
        <p:spPr>
          <a:xfrm>
            <a:off x="5867400" y="2895600"/>
            <a:ext cx="1701800" cy="1395413"/>
          </a:xfrm>
          <a:noFill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066800" y="5181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V="1">
            <a:off x="6096000" y="2895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6781800" y="304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7467600" y="3124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7467600" y="3657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7239000" y="4191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>
            <a:off x="6096000" y="4114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 flipV="1">
            <a:off x="5867400" y="3962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V="1">
            <a:off x="6096000" y="3124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4590" name="Picture 20" descr="32_03_01"/>
          <p:cNvPicPr>
            <a:picLocks noChangeAspect="1" noChangeArrowheads="1"/>
          </p:cNvPicPr>
          <p:nvPr/>
        </p:nvPicPr>
        <p:blipFill>
          <a:blip r:embed="rId4" cstate="print"/>
          <a:srcRect l="70828" r="20004" b="84950"/>
          <a:stretch>
            <a:fillRect/>
          </a:stretch>
        </p:blipFill>
        <p:spPr bwMode="auto">
          <a:xfrm>
            <a:off x="3124200" y="3505200"/>
            <a:ext cx="26511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21" descr="32_03_01"/>
          <p:cNvPicPr>
            <a:picLocks noChangeAspect="1" noChangeArrowheads="1"/>
          </p:cNvPicPr>
          <p:nvPr/>
        </p:nvPicPr>
        <p:blipFill>
          <a:blip r:embed="rId5" cstate="print"/>
          <a:srcRect l="70828" r="20004" b="84950"/>
          <a:stretch>
            <a:fillRect/>
          </a:stretch>
        </p:blipFill>
        <p:spPr bwMode="auto">
          <a:xfrm>
            <a:off x="3124200" y="3048000"/>
            <a:ext cx="2095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22" descr="32_03_01"/>
          <p:cNvPicPr>
            <a:picLocks noChangeAspect="1" noChangeArrowheads="1"/>
          </p:cNvPicPr>
          <p:nvPr/>
        </p:nvPicPr>
        <p:blipFill>
          <a:blip r:embed="rId5" cstate="print"/>
          <a:srcRect l="70828" r="20004" b="84950"/>
          <a:stretch>
            <a:fillRect/>
          </a:stretch>
        </p:blipFill>
        <p:spPr bwMode="auto">
          <a:xfrm>
            <a:off x="3124200" y="3962400"/>
            <a:ext cx="2095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23" descr="32_03_01"/>
          <p:cNvPicPr>
            <a:picLocks noChangeAspect="1" noChangeArrowheads="1"/>
          </p:cNvPicPr>
          <p:nvPr/>
        </p:nvPicPr>
        <p:blipFill>
          <a:blip r:embed="rId4" cstate="print"/>
          <a:srcRect l="72528" t="48752" r="19963" b="38609"/>
          <a:stretch>
            <a:fillRect/>
          </a:stretch>
        </p:blipFill>
        <p:spPr bwMode="auto">
          <a:xfrm>
            <a:off x="1295400" y="3505200"/>
            <a:ext cx="2714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24" descr="32_03_01"/>
          <p:cNvPicPr>
            <a:picLocks noChangeAspect="1" noChangeArrowheads="1"/>
          </p:cNvPicPr>
          <p:nvPr/>
        </p:nvPicPr>
        <p:blipFill>
          <a:blip r:embed="rId4" cstate="print"/>
          <a:srcRect l="72528" t="48752" r="19963" b="38609"/>
          <a:stretch>
            <a:fillRect/>
          </a:stretch>
        </p:blipFill>
        <p:spPr bwMode="auto">
          <a:xfrm>
            <a:off x="1295400" y="3048000"/>
            <a:ext cx="217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25" descr="32_03_01"/>
          <p:cNvPicPr>
            <a:picLocks noChangeAspect="1" noChangeArrowheads="1"/>
          </p:cNvPicPr>
          <p:nvPr/>
        </p:nvPicPr>
        <p:blipFill>
          <a:blip r:embed="rId4" cstate="print"/>
          <a:srcRect l="72528" t="48752" r="19963" b="38609"/>
          <a:stretch>
            <a:fillRect/>
          </a:stretch>
        </p:blipFill>
        <p:spPr bwMode="auto">
          <a:xfrm>
            <a:off x="1295400" y="3962400"/>
            <a:ext cx="217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Biot-Savart Law:  Vector Cross Product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Biot-Savart Law can be written in terms of a cross-product:</a:t>
            </a:r>
          </a:p>
          <a:p>
            <a:pPr eaLnBrk="1" hangingPunct="1"/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pic>
        <p:nvPicPr>
          <p:cNvPr id="25604" name="Picture 5" descr="Equation_32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70790" b="41405"/>
          <a:stretch>
            <a:fillRect/>
          </a:stretch>
        </p:blipFill>
        <p:spPr>
          <a:xfrm>
            <a:off x="2286000" y="2667000"/>
            <a:ext cx="4343400" cy="1897063"/>
          </a:xfrm>
          <a:noFill/>
        </p:spPr>
      </p:pic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914400" y="5029200"/>
            <a:ext cx="647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Note the </a:t>
            </a:r>
            <a:r>
              <a:rPr lang="en-US" b="1" i="1"/>
              <a:t>r</a:t>
            </a:r>
            <a:r>
              <a:rPr lang="en-US"/>
              <a:t> in the numerator is the </a:t>
            </a:r>
            <a:r>
              <a:rPr lang="en-US" i="1"/>
              <a:t>unit vector; </a:t>
            </a:r>
            <a:r>
              <a:rPr lang="en-US"/>
              <a:t>it has a value of 1 (don’t divide i out of the denominator!) and direction of </a:t>
            </a:r>
            <a:r>
              <a:rPr lang="en-US" b="1" i="1"/>
              <a:t>r</a:t>
            </a:r>
            <a:r>
              <a:rPr lang="en-US"/>
              <a:t>.</a:t>
            </a: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5791200" y="3048000"/>
            <a:ext cx="91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Unit  Vector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Alternate way of using a RH rule to determine direction of cross-product</a:t>
            </a:r>
          </a:p>
        </p:txBody>
      </p:sp>
      <p:pic>
        <p:nvPicPr>
          <p:cNvPr id="26627" name="Picture 6" descr="13_unn_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7967"/>
          <a:stretch>
            <a:fillRect/>
          </a:stretch>
        </p:blipFill>
        <p:spPr>
          <a:xfrm>
            <a:off x="2151063" y="1905000"/>
            <a:ext cx="4294187" cy="4408488"/>
          </a:xfrm>
          <a:noFill/>
        </p:spPr>
      </p:pic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4191000" y="20574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or, I love physics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Numerical Problem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What are the magnetic field strength and direction at the dot in the figure?</a:t>
            </a:r>
          </a:p>
          <a:p>
            <a:pPr eaLnBrk="1" hangingPunct="1"/>
            <a:r>
              <a:rPr lang="en-US" sz="2800" smtClean="0"/>
              <a:t>Note axes in 10</a:t>
            </a:r>
            <a:r>
              <a:rPr lang="en-US" sz="2800" baseline="30000" smtClean="0"/>
              <a:t>-2</a:t>
            </a:r>
            <a:r>
              <a:rPr lang="en-US" sz="2800" smtClean="0"/>
              <a:t> m</a:t>
            </a:r>
          </a:p>
          <a:p>
            <a:pPr eaLnBrk="1" hangingPunct="1"/>
            <a:r>
              <a:rPr lang="en-US" sz="2800" smtClean="0"/>
              <a:t>Problem solving tip:</a:t>
            </a:r>
          </a:p>
          <a:p>
            <a:pPr eaLnBrk="1" hangingPunct="1">
              <a:buFontTx/>
              <a:buNone/>
            </a:pPr>
            <a:r>
              <a:rPr lang="en-US" i="1" smtClean="0"/>
              <a:t>u</a:t>
            </a:r>
            <a:r>
              <a:rPr lang="en-US" i="1" baseline="-25000" smtClean="0"/>
              <a:t>0</a:t>
            </a:r>
            <a:r>
              <a:rPr lang="en-US" i="1" smtClean="0"/>
              <a:t>/4</a:t>
            </a:r>
            <a:r>
              <a:rPr lang="el-GR" i="1" smtClean="0">
                <a:cs typeface="Arial" charset="0"/>
              </a:rPr>
              <a:t>π</a:t>
            </a:r>
            <a:r>
              <a:rPr lang="en-US" i="1" smtClean="0">
                <a:cs typeface="Arial" charset="0"/>
              </a:rPr>
              <a:t> = 1 x 10</a:t>
            </a:r>
            <a:r>
              <a:rPr lang="en-US" i="1" baseline="30000" smtClean="0">
                <a:cs typeface="Arial" charset="0"/>
              </a:rPr>
              <a:t>-7</a:t>
            </a:r>
            <a:r>
              <a:rPr lang="en-US" i="1" smtClean="0">
                <a:cs typeface="Arial" charset="0"/>
              </a:rPr>
              <a:t> </a:t>
            </a:r>
            <a:r>
              <a:rPr lang="en-US" sz="2800" smtClean="0">
                <a:cs typeface="Arial" charset="0"/>
              </a:rPr>
              <a:t>Tm/A </a:t>
            </a:r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</p:txBody>
      </p:sp>
      <p:pic>
        <p:nvPicPr>
          <p:cNvPr id="27652" name="Picture 7" descr="32_ex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8426"/>
          <a:stretch>
            <a:fillRect/>
          </a:stretch>
        </p:blipFill>
        <p:spPr>
          <a:xfrm>
            <a:off x="4572000" y="1981200"/>
            <a:ext cx="3987800" cy="3657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Answer: Numerical Problem</a:t>
            </a:r>
            <a:br>
              <a:rPr lang="en-US" sz="4000" smtClean="0"/>
            </a:br>
            <a:r>
              <a:rPr lang="en-US" sz="4000" smtClean="0"/>
              <a:t>Sin </a:t>
            </a:r>
            <a:r>
              <a:rPr lang="el-GR" sz="4000" smtClean="0">
                <a:cs typeface="Arial" charset="0"/>
              </a:rPr>
              <a:t>θ</a:t>
            </a:r>
            <a:r>
              <a:rPr lang="en-US" sz="4000" smtClean="0">
                <a:cs typeface="Arial" charset="0"/>
              </a:rPr>
              <a:t> and RH rule method</a:t>
            </a:r>
            <a:endParaRPr lang="el-GR" sz="4000" smtClean="0">
              <a:cs typeface="Arial" charset="0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What are the magnetic field strength and direction at the dot in the figure?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r = .02      </a:t>
            </a:r>
            <a:r>
              <a:rPr lang="en-US" sz="2800" smtClean="0">
                <a:cs typeface="Arial" charset="0"/>
              </a:rPr>
              <a:t>m, </a:t>
            </a:r>
            <a:r>
              <a:rPr lang="el-GR" sz="2800" smtClean="0">
                <a:cs typeface="Arial" charset="0"/>
              </a:rPr>
              <a:t>θ</a:t>
            </a:r>
            <a:r>
              <a:rPr lang="en-US" sz="2800" smtClean="0">
                <a:cs typeface="Arial" charset="0"/>
              </a:rPr>
              <a:t> = 135</a:t>
            </a:r>
            <a:r>
              <a:rPr lang="en-US" sz="2800" baseline="30000" smtClean="0">
                <a:cs typeface="Arial" charset="0"/>
              </a:rPr>
              <a:t>0</a:t>
            </a:r>
            <a:r>
              <a:rPr lang="en-US" sz="2800" smtClean="0">
                <a:cs typeface="Arial" charset="0"/>
              </a:rPr>
              <a:t> </a:t>
            </a:r>
            <a:endParaRPr lang="el-GR" sz="280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2800" i="1" smtClean="0"/>
              <a:t>B = (u</a:t>
            </a:r>
            <a:r>
              <a:rPr lang="en-US" sz="2800" i="1" baseline="-25000" smtClean="0"/>
              <a:t>0</a:t>
            </a:r>
            <a:r>
              <a:rPr lang="en-US" sz="2800" i="1" smtClean="0"/>
              <a:t>/4</a:t>
            </a:r>
            <a:r>
              <a:rPr lang="el-GR" sz="2800" i="1" smtClean="0">
                <a:cs typeface="Arial" charset="0"/>
              </a:rPr>
              <a:t>π</a:t>
            </a:r>
            <a:r>
              <a:rPr lang="en-US" sz="2800" i="1" smtClean="0">
                <a:cs typeface="Arial" charset="0"/>
              </a:rPr>
              <a:t>)(qvsin</a:t>
            </a:r>
            <a:r>
              <a:rPr lang="el-GR" sz="2800" i="1" smtClean="0">
                <a:cs typeface="Arial" charset="0"/>
              </a:rPr>
              <a:t>θ</a:t>
            </a:r>
            <a:r>
              <a:rPr lang="en-US" sz="2800" i="1" smtClean="0">
                <a:cs typeface="Arial" charset="0"/>
              </a:rPr>
              <a:t>/r</a:t>
            </a:r>
            <a:r>
              <a:rPr lang="en-US" sz="2800" i="1" baseline="30000" smtClean="0">
                <a:cs typeface="Arial" charset="0"/>
              </a:rPr>
              <a:t>2</a:t>
            </a:r>
            <a:r>
              <a:rPr lang="en-US" sz="2800" i="1" smtClean="0">
                <a:cs typeface="Arial" charset="0"/>
              </a:rPr>
              <a:t>)</a:t>
            </a:r>
            <a:endParaRPr lang="en-US" sz="2800" smtClean="0"/>
          </a:p>
          <a:p>
            <a:pPr eaLnBrk="1" hangingPunct="1">
              <a:buFontTx/>
              <a:buNone/>
            </a:pPr>
            <a:r>
              <a:rPr lang="en-US" sz="2800" smtClean="0"/>
              <a:t>Answer:  2.83 x 10</a:t>
            </a:r>
            <a:r>
              <a:rPr lang="en-US" sz="2800" baseline="30000" smtClean="0"/>
              <a:t>-16 </a:t>
            </a:r>
            <a:r>
              <a:rPr lang="en-US" sz="2800" smtClean="0"/>
              <a:t>T</a:t>
            </a:r>
          </a:p>
          <a:p>
            <a:pPr eaLnBrk="1" hangingPunct="1">
              <a:buFontTx/>
              <a:buNone/>
            </a:pPr>
            <a:r>
              <a:rPr lang="en-US" sz="2800" smtClean="0"/>
              <a:t>Direction: out of the page.</a:t>
            </a:r>
          </a:p>
        </p:txBody>
      </p:sp>
      <p:pic>
        <p:nvPicPr>
          <p:cNvPr id="1031" name="Picture 4" descr="32_ex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b="8426"/>
          <a:stretch>
            <a:fillRect/>
          </a:stretch>
        </p:blipFill>
        <p:spPr>
          <a:xfrm>
            <a:off x="4648200" y="1828800"/>
            <a:ext cx="3987800" cy="3657600"/>
          </a:xfrm>
          <a:noFill/>
        </p:spPr>
      </p:pic>
      <p:sp>
        <p:nvSpPr>
          <p:cNvPr id="1032" name="Line 5"/>
          <p:cNvSpPr>
            <a:spLocks noChangeShapeType="1"/>
          </p:cNvSpPr>
          <p:nvPr/>
        </p:nvSpPr>
        <p:spPr bwMode="auto">
          <a:xfrm flipH="1">
            <a:off x="5181600" y="3276600"/>
            <a:ext cx="175260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6172200" y="35814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r</a:t>
            </a:r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0" y="0"/>
          <a:ext cx="238125" cy="219075"/>
        </p:xfrm>
        <a:graphic>
          <a:graphicData uri="http://schemas.openxmlformats.org/presentationml/2006/ole">
            <p:oleObj spid="_x0000_s1026" name="Equation" r:id="rId5" imgW="241091" imgH="215713" progId="Equation.3">
              <p:embed/>
            </p:oleObj>
          </a:graphicData>
        </a:graphic>
      </p:graphicFrame>
      <p:sp>
        <p:nvSpPr>
          <p:cNvPr id="103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7" name="Object 12"/>
          <p:cNvGraphicFramePr>
            <a:graphicFrameLocks noChangeAspect="1"/>
          </p:cNvGraphicFramePr>
          <p:nvPr/>
        </p:nvGraphicFramePr>
        <p:xfrm>
          <a:off x="0" y="0"/>
          <a:ext cx="238125" cy="219075"/>
        </p:xfrm>
        <a:graphic>
          <a:graphicData uri="http://schemas.openxmlformats.org/presentationml/2006/ole">
            <p:oleObj spid="_x0000_s1027" name="Equation" r:id="rId6" imgW="241091" imgH="215713" progId="Equation.3">
              <p:embed/>
            </p:oleObj>
          </a:graphicData>
        </a:graphic>
      </p:graphicFrame>
      <p:sp>
        <p:nvSpPr>
          <p:cNvPr id="103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8" name="Object 14"/>
          <p:cNvGraphicFramePr>
            <a:graphicFrameLocks noChangeAspect="1"/>
          </p:cNvGraphicFramePr>
          <p:nvPr/>
        </p:nvGraphicFramePr>
        <p:xfrm>
          <a:off x="1676400" y="3352800"/>
          <a:ext cx="533400" cy="490538"/>
        </p:xfrm>
        <a:graphic>
          <a:graphicData uri="http://schemas.openxmlformats.org/presentationml/2006/ole">
            <p:oleObj spid="_x0000_s1028" name="Equation" r:id="rId7" imgW="241091" imgH="21571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/>
              <a:t>Answer: Cross product method</a:t>
            </a:r>
            <a:br>
              <a:rPr lang="en-US" sz="4000" smtClean="0"/>
            </a:br>
            <a:endParaRPr lang="el-GR" sz="4000" smtClean="0">
              <a:cs typeface="Arial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4191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v</a:t>
            </a:r>
            <a:r>
              <a:rPr lang="en-US" sz="2800" smtClean="0"/>
              <a:t> = 2 x 10</a:t>
            </a:r>
            <a:r>
              <a:rPr lang="en-US" sz="2800" baseline="30000" smtClean="0"/>
              <a:t>-7</a:t>
            </a:r>
            <a:r>
              <a:rPr lang="en-US" sz="2800" smtClean="0"/>
              <a:t> </a:t>
            </a:r>
            <a:r>
              <a:rPr lang="en-US" sz="2800" b="1" smtClean="0"/>
              <a:t>j</a:t>
            </a:r>
            <a:r>
              <a:rPr lang="en-US" sz="2800" smtClean="0"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cs typeface="Arial" charset="0"/>
              </a:rPr>
              <a:t>r</a:t>
            </a:r>
            <a:r>
              <a:rPr lang="en-US" sz="2800" smtClean="0">
                <a:cs typeface="Arial" charset="0"/>
              </a:rPr>
              <a:t> = (- .02 </a:t>
            </a:r>
            <a:r>
              <a:rPr lang="en-US" sz="2800" b="1" smtClean="0">
                <a:cs typeface="Arial" charset="0"/>
              </a:rPr>
              <a:t>i</a:t>
            </a:r>
            <a:r>
              <a:rPr lang="en-US" sz="2800" smtClean="0">
                <a:cs typeface="Arial" charset="0"/>
              </a:rPr>
              <a:t> - .02 </a:t>
            </a:r>
            <a:r>
              <a:rPr lang="en-US" sz="2800" b="1" smtClean="0">
                <a:cs typeface="Arial" charset="0"/>
              </a:rPr>
              <a:t>j</a:t>
            </a:r>
            <a:r>
              <a:rPr lang="en-US" sz="2800" smtClean="0">
                <a:cs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cs typeface="Arial" charset="0"/>
              </a:rPr>
              <a:t>   = (- </a:t>
            </a:r>
            <a:r>
              <a:rPr lang="en-US" sz="2800" b="1" smtClean="0">
                <a:cs typeface="Arial" charset="0"/>
              </a:rPr>
              <a:t>i</a:t>
            </a:r>
            <a:r>
              <a:rPr lang="en-US" sz="2800" smtClean="0">
                <a:cs typeface="Arial" charset="0"/>
              </a:rPr>
              <a:t> - </a:t>
            </a:r>
            <a:r>
              <a:rPr lang="en-US" sz="2800" b="1" smtClean="0">
                <a:cs typeface="Arial" charset="0"/>
              </a:rPr>
              <a:t>j</a:t>
            </a:r>
            <a:r>
              <a:rPr lang="en-US" sz="2800" smtClean="0">
                <a:cs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i="1" smtClean="0"/>
              <a:t>B = (u</a:t>
            </a:r>
            <a:r>
              <a:rPr lang="en-US" sz="2800" i="1" baseline="-25000" smtClean="0"/>
              <a:t>0</a:t>
            </a:r>
            <a:r>
              <a:rPr lang="en-US" sz="2800" i="1" smtClean="0">
                <a:cs typeface="Arial" charset="0"/>
              </a:rPr>
              <a:t>q</a:t>
            </a:r>
            <a:r>
              <a:rPr lang="en-US" sz="2800" i="1" smtClean="0"/>
              <a:t>/4</a:t>
            </a:r>
            <a:r>
              <a:rPr lang="el-GR" sz="2800" i="1" smtClean="0">
                <a:cs typeface="Arial" charset="0"/>
              </a:rPr>
              <a:t>π</a:t>
            </a:r>
            <a:r>
              <a:rPr lang="en-US" sz="2800" smtClean="0">
                <a:cs typeface="Arial" charset="0"/>
              </a:rPr>
              <a:t>r</a:t>
            </a:r>
            <a:r>
              <a:rPr lang="en-US" sz="2800" baseline="30000" smtClean="0">
                <a:cs typeface="Arial" charset="0"/>
              </a:rPr>
              <a:t>2</a:t>
            </a:r>
            <a:r>
              <a:rPr lang="en-US" sz="2800" smtClean="0">
                <a:cs typeface="Arial" charset="0"/>
              </a:rPr>
              <a:t>)v(</a:t>
            </a:r>
            <a:r>
              <a:rPr lang="en-US" sz="2800" b="1" smtClean="0">
                <a:cs typeface="Arial" charset="0"/>
              </a:rPr>
              <a:t>j</a:t>
            </a:r>
            <a:r>
              <a:rPr lang="en-US" sz="2800" smtClean="0">
                <a:cs typeface="Arial" charset="0"/>
              </a:rPr>
              <a:t>)X(-</a:t>
            </a:r>
            <a:r>
              <a:rPr lang="en-US" sz="2800" b="1" smtClean="0">
                <a:cs typeface="Arial" charset="0"/>
              </a:rPr>
              <a:t>i</a:t>
            </a:r>
            <a:r>
              <a:rPr lang="en-US" sz="2800" smtClean="0">
                <a:cs typeface="Arial" charset="0"/>
              </a:rPr>
              <a:t>-</a:t>
            </a:r>
            <a:r>
              <a:rPr lang="en-US" sz="2800" b="1" smtClean="0">
                <a:cs typeface="Arial" charset="0"/>
              </a:rPr>
              <a:t>j</a:t>
            </a:r>
            <a:r>
              <a:rPr lang="en-US" sz="2800" smtClean="0">
                <a:cs typeface="Arial" charset="0"/>
              </a:rPr>
              <a:t>)</a:t>
            </a:r>
            <a:endParaRPr lang="en-US" sz="28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cs typeface="Arial" charset="0"/>
              </a:rPr>
              <a:t>=</a:t>
            </a:r>
            <a:r>
              <a:rPr lang="en-US" sz="2800" i="1" smtClean="0"/>
              <a:t>(u</a:t>
            </a:r>
            <a:r>
              <a:rPr lang="en-US" sz="2800" i="1" baseline="-25000" smtClean="0"/>
              <a:t>0</a:t>
            </a:r>
            <a:r>
              <a:rPr lang="en-US" sz="2800" i="1" smtClean="0">
                <a:cs typeface="Arial" charset="0"/>
              </a:rPr>
              <a:t>qvsin</a:t>
            </a:r>
            <a:r>
              <a:rPr lang="el-GR" sz="2800" i="1" smtClean="0">
                <a:cs typeface="Arial" charset="0"/>
              </a:rPr>
              <a:t>θ</a:t>
            </a:r>
            <a:r>
              <a:rPr lang="en-US" sz="2800" i="1" smtClean="0"/>
              <a:t>/4</a:t>
            </a:r>
            <a:r>
              <a:rPr lang="el-GR" sz="2800" i="1" smtClean="0">
                <a:cs typeface="Arial" charset="0"/>
              </a:rPr>
              <a:t>π</a:t>
            </a:r>
            <a:r>
              <a:rPr lang="en-US" sz="2800" smtClean="0">
                <a:cs typeface="Arial" charset="0"/>
              </a:rPr>
              <a:t>r</a:t>
            </a:r>
            <a:r>
              <a:rPr lang="en-US" sz="2800" baseline="30000" smtClean="0">
                <a:cs typeface="Arial" charset="0"/>
              </a:rPr>
              <a:t>2</a:t>
            </a:r>
            <a:r>
              <a:rPr lang="en-US" sz="2800" smtClean="0">
                <a:cs typeface="Arial" charset="0"/>
              </a:rPr>
              <a:t>)(</a:t>
            </a:r>
            <a:r>
              <a:rPr lang="en-US" sz="2800" b="1" smtClean="0">
                <a:cs typeface="Arial" charset="0"/>
              </a:rPr>
              <a:t>j</a:t>
            </a:r>
            <a:r>
              <a:rPr lang="en-US" sz="2800" smtClean="0">
                <a:cs typeface="Arial" charset="0"/>
              </a:rPr>
              <a:t>)X(-</a:t>
            </a:r>
            <a:r>
              <a:rPr lang="en-US" sz="2800" b="1" smtClean="0">
                <a:cs typeface="Arial" charset="0"/>
              </a:rPr>
              <a:t>i</a:t>
            </a:r>
            <a:r>
              <a:rPr lang="en-US" sz="2800" smtClean="0">
                <a:cs typeface="Arial" charset="0"/>
              </a:rPr>
              <a:t>-</a:t>
            </a:r>
            <a:r>
              <a:rPr lang="en-US" sz="2800" b="1" smtClean="0">
                <a:cs typeface="Arial" charset="0"/>
              </a:rPr>
              <a:t>j</a:t>
            </a:r>
            <a:r>
              <a:rPr lang="en-US" sz="2800" smtClean="0">
                <a:cs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cs typeface="Arial" charset="0"/>
              </a:rPr>
              <a:t>But since </a:t>
            </a:r>
            <a:r>
              <a:rPr lang="en-US" sz="2800" b="1" smtClean="0">
                <a:cs typeface="Arial" charset="0"/>
              </a:rPr>
              <a:t>j</a:t>
            </a:r>
            <a:r>
              <a:rPr lang="en-US" sz="2800" smtClean="0">
                <a:cs typeface="Arial" charset="0"/>
              </a:rPr>
              <a:t> X ±</a:t>
            </a:r>
            <a:r>
              <a:rPr lang="en-US" sz="2800" b="1" smtClean="0">
                <a:cs typeface="Arial" charset="0"/>
              </a:rPr>
              <a:t>j</a:t>
            </a:r>
            <a:r>
              <a:rPr lang="en-US" sz="2800" smtClean="0">
                <a:cs typeface="Arial" charset="0"/>
              </a:rPr>
              <a:t> =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cs typeface="Arial" charset="0"/>
              </a:rPr>
              <a:t>B = =</a:t>
            </a:r>
            <a:r>
              <a:rPr lang="en-US" sz="2800" i="1" smtClean="0"/>
              <a:t>(u</a:t>
            </a:r>
            <a:r>
              <a:rPr lang="en-US" sz="2800" i="1" baseline="-25000" smtClean="0"/>
              <a:t>0</a:t>
            </a:r>
            <a:r>
              <a:rPr lang="en-US" sz="2800" i="1" smtClean="0">
                <a:cs typeface="Arial" charset="0"/>
              </a:rPr>
              <a:t>qvsin</a:t>
            </a:r>
            <a:r>
              <a:rPr lang="el-GR" sz="2800" i="1" smtClean="0">
                <a:cs typeface="Arial" charset="0"/>
              </a:rPr>
              <a:t>θ</a:t>
            </a:r>
            <a:r>
              <a:rPr lang="en-US" sz="2800" i="1" smtClean="0"/>
              <a:t>/4</a:t>
            </a:r>
            <a:r>
              <a:rPr lang="el-GR" sz="2800" i="1" smtClean="0">
                <a:cs typeface="Arial" charset="0"/>
              </a:rPr>
              <a:t>π</a:t>
            </a:r>
            <a:r>
              <a:rPr lang="en-US" sz="2800" smtClean="0">
                <a:cs typeface="Arial" charset="0"/>
              </a:rPr>
              <a:t>r</a:t>
            </a:r>
            <a:r>
              <a:rPr lang="en-US" sz="2800" baseline="30000" smtClean="0">
                <a:cs typeface="Arial" charset="0"/>
              </a:rPr>
              <a:t>2</a:t>
            </a:r>
            <a:r>
              <a:rPr lang="en-US" sz="2800" smtClean="0">
                <a:cs typeface="Arial" charset="0"/>
              </a:rPr>
              <a:t>)(</a:t>
            </a:r>
            <a:r>
              <a:rPr lang="en-US" sz="2800" b="1" smtClean="0">
                <a:cs typeface="Arial" charset="0"/>
              </a:rPr>
              <a:t>j</a:t>
            </a:r>
            <a:r>
              <a:rPr lang="en-US" sz="2800" smtClean="0">
                <a:cs typeface="Arial" charset="0"/>
              </a:rPr>
              <a:t>)X(-</a:t>
            </a:r>
            <a:r>
              <a:rPr lang="en-US" sz="2800" b="1" smtClean="0">
                <a:cs typeface="Arial" charset="0"/>
              </a:rPr>
              <a:t>i</a:t>
            </a:r>
            <a:r>
              <a:rPr lang="en-US" sz="2800" smtClean="0">
                <a:cs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cs typeface="Arial" charset="0"/>
              </a:rPr>
              <a:t>j</a:t>
            </a:r>
            <a:r>
              <a:rPr lang="en-US" sz="2800" smtClean="0">
                <a:cs typeface="Arial" charset="0"/>
              </a:rPr>
              <a:t> X –</a:t>
            </a:r>
            <a:r>
              <a:rPr lang="en-US" sz="2800" b="1" smtClean="0">
                <a:cs typeface="Arial" charset="0"/>
              </a:rPr>
              <a:t>i</a:t>
            </a:r>
            <a:r>
              <a:rPr lang="en-US" sz="2800" smtClean="0">
                <a:cs typeface="Arial" charset="0"/>
              </a:rPr>
              <a:t> = +</a:t>
            </a:r>
            <a:r>
              <a:rPr lang="en-US" sz="2800" b="1" smtClean="0">
                <a:cs typeface="Arial" charset="0"/>
              </a:rPr>
              <a:t>k</a:t>
            </a:r>
            <a:r>
              <a:rPr lang="en-US" sz="2800" smtClean="0"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Answer:  2.83 x 10</a:t>
            </a:r>
            <a:r>
              <a:rPr lang="en-US" sz="2800" baseline="30000" smtClean="0"/>
              <a:t>-16 </a:t>
            </a:r>
            <a:r>
              <a:rPr lang="en-US" sz="2800" smtClean="0"/>
              <a:t>T </a:t>
            </a:r>
            <a:r>
              <a:rPr lang="en-US" sz="2800" b="1" smtClean="0"/>
              <a:t>k</a:t>
            </a:r>
          </a:p>
        </p:txBody>
      </p:sp>
      <p:pic>
        <p:nvPicPr>
          <p:cNvPr id="28676" name="Picture 4" descr="32_ex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8426"/>
          <a:stretch>
            <a:fillRect/>
          </a:stretch>
        </p:blipFill>
        <p:spPr>
          <a:xfrm>
            <a:off x="4648200" y="1828800"/>
            <a:ext cx="3987800" cy="3657600"/>
          </a:xfrm>
          <a:noFill/>
        </p:spPr>
      </p:pic>
      <p:sp>
        <p:nvSpPr>
          <p:cNvPr id="28677" name="Line 5"/>
          <p:cNvSpPr>
            <a:spLocks noChangeShapeType="1"/>
          </p:cNvSpPr>
          <p:nvPr/>
        </p:nvSpPr>
        <p:spPr bwMode="auto">
          <a:xfrm flipH="1">
            <a:off x="5181600" y="3276600"/>
            <a:ext cx="175260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172200" y="35814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r</a:t>
            </a:r>
          </a:p>
        </p:txBody>
      </p:sp>
      <p:sp>
        <p:nvSpPr>
          <p:cNvPr id="28679" name="Line 8"/>
          <p:cNvSpPr>
            <a:spLocks noChangeShapeType="1"/>
          </p:cNvSpPr>
          <p:nvPr/>
        </p:nvSpPr>
        <p:spPr bwMode="auto">
          <a:xfrm flipH="1">
            <a:off x="5181600" y="32766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>
            <a:off x="5181600" y="3276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5334000" y="289560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-.02</a:t>
            </a:r>
            <a:r>
              <a:rPr lang="en-US" sz="16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</a:p>
        </p:txBody>
      </p:sp>
      <p:sp>
        <p:nvSpPr>
          <p:cNvPr id="28682" name="Rectangle 11"/>
          <p:cNvSpPr>
            <a:spLocks noChangeArrowheads="1"/>
          </p:cNvSpPr>
          <p:nvPr/>
        </p:nvSpPr>
        <p:spPr bwMode="auto">
          <a:xfrm>
            <a:off x="4495800" y="3605213"/>
            <a:ext cx="592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-.02j</a:t>
            </a:r>
          </a:p>
        </p:txBody>
      </p:sp>
      <p:pic>
        <p:nvPicPr>
          <p:cNvPr id="28683" name="Picture 14" descr="\boldsymbol{\hat{r}}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905000"/>
            <a:ext cx="20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Rectangle 15"/>
          <p:cNvSpPr>
            <a:spLocks noChangeArrowheads="1"/>
          </p:cNvSpPr>
          <p:nvPr/>
        </p:nvSpPr>
        <p:spPr bwMode="auto">
          <a:xfrm>
            <a:off x="685800" y="5867400"/>
            <a:ext cx="754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Note that the r</a:t>
            </a:r>
            <a:r>
              <a:rPr lang="en-US" sz="2000" baseline="30000"/>
              <a:t>2 </a:t>
            </a:r>
            <a:r>
              <a:rPr lang="en-US" sz="2000"/>
              <a:t> in the denominator is the value of the vector, not one of its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Magnetic Field of a Current:  A collection of moving charges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Biot-Savart Law is valid for a short segment (ds = v dt) of current I = dq/dt:</a:t>
            </a:r>
          </a:p>
          <a:p>
            <a:pPr eaLnBrk="1" hangingPunct="1">
              <a:buFontTx/>
              <a:buNone/>
            </a:pPr>
            <a:r>
              <a:rPr lang="en-US" i="1" smtClean="0"/>
              <a:t>B = (u</a:t>
            </a:r>
            <a:r>
              <a:rPr lang="en-US" i="1" baseline="-25000" smtClean="0"/>
              <a:t>0</a:t>
            </a:r>
            <a:r>
              <a:rPr lang="en-US" i="1" smtClean="0"/>
              <a:t>/4</a:t>
            </a:r>
            <a:r>
              <a:rPr lang="el-GR" i="1" smtClean="0">
                <a:cs typeface="Arial" charset="0"/>
              </a:rPr>
              <a:t>π</a:t>
            </a:r>
            <a:r>
              <a:rPr lang="en-US" i="1" smtClean="0">
                <a:cs typeface="Arial" charset="0"/>
              </a:rPr>
              <a:t>)(I(∆s)sin</a:t>
            </a:r>
            <a:r>
              <a:rPr lang="el-GR" i="1" smtClean="0">
                <a:cs typeface="Arial" charset="0"/>
              </a:rPr>
              <a:t>θ</a:t>
            </a:r>
            <a:r>
              <a:rPr lang="en-US" i="1" smtClean="0">
                <a:cs typeface="Arial" charset="0"/>
              </a:rPr>
              <a:t>/r</a:t>
            </a:r>
            <a:r>
              <a:rPr lang="en-US" i="1" baseline="30000" smtClean="0">
                <a:cs typeface="Arial" charset="0"/>
              </a:rPr>
              <a:t>2</a:t>
            </a:r>
            <a:r>
              <a:rPr lang="en-US" i="1" smtClean="0">
                <a:cs typeface="Arial" charset="0"/>
              </a:rPr>
              <a:t>)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pic>
        <p:nvPicPr>
          <p:cNvPr id="29700" name="Picture 8" descr="32_12_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5524"/>
          <a:stretch>
            <a:fillRect/>
          </a:stretch>
        </p:blipFill>
        <p:spPr>
          <a:xfrm>
            <a:off x="4419600" y="2133600"/>
            <a:ext cx="4267200" cy="3643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Magnetic Field of a Current:  A collection of moving charges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However, we are more interested in the field around a </a:t>
            </a:r>
            <a:r>
              <a:rPr lang="en-US" sz="2800" i="1" smtClean="0"/>
              <a:t>long</a:t>
            </a:r>
            <a:r>
              <a:rPr lang="en-US" sz="2800" smtClean="0"/>
              <a:t> current-carrying wire.  This can be shown to be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B</a:t>
            </a:r>
            <a:r>
              <a:rPr lang="en-US" sz="2800" baseline="-25000" smtClean="0"/>
              <a:t>wire</a:t>
            </a:r>
            <a:r>
              <a:rPr lang="en-US" sz="2800" smtClean="0"/>
              <a:t> = </a:t>
            </a:r>
            <a:r>
              <a:rPr lang="el-GR" sz="2800" smtClean="0">
                <a:cs typeface="Arial" charset="0"/>
              </a:rPr>
              <a:t>μ</a:t>
            </a:r>
            <a:r>
              <a:rPr lang="en-US" sz="2800" baseline="-25000" smtClean="0">
                <a:cs typeface="Arial" charset="0"/>
              </a:rPr>
              <a:t>0</a:t>
            </a:r>
            <a:r>
              <a:rPr lang="en-US" sz="2800" smtClean="0">
                <a:cs typeface="Arial" charset="0"/>
              </a:rPr>
              <a:t>I/2</a:t>
            </a:r>
            <a:r>
              <a:rPr lang="el-GR" sz="2800" smtClean="0">
                <a:cs typeface="Arial" charset="0"/>
              </a:rPr>
              <a:t>π</a:t>
            </a:r>
            <a:r>
              <a:rPr lang="en-US" sz="2800" smtClean="0">
                <a:cs typeface="Arial" charset="0"/>
              </a:rPr>
              <a:t>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cs typeface="Arial" charset="0"/>
              </a:rPr>
              <a:t>Where d is the distance from the wire to the point where the field is being calculated.</a:t>
            </a:r>
            <a:endParaRPr lang="el-GR" sz="2800" b="1" smtClean="0">
              <a:cs typeface="Arial" charset="0"/>
            </a:endParaRPr>
          </a:p>
        </p:txBody>
      </p:sp>
      <p:pic>
        <p:nvPicPr>
          <p:cNvPr id="30724" name="Picture 5" descr="32_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5731"/>
          <a:stretch>
            <a:fillRect/>
          </a:stretch>
        </p:blipFill>
        <p:spPr>
          <a:xfrm>
            <a:off x="4648200" y="2200275"/>
            <a:ext cx="4038600" cy="3133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 3 D- visualization of vectors and current</a:t>
            </a:r>
          </a:p>
        </p:txBody>
      </p:sp>
      <p:pic>
        <p:nvPicPr>
          <p:cNvPr id="14339" name="Picture 16" descr="32_03_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8345"/>
          <a:stretch>
            <a:fillRect/>
          </a:stretch>
        </p:blipFill>
        <p:spPr>
          <a:xfrm>
            <a:off x="5105400" y="2438400"/>
            <a:ext cx="3429000" cy="2817813"/>
          </a:xfrm>
          <a:noFill/>
        </p:spPr>
      </p:pic>
      <p:pic>
        <p:nvPicPr>
          <p:cNvPr id="14340" name="Picture 15" descr="32_03_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b="16339"/>
          <a:stretch>
            <a:fillRect/>
          </a:stretch>
        </p:blipFill>
        <p:spPr>
          <a:xfrm>
            <a:off x="304800" y="2286000"/>
            <a:ext cx="4038600" cy="2809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Magnetic Field of a Current:  A collection of moving charges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Direction is given by the right hand rule, with thumb in the direction of current and fingers curled around showing direction of magnetic field at that point.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endParaRPr lang="el-GR" sz="2800" b="1" smtClean="0">
              <a:cs typeface="Arial" charset="0"/>
            </a:endParaRPr>
          </a:p>
        </p:txBody>
      </p:sp>
      <p:pic>
        <p:nvPicPr>
          <p:cNvPr id="31748" name="Picture 4" descr="32_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5731"/>
          <a:stretch>
            <a:fillRect/>
          </a:stretch>
        </p:blipFill>
        <p:spPr>
          <a:xfrm>
            <a:off x="4648200" y="2200275"/>
            <a:ext cx="4038600" cy="3133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Numerical Problem # 14: Superposition of magnetic fields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Find the magnetic field (strength and direction) at position 1,2,3.</a:t>
            </a:r>
          </a:p>
        </p:txBody>
      </p:sp>
      <p:pic>
        <p:nvPicPr>
          <p:cNvPr id="32772" name="Picture 6" descr="32_ex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21629"/>
          <a:stretch>
            <a:fillRect/>
          </a:stretch>
        </p:blipFill>
        <p:spPr>
          <a:xfrm>
            <a:off x="4648200" y="2479675"/>
            <a:ext cx="4038600" cy="2168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Answer Problem # 14: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Find the magnetic field (strength and direction) at position 1,2,3</a:t>
            </a:r>
          </a:p>
          <a:p>
            <a:pPr eaLnBrk="1" hangingPunct="1">
              <a:buFontTx/>
              <a:buNone/>
            </a:pPr>
            <a:r>
              <a:rPr lang="en-US" sz="2800" smtClean="0"/>
              <a:t>Use B = </a:t>
            </a:r>
            <a:r>
              <a:rPr lang="el-GR" sz="2800" smtClean="0">
                <a:cs typeface="Arial" charset="0"/>
              </a:rPr>
              <a:t>μ</a:t>
            </a:r>
            <a:r>
              <a:rPr lang="en-US" sz="2800" baseline="-25000" smtClean="0">
                <a:cs typeface="Arial" charset="0"/>
              </a:rPr>
              <a:t>0</a:t>
            </a:r>
            <a:r>
              <a:rPr lang="en-US" sz="2800" smtClean="0">
                <a:cs typeface="Arial" charset="0"/>
              </a:rPr>
              <a:t>I/2</a:t>
            </a:r>
            <a:r>
              <a:rPr lang="el-GR" sz="2800" smtClean="0">
                <a:cs typeface="Arial" charset="0"/>
              </a:rPr>
              <a:t>π</a:t>
            </a:r>
            <a:r>
              <a:rPr lang="en-US" sz="2800" smtClean="0">
                <a:cs typeface="Arial" charset="0"/>
              </a:rPr>
              <a:t>d</a:t>
            </a:r>
            <a:endParaRPr lang="en-US" sz="2800" smtClean="0"/>
          </a:p>
          <a:p>
            <a:pPr eaLnBrk="1" hangingPunct="1">
              <a:buFontTx/>
              <a:buNone/>
            </a:pPr>
            <a:r>
              <a:rPr lang="en-US" sz="2800" smtClean="0"/>
              <a:t>B</a:t>
            </a:r>
            <a:r>
              <a:rPr lang="en-US" sz="2800" baseline="-25000" smtClean="0"/>
              <a:t>1</a:t>
            </a:r>
            <a:r>
              <a:rPr lang="en-US" sz="2800" smtClean="0"/>
              <a:t> = 6.67 x 10</a:t>
            </a:r>
            <a:r>
              <a:rPr lang="en-US" sz="2800" baseline="30000" smtClean="0"/>
              <a:t>-5</a:t>
            </a:r>
            <a:r>
              <a:rPr lang="en-US" sz="2800" smtClean="0"/>
              <a:t> T (out)</a:t>
            </a:r>
          </a:p>
          <a:p>
            <a:pPr eaLnBrk="1" hangingPunct="1">
              <a:buFontTx/>
              <a:buNone/>
            </a:pPr>
            <a:r>
              <a:rPr lang="en-US" sz="2800" smtClean="0"/>
              <a:t>B</a:t>
            </a:r>
            <a:r>
              <a:rPr lang="en-US" sz="2800" baseline="-25000" smtClean="0"/>
              <a:t>2</a:t>
            </a:r>
            <a:r>
              <a:rPr lang="en-US" sz="2800" smtClean="0"/>
              <a:t> = 2 x 10</a:t>
            </a:r>
            <a:r>
              <a:rPr lang="en-US" sz="2800" baseline="30000" smtClean="0"/>
              <a:t>-4</a:t>
            </a:r>
            <a:r>
              <a:rPr lang="en-US" sz="2800" smtClean="0"/>
              <a:t> T (in)</a:t>
            </a:r>
          </a:p>
          <a:p>
            <a:pPr eaLnBrk="1" hangingPunct="1">
              <a:buFontTx/>
              <a:buNone/>
            </a:pPr>
            <a:r>
              <a:rPr lang="en-US" sz="2800" smtClean="0"/>
              <a:t>B</a:t>
            </a:r>
            <a:r>
              <a:rPr lang="en-US" sz="2800" baseline="-25000" smtClean="0"/>
              <a:t>3</a:t>
            </a:r>
            <a:r>
              <a:rPr lang="en-US" sz="2800" smtClean="0"/>
              <a:t> = 6.67 x 10</a:t>
            </a:r>
            <a:r>
              <a:rPr lang="en-US" sz="2800" baseline="30000" smtClean="0"/>
              <a:t>-5</a:t>
            </a:r>
            <a:r>
              <a:rPr lang="en-US" sz="2800" smtClean="0"/>
              <a:t> T (out)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pic>
        <p:nvPicPr>
          <p:cNvPr id="33796" name="Picture 4" descr="32_ex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21629"/>
          <a:stretch>
            <a:fillRect/>
          </a:stretch>
        </p:blipFill>
        <p:spPr>
          <a:xfrm>
            <a:off x="4648200" y="2479675"/>
            <a:ext cx="4038600" cy="2168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Magnetic Field of Loops and Coils</a:t>
            </a: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Using Biot-Savart, we can calculate the B field at some point on the axis of an ideal current loop.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B = (u</a:t>
            </a:r>
            <a:r>
              <a:rPr lang="en-US" sz="2400" b="1" baseline="-25000" smtClean="0"/>
              <a:t>0</a:t>
            </a:r>
            <a:r>
              <a:rPr lang="en-US" sz="2400" b="1" smtClean="0"/>
              <a:t>/2) IR</a:t>
            </a:r>
            <a:r>
              <a:rPr lang="en-US" sz="2400" b="1" baseline="30000" smtClean="0"/>
              <a:t>2</a:t>
            </a:r>
            <a:r>
              <a:rPr lang="en-US" sz="2400" b="1" smtClean="0"/>
              <a:t>/(z</a:t>
            </a:r>
            <a:r>
              <a:rPr lang="en-US" sz="2400" b="1" baseline="30000" smtClean="0"/>
              <a:t>2 </a:t>
            </a:r>
            <a:r>
              <a:rPr lang="en-US" sz="2400" b="1" smtClean="0"/>
              <a:t>+ R</a:t>
            </a:r>
            <a:r>
              <a:rPr lang="en-US" sz="2400" b="1" baseline="30000" smtClean="0"/>
              <a:t>2</a:t>
            </a:r>
            <a:r>
              <a:rPr lang="en-US" sz="2400" b="1" smtClean="0"/>
              <a:t>)</a:t>
            </a:r>
            <a:r>
              <a:rPr lang="en-US" sz="2400" b="1" baseline="30000" smtClean="0"/>
              <a:t>3/2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In the center of the loop (z = 0):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B = u</a:t>
            </a:r>
            <a:r>
              <a:rPr lang="en-US" sz="2400" b="1" baseline="-25000" smtClean="0"/>
              <a:t>0</a:t>
            </a:r>
            <a:r>
              <a:rPr lang="en-US" sz="2400" b="1" smtClean="0"/>
              <a:t>I/2R</a:t>
            </a:r>
            <a:r>
              <a:rPr lang="en-US" sz="2400" smtClean="0"/>
              <a:t>,  where R is the radius of the loop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If the loop has N turns (assuming R&gt; thickness):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</a:t>
            </a:r>
            <a:r>
              <a:rPr lang="en-US" sz="2400" b="1" smtClean="0"/>
              <a:t>B = u</a:t>
            </a:r>
            <a:r>
              <a:rPr lang="en-US" sz="2400" b="1" baseline="-25000" smtClean="0"/>
              <a:t>0</a:t>
            </a:r>
            <a:r>
              <a:rPr lang="en-US" sz="2400" b="1" smtClean="0"/>
              <a:t>NI/2R</a:t>
            </a:r>
          </a:p>
        </p:txBody>
      </p:sp>
      <p:pic>
        <p:nvPicPr>
          <p:cNvPr id="34820" name="Picture 9" descr="32_1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b="12854"/>
          <a:stretch>
            <a:fillRect/>
          </a:stretch>
        </p:blipFill>
        <p:spPr>
          <a:xfrm>
            <a:off x="5105400" y="1600200"/>
            <a:ext cx="3657600" cy="2270125"/>
          </a:xfrm>
          <a:noFill/>
        </p:spPr>
      </p:pic>
      <p:pic>
        <p:nvPicPr>
          <p:cNvPr id="34821" name="Picture 10" descr="32_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 b="8345"/>
          <a:stretch>
            <a:fillRect/>
          </a:stretch>
        </p:blipFill>
        <p:spPr>
          <a:xfrm>
            <a:off x="5105400" y="3886200"/>
            <a:ext cx="2332038" cy="2743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Ratio Problem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For an ideal current loop with a single turn, what is the ratio of the magnetic field strength at z = R to the field strength at the center of the loop?   </a:t>
            </a:r>
          </a:p>
        </p:txBody>
      </p:sp>
      <p:pic>
        <p:nvPicPr>
          <p:cNvPr id="35844" name="Picture 5" descr="32_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12854"/>
          <a:stretch>
            <a:fillRect/>
          </a:stretch>
        </p:blipFill>
        <p:spPr>
          <a:xfrm>
            <a:off x="4648200" y="2425700"/>
            <a:ext cx="4038600" cy="2874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Ratio Problem Answer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For an ideal current loop with a single turn, what is the ratio of the magnetic field strength at z = R to the field strength at the center of the loop? </a:t>
            </a:r>
          </a:p>
          <a:p>
            <a:pPr eaLnBrk="1" hangingPunct="1">
              <a:buFontTx/>
              <a:buNone/>
            </a:pPr>
            <a:r>
              <a:rPr lang="en-US" sz="2800" smtClean="0"/>
              <a:t>B</a:t>
            </a:r>
            <a:r>
              <a:rPr lang="en-US" sz="2800" baseline="-25000" smtClean="0"/>
              <a:t>z=R</a:t>
            </a:r>
            <a:r>
              <a:rPr lang="en-US" sz="2800" smtClean="0"/>
              <a:t>/B</a:t>
            </a:r>
            <a:r>
              <a:rPr lang="en-US" sz="2800" baseline="-25000" smtClean="0"/>
              <a:t>center</a:t>
            </a:r>
            <a:r>
              <a:rPr lang="en-US" sz="2800" smtClean="0"/>
              <a:t> = 2</a:t>
            </a:r>
            <a:r>
              <a:rPr lang="en-US" sz="2800" baseline="30000" smtClean="0"/>
              <a:t>-3/2</a:t>
            </a:r>
            <a:r>
              <a:rPr lang="en-US" sz="2800" smtClean="0"/>
              <a:t> = .354  </a:t>
            </a:r>
          </a:p>
        </p:txBody>
      </p:sp>
      <p:pic>
        <p:nvPicPr>
          <p:cNvPr id="36868" name="Picture 4" descr="32_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12854"/>
          <a:stretch>
            <a:fillRect/>
          </a:stretch>
        </p:blipFill>
        <p:spPr>
          <a:xfrm>
            <a:off x="4648200" y="2425700"/>
            <a:ext cx="4038600" cy="2874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Two views of the magnetic field of a current loop</a:t>
            </a:r>
            <a:br>
              <a:rPr lang="en-US" sz="4000" smtClean="0"/>
            </a:br>
            <a:endParaRPr lang="en-US" sz="4000" smtClean="0"/>
          </a:p>
        </p:txBody>
      </p:sp>
      <p:pic>
        <p:nvPicPr>
          <p:cNvPr id="37891" name="Picture 7" descr="32_18_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7575" y="1855788"/>
            <a:ext cx="3117850" cy="4013200"/>
          </a:xfrm>
          <a:noFill/>
        </p:spPr>
      </p:pic>
      <p:pic>
        <p:nvPicPr>
          <p:cNvPr id="37892" name="Picture 8" descr="32_18_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65675" y="1865313"/>
            <a:ext cx="3803650" cy="3994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current loop is a magnet</a:t>
            </a:r>
          </a:p>
        </p:txBody>
      </p:sp>
      <p:pic>
        <p:nvPicPr>
          <p:cNvPr id="38915" name="Picture 11" descr="32_untb_2_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620963"/>
            <a:ext cx="4038600" cy="2484437"/>
          </a:xfrm>
          <a:noFill/>
        </p:spPr>
      </p:pic>
      <p:pic>
        <p:nvPicPr>
          <p:cNvPr id="38916" name="Picture 12" descr="32_untb_2_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2571750"/>
            <a:ext cx="4038600" cy="25828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current loop is a magnet</a:t>
            </a:r>
          </a:p>
        </p:txBody>
      </p:sp>
      <p:pic>
        <p:nvPicPr>
          <p:cNvPr id="39939" name="Picture 7" descr="32_1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-28207" t="-1378" b="7835"/>
          <a:stretch>
            <a:fillRect/>
          </a:stretch>
        </p:blipFill>
        <p:spPr>
          <a:xfrm>
            <a:off x="1295400" y="1096963"/>
            <a:ext cx="5943600" cy="56086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Magnetic Dipole moment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For z&gt;&gt;R: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B</a:t>
            </a:r>
            <a:r>
              <a:rPr lang="en-US" sz="2400" baseline="-25000" smtClean="0"/>
              <a:t>L</a:t>
            </a:r>
            <a:r>
              <a:rPr lang="en-US" sz="2400" smtClean="0"/>
              <a:t> = (u</a:t>
            </a:r>
            <a:r>
              <a:rPr lang="en-US" sz="2400" baseline="-25000" smtClean="0"/>
              <a:t>0</a:t>
            </a:r>
            <a:r>
              <a:rPr lang="en-US" sz="2400" smtClean="0"/>
              <a:t>/4</a:t>
            </a:r>
            <a:r>
              <a:rPr lang="el-GR" sz="2400" smtClean="0">
                <a:cs typeface="Arial" charset="0"/>
              </a:rPr>
              <a:t>π</a:t>
            </a:r>
            <a:r>
              <a:rPr lang="en-US" sz="2400" smtClean="0">
                <a:cs typeface="Arial" charset="0"/>
              </a:rPr>
              <a:t>)(2AI/z</a:t>
            </a:r>
            <a:r>
              <a:rPr lang="en-US" sz="2400" baseline="30000" smtClean="0">
                <a:cs typeface="Arial" charset="0"/>
              </a:rPr>
              <a:t>3</a:t>
            </a:r>
            <a:r>
              <a:rPr lang="en-US" sz="2400" smtClean="0">
                <a:cs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cs typeface="Arial" charset="0"/>
              </a:rPr>
              <a:t>Where A is the area of the loop and I is the current.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cs typeface="Arial" charset="0"/>
              </a:rPr>
              <a:t>Define magnetic dipole moment: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cs typeface="Arial" charset="0"/>
              </a:rPr>
              <a:t>u = (N)AI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cs typeface="Arial" charset="0"/>
              </a:rPr>
              <a:t>The quantity AI is what determines “how strong” the magnet is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cs typeface="Arial" charset="0"/>
              </a:rPr>
              <a:t>Do not get u and u</a:t>
            </a:r>
            <a:r>
              <a:rPr lang="en-US" sz="2400" baseline="-25000" smtClean="0">
                <a:cs typeface="Arial" charset="0"/>
              </a:rPr>
              <a:t>0</a:t>
            </a:r>
            <a:r>
              <a:rPr lang="en-US" sz="2400" smtClean="0">
                <a:cs typeface="Arial" charset="0"/>
              </a:rPr>
              <a:t> confused in calculations.</a:t>
            </a:r>
            <a:endParaRPr lang="el-GR" sz="2400" smtClean="0">
              <a:cs typeface="Arial" charset="0"/>
            </a:endParaRPr>
          </a:p>
        </p:txBody>
      </p:sp>
      <p:pic>
        <p:nvPicPr>
          <p:cNvPr id="40964" name="Picture 9" descr="32_1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b="12854"/>
          <a:stretch>
            <a:fillRect/>
          </a:stretch>
        </p:blipFill>
        <p:spPr>
          <a:xfrm>
            <a:off x="5105400" y="1371600"/>
            <a:ext cx="3070225" cy="2185988"/>
          </a:xfrm>
          <a:noFill/>
        </p:spPr>
      </p:pic>
      <p:pic>
        <p:nvPicPr>
          <p:cNvPr id="40965" name="Picture 10" descr="32_2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 t="25471"/>
          <a:stretch>
            <a:fillRect/>
          </a:stretch>
        </p:blipFill>
        <p:spPr>
          <a:xfrm>
            <a:off x="4648200" y="3841750"/>
            <a:ext cx="3962400" cy="22621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Effect of a current on a compass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A magnet does not affect an electroscope.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However, a current-carrying wire will affect a magnet.</a:t>
            </a:r>
          </a:p>
        </p:txBody>
      </p:sp>
      <p:pic>
        <p:nvPicPr>
          <p:cNvPr id="15364" name="Picture 10" descr="32_untb_1_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0" y="1447800"/>
            <a:ext cx="1922463" cy="2185988"/>
          </a:xfrm>
          <a:noFill/>
        </p:spPr>
      </p:pic>
      <p:pic>
        <p:nvPicPr>
          <p:cNvPr id="15365" name="Picture 11" descr="32_02_0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83200" y="3938588"/>
            <a:ext cx="2768600" cy="2187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Magnetic Dipole moment - Direction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cs typeface="Arial" charset="0"/>
              </a:rPr>
              <a:t>The magnetic dipole moment is perpendicular to the loop in the direction of the right-hand rule</a:t>
            </a:r>
            <a:endParaRPr lang="el-GR" sz="2800" smtClean="0">
              <a:cs typeface="Arial" charset="0"/>
            </a:endParaRPr>
          </a:p>
        </p:txBody>
      </p:sp>
      <p:pic>
        <p:nvPicPr>
          <p:cNvPr id="41988" name="Picture 4" descr="32_1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b="12854"/>
          <a:stretch>
            <a:fillRect/>
          </a:stretch>
        </p:blipFill>
        <p:spPr>
          <a:xfrm>
            <a:off x="5105400" y="1371600"/>
            <a:ext cx="3070225" cy="2185988"/>
          </a:xfrm>
          <a:noFill/>
        </p:spPr>
      </p:pic>
      <p:pic>
        <p:nvPicPr>
          <p:cNvPr id="41989" name="Picture 5" descr="32_2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 t="25471"/>
          <a:stretch>
            <a:fillRect/>
          </a:stretch>
        </p:blipFill>
        <p:spPr>
          <a:xfrm>
            <a:off x="4724400" y="4191000"/>
            <a:ext cx="3657600" cy="20875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Numerical Problem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/>
              <a:t>A 100 A current circulates around a 2.0 mm diameter ring.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mtClean="0"/>
              <a:t>What is the ring’s magnetic dipole moment?</a:t>
            </a:r>
          </a:p>
          <a:p>
            <a:pPr marL="609600" indent="-609600" eaLnBrk="1" hangingPunct="1">
              <a:buFontTx/>
              <a:buAutoNum type="alphaUcPeriod"/>
            </a:pPr>
            <a:endParaRPr lang="en-US" smtClean="0"/>
          </a:p>
          <a:p>
            <a:pPr marL="609600" indent="-609600" eaLnBrk="1" hangingPunct="1">
              <a:buFontTx/>
              <a:buAutoNum type="alphaUcPeriod"/>
            </a:pPr>
            <a:r>
              <a:rPr lang="en-US" smtClean="0"/>
              <a:t>What is the magnetic field strength B at 5.0 cm from the ring?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Numerical Problem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/>
              <a:t>A 100 A current circulates around a 2.0 mm diameter ring.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mtClean="0"/>
              <a:t>What is the ring’s magnetic dipole moment?  3.14 x 10</a:t>
            </a:r>
            <a:r>
              <a:rPr lang="en-US" baseline="30000" smtClean="0"/>
              <a:t>-4 </a:t>
            </a:r>
            <a:r>
              <a:rPr lang="en-US" smtClean="0"/>
              <a:t>Am</a:t>
            </a:r>
            <a:r>
              <a:rPr lang="en-US" baseline="30000" smtClean="0"/>
              <a:t>2</a:t>
            </a:r>
            <a:endParaRPr lang="en-US" smtClean="0"/>
          </a:p>
          <a:p>
            <a:pPr marL="609600" indent="-609600" eaLnBrk="1" hangingPunct="1">
              <a:buFontTx/>
              <a:buAutoNum type="alphaUcPeriod"/>
            </a:pPr>
            <a:endParaRPr lang="en-US" smtClean="0"/>
          </a:p>
          <a:p>
            <a:pPr marL="609600" indent="-609600" eaLnBrk="1" hangingPunct="1">
              <a:buFontTx/>
              <a:buAutoNum type="alphaUcPeriod"/>
            </a:pPr>
            <a:r>
              <a:rPr lang="en-US" smtClean="0"/>
              <a:t>What is the magnetic field strength B at 5.0 cm from the ring? 5.02 x 10</a:t>
            </a:r>
            <a:r>
              <a:rPr lang="en-US" baseline="30000" smtClean="0"/>
              <a:t>-7</a:t>
            </a:r>
            <a:r>
              <a:rPr lang="en-US" smtClean="0"/>
              <a:t> 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600" smtClean="0"/>
              <a:t>Gauss’ Law Review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143000"/>
            <a:ext cx="35814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Remember the idea of the surface integral?</a:t>
            </a:r>
          </a:p>
          <a:p>
            <a:pPr eaLnBrk="1" hangingPunct="1"/>
            <a:r>
              <a:rPr lang="en-US" sz="2800" smtClean="0"/>
              <a:t>It looked like vector calculus, but turned out to be mostly multiplication. </a:t>
            </a:r>
            <a:r>
              <a:rPr lang="en-US" sz="2800" smtClean="0">
                <a:sym typeface="Wingdings" pitchFamily="2" charset="2"/>
              </a:rPr>
              <a:t></a:t>
            </a:r>
            <a:endParaRPr lang="en-US" sz="2800" smtClean="0"/>
          </a:p>
        </p:txBody>
      </p:sp>
      <p:pic>
        <p:nvPicPr>
          <p:cNvPr id="45060" name="Picture 9" descr="Summary_27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52831" t="33272" b="8012"/>
          <a:stretch>
            <a:fillRect/>
          </a:stretch>
        </p:blipFill>
        <p:spPr>
          <a:xfrm>
            <a:off x="3657600" y="1295400"/>
            <a:ext cx="5486400" cy="4391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4000" smtClean="0"/>
              <a:t>Gauss’ Law Review</a:t>
            </a:r>
          </a:p>
        </p:txBody>
      </p:sp>
      <p:pic>
        <p:nvPicPr>
          <p:cNvPr id="46083" name="Picture 6" descr="Summary_27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t="10414" r="40408" b="17564"/>
          <a:stretch>
            <a:fillRect/>
          </a:stretch>
        </p:blipFill>
        <p:spPr>
          <a:xfrm>
            <a:off x="457200" y="990600"/>
            <a:ext cx="8686800" cy="2895600"/>
          </a:xfrm>
          <a:noFill/>
        </p:spPr>
      </p:pic>
      <p:sp>
        <p:nvSpPr>
          <p:cNvPr id="46084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3938588"/>
            <a:ext cx="4800600" cy="2187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This led to Gauss’ Law,  which looked complicated, but mostly reduced to: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EA = Q</a:t>
            </a:r>
            <a:r>
              <a:rPr lang="en-US" sz="2400" baseline="-25000" smtClean="0"/>
              <a:t>in</a:t>
            </a:r>
            <a:r>
              <a:rPr lang="en-US" sz="2400" smtClean="0"/>
              <a:t>/</a:t>
            </a:r>
            <a:r>
              <a:rPr lang="el-GR" sz="2400" smtClean="0">
                <a:cs typeface="Arial" charset="0"/>
              </a:rPr>
              <a:t>ε</a:t>
            </a:r>
            <a:r>
              <a:rPr lang="en-US" sz="2400" baseline="-25000" smtClean="0">
                <a:cs typeface="Arial" charset="0"/>
              </a:rPr>
              <a:t>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cs typeface="Arial" charset="0"/>
              </a:rPr>
              <a:t>Which could be used to find the value of E without integration in some cases.</a:t>
            </a:r>
            <a:endParaRPr lang="el-GR" sz="2400" smtClean="0">
              <a:cs typeface="Arial" charset="0"/>
            </a:endParaRPr>
          </a:p>
        </p:txBody>
      </p:sp>
      <p:pic>
        <p:nvPicPr>
          <p:cNvPr id="46085" name="Picture 8" descr="enclosed charg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 b="8481"/>
          <a:stretch>
            <a:fillRect/>
          </a:stretch>
        </p:blipFill>
        <p:spPr>
          <a:xfrm>
            <a:off x="5875338" y="3810000"/>
            <a:ext cx="2741612" cy="2895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mtClean="0"/>
              <a:t>Line Integral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The </a:t>
            </a:r>
            <a:r>
              <a:rPr lang="en-US" i="1" smtClean="0"/>
              <a:t>line integral </a:t>
            </a:r>
            <a:r>
              <a:rPr lang="en-US" smtClean="0"/>
              <a:t> is much like the surface integral only the integration is along a line, not around a surface, hence the name.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pic>
        <p:nvPicPr>
          <p:cNvPr id="47108" name="Picture 8" descr="32_22_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b="5882"/>
          <a:stretch>
            <a:fillRect/>
          </a:stretch>
        </p:blipFill>
        <p:spPr>
          <a:xfrm>
            <a:off x="4953000" y="1143000"/>
            <a:ext cx="3124200" cy="2890838"/>
          </a:xfrm>
          <a:noFill/>
        </p:spPr>
      </p:pic>
      <p:pic>
        <p:nvPicPr>
          <p:cNvPr id="47109" name="Picture 9" descr="32_22_0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 b="15344"/>
          <a:stretch>
            <a:fillRect/>
          </a:stretch>
        </p:blipFill>
        <p:spPr>
          <a:xfrm>
            <a:off x="4724400" y="4241800"/>
            <a:ext cx="3810000" cy="2333625"/>
          </a:xfrm>
          <a:noFill/>
        </p:spPr>
      </p:pic>
      <p:sp>
        <p:nvSpPr>
          <p:cNvPr id="4711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mtClean="0"/>
              <a:t>Line Integral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Evaluate the dot product of </a:t>
            </a:r>
            <a:r>
              <a:rPr lang="en-US" sz="2800" b="1" smtClean="0"/>
              <a:t>B</a:t>
            </a:r>
            <a:r>
              <a:rPr lang="en-US" sz="2800" smtClean="0"/>
              <a:t> and </a:t>
            </a:r>
            <a:r>
              <a:rPr lang="en-US" sz="2800" smtClean="0">
                <a:cs typeface="Arial" charset="0"/>
              </a:rPr>
              <a:t>∆s at each segment</a:t>
            </a:r>
          </a:p>
        </p:txBody>
      </p:sp>
      <p:pic>
        <p:nvPicPr>
          <p:cNvPr id="2053" name="Picture 4" descr="32_22_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 b="5882"/>
          <a:stretch>
            <a:fillRect/>
          </a:stretch>
        </p:blipFill>
        <p:spPr>
          <a:xfrm>
            <a:off x="4953000" y="1143000"/>
            <a:ext cx="3124200" cy="2890838"/>
          </a:xfrm>
          <a:noFill/>
        </p:spPr>
      </p:pic>
      <p:pic>
        <p:nvPicPr>
          <p:cNvPr id="2054" name="Picture 5" descr="32_22_0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 b="15344"/>
          <a:stretch>
            <a:fillRect/>
          </a:stretch>
        </p:blipFill>
        <p:spPr>
          <a:xfrm>
            <a:off x="4724400" y="4241800"/>
            <a:ext cx="3810000" cy="2333625"/>
          </a:xfrm>
          <a:noFill/>
        </p:spPr>
      </p:pic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0" name="Object 8"/>
          <p:cNvGraphicFramePr>
            <a:graphicFrameLocks noChangeAspect="1"/>
          </p:cNvGraphicFramePr>
          <p:nvPr/>
        </p:nvGraphicFramePr>
        <p:xfrm>
          <a:off x="990600" y="3048000"/>
          <a:ext cx="2438400" cy="1052513"/>
        </p:xfrm>
        <a:graphic>
          <a:graphicData uri="http://schemas.openxmlformats.org/presentationml/2006/ole">
            <p:oleObj spid="_x0000_s2050" name="Equation" r:id="rId6" imgW="647640" imgH="279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mtClean="0"/>
              <a:t>Line Integral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4038600" cy="3048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Let the sum become an integral:</a:t>
            </a:r>
          </a:p>
          <a:p>
            <a:pPr eaLnBrk="1" hangingPunct="1">
              <a:spcBef>
                <a:spcPct val="0"/>
              </a:spcBef>
            </a:pPr>
            <a:endParaRPr lang="en-US" sz="2400" smtClean="0"/>
          </a:p>
          <a:p>
            <a:pPr eaLnBrk="1" hangingPunct="1">
              <a:spcBef>
                <a:spcPct val="0"/>
              </a:spcBef>
            </a:pPr>
            <a:endParaRPr lang="en-US" sz="2400" smtClean="0"/>
          </a:p>
          <a:p>
            <a:pPr eaLnBrk="1" hangingPunct="1">
              <a:spcBef>
                <a:spcPct val="0"/>
              </a:spcBef>
            </a:pPr>
            <a:endParaRPr lang="en-US" sz="2400" smtClean="0"/>
          </a:p>
          <a:p>
            <a:pPr eaLnBrk="1" hangingPunct="1">
              <a:spcBef>
                <a:spcPct val="0"/>
              </a:spcBef>
            </a:pPr>
            <a:endParaRPr lang="en-US" sz="2400" smtClean="0"/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The integral says to divide the line into increments and evaluate the dot product at each one.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The integral is not necessary if B is constant.</a:t>
            </a:r>
            <a:endParaRPr lang="en-US" sz="2400" smtClean="0">
              <a:cs typeface="Arial" charset="0"/>
            </a:endParaRPr>
          </a:p>
        </p:txBody>
      </p:sp>
      <p:pic>
        <p:nvPicPr>
          <p:cNvPr id="3077" name="Picture 4" descr="32_22_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 b="5882"/>
          <a:stretch>
            <a:fillRect/>
          </a:stretch>
        </p:blipFill>
        <p:spPr>
          <a:xfrm>
            <a:off x="4953000" y="1143000"/>
            <a:ext cx="3124200" cy="2890838"/>
          </a:xfrm>
          <a:noFill/>
        </p:spPr>
      </p:pic>
      <p:pic>
        <p:nvPicPr>
          <p:cNvPr id="3078" name="Picture 5" descr="32_22_0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 b="15344"/>
          <a:stretch>
            <a:fillRect/>
          </a:stretch>
        </p:blipFill>
        <p:spPr>
          <a:xfrm>
            <a:off x="4724400" y="4241800"/>
            <a:ext cx="3810000" cy="2333625"/>
          </a:xfrm>
          <a:noFill/>
        </p:spPr>
      </p:pic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4" name="Object 10"/>
          <p:cNvGraphicFramePr>
            <a:graphicFrameLocks noChangeAspect="1"/>
          </p:cNvGraphicFramePr>
          <p:nvPr/>
        </p:nvGraphicFramePr>
        <p:xfrm>
          <a:off x="990600" y="2017713"/>
          <a:ext cx="2057400" cy="1162050"/>
        </p:xfrm>
        <a:graphic>
          <a:graphicData uri="http://schemas.openxmlformats.org/presentationml/2006/ole">
            <p:oleObj spid="_x0000_s3074" name="Equation" r:id="rId6" imgW="495000" imgH="279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 Important cases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/>
              <a:t>If B is everywhere perpendicular to a line, the line integral of B is :</a:t>
            </a: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3733800" y="2895600"/>
            <a:ext cx="985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=  0 </a:t>
            </a:r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304800" y="3657600"/>
            <a:ext cx="86709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3200"/>
              <a:t>If B is everywhere </a:t>
            </a:r>
            <a:r>
              <a:rPr lang="en-US" sz="3200" i="1"/>
              <a:t>tangent</a:t>
            </a:r>
            <a:r>
              <a:rPr lang="en-US" sz="3200"/>
              <a:t> to a line of length </a:t>
            </a:r>
            <a:r>
              <a:rPr lang="en-US" sz="3200" i="1"/>
              <a:t>L</a:t>
            </a:r>
            <a:r>
              <a:rPr lang="en-US" sz="3200"/>
              <a:t>, </a:t>
            </a:r>
            <a:r>
              <a:rPr lang="en-US" sz="3200" i="1"/>
              <a:t>and </a:t>
            </a:r>
            <a:r>
              <a:rPr lang="en-US" sz="3200"/>
              <a:t> has the same magnitude B at every point, the line integral of B is :</a:t>
            </a:r>
          </a:p>
        </p:txBody>
      </p:sp>
      <p:sp>
        <p:nvSpPr>
          <p:cNvPr id="4104" name="Rectangle 11"/>
          <p:cNvSpPr>
            <a:spLocks noChangeArrowheads="1"/>
          </p:cNvSpPr>
          <p:nvPr/>
        </p:nvSpPr>
        <p:spPr bwMode="auto">
          <a:xfrm>
            <a:off x="3733800" y="5486400"/>
            <a:ext cx="1257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=  BL </a:t>
            </a:r>
          </a:p>
        </p:txBody>
      </p:sp>
      <p:graphicFrame>
        <p:nvGraphicFramePr>
          <p:cNvPr id="4098" name="Object 12"/>
          <p:cNvGraphicFramePr>
            <a:graphicFrameLocks noChangeAspect="1"/>
          </p:cNvGraphicFramePr>
          <p:nvPr/>
        </p:nvGraphicFramePr>
        <p:xfrm>
          <a:off x="1524000" y="2719388"/>
          <a:ext cx="1828800" cy="1033462"/>
        </p:xfrm>
        <a:graphic>
          <a:graphicData uri="http://schemas.openxmlformats.org/presentationml/2006/ole">
            <p:oleObj spid="_x0000_s4098" name="Equation" r:id="rId4" imgW="495000" imgH="279360" progId="Equation.3">
              <p:embed/>
            </p:oleObj>
          </a:graphicData>
        </a:graphic>
      </p:graphicFrame>
      <p:graphicFrame>
        <p:nvGraphicFramePr>
          <p:cNvPr id="4099" name="Object 13"/>
          <p:cNvGraphicFramePr>
            <a:graphicFrameLocks noChangeAspect="1"/>
          </p:cNvGraphicFramePr>
          <p:nvPr/>
        </p:nvGraphicFramePr>
        <p:xfrm>
          <a:off x="1600200" y="5257800"/>
          <a:ext cx="1752600" cy="990600"/>
        </p:xfrm>
        <a:graphic>
          <a:graphicData uri="http://schemas.openxmlformats.org/presentationml/2006/ole">
            <p:oleObj spid="_x0000_s4099" name="Equation" r:id="rId5" imgW="495000" imgH="279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Line integral around a closed curve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Initial and final point of integration are the same: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Note circle indicating closed curve.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pic>
        <p:nvPicPr>
          <p:cNvPr id="5125" name="Picture 7" descr="32_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b="9660"/>
          <a:stretch>
            <a:fillRect/>
          </a:stretch>
        </p:blipFill>
        <p:spPr>
          <a:xfrm>
            <a:off x="5181600" y="1905000"/>
            <a:ext cx="3556000" cy="3962400"/>
          </a:xfrm>
          <a:noFill/>
        </p:spPr>
      </p:pic>
      <p:graphicFrame>
        <p:nvGraphicFramePr>
          <p:cNvPr id="5122" name="Object 8"/>
          <p:cNvGraphicFramePr>
            <a:graphicFrameLocks noChangeAspect="1"/>
          </p:cNvGraphicFramePr>
          <p:nvPr/>
        </p:nvGraphicFramePr>
        <p:xfrm>
          <a:off x="1447800" y="3048000"/>
          <a:ext cx="1600200" cy="892175"/>
        </p:xfrm>
        <a:graphic>
          <a:graphicData uri="http://schemas.openxmlformats.org/presentationml/2006/ole">
            <p:oleObj spid="_x0000_s5122" name="Equation" r:id="rId5" imgW="495085" imgH="27927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Effect of a current on a compass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A magnetic field, </a:t>
            </a:r>
            <a:r>
              <a:rPr lang="en-US" sz="2400" b="1" smtClean="0"/>
              <a:t>B</a:t>
            </a:r>
            <a:r>
              <a:rPr lang="en-US" sz="2400" smtClean="0"/>
              <a:t>,  is created at all points in space surrounding a current-carrying wire.  It can be thought of as an alteration of space.</a:t>
            </a:r>
          </a:p>
          <a:p>
            <a:pPr eaLnBrk="1" hangingPunct="1"/>
            <a:r>
              <a:rPr lang="en-US" sz="2400" smtClean="0"/>
              <a:t>The magnetic field is a vector, direction shown by the north (red) end of the compass</a:t>
            </a:r>
          </a:p>
          <a:p>
            <a:pPr eaLnBrk="1" hangingPunct="1"/>
            <a:endParaRPr lang="en-US" sz="2400" smtClean="0"/>
          </a:p>
        </p:txBody>
      </p:sp>
      <p:pic>
        <p:nvPicPr>
          <p:cNvPr id="16388" name="Picture 8" descr="32_02_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8656"/>
          <a:stretch>
            <a:fillRect/>
          </a:stretch>
        </p:blipFill>
        <p:spPr>
          <a:xfrm>
            <a:off x="4495800" y="1981200"/>
            <a:ext cx="4495800" cy="3244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Integration of magnetic field  around a wire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4038600" cy="2743200"/>
          </a:xfrm>
        </p:spPr>
        <p:txBody>
          <a:bodyPr/>
          <a:lstStyle/>
          <a:p>
            <a:pPr eaLnBrk="1" hangingPunct="1"/>
            <a:r>
              <a:rPr lang="en-US" sz="2400" smtClean="0"/>
              <a:t>B</a:t>
            </a:r>
            <a:r>
              <a:rPr lang="en-US" sz="2400" baseline="-25000" smtClean="0"/>
              <a:t>wire</a:t>
            </a:r>
            <a:r>
              <a:rPr lang="en-US" sz="2400" smtClean="0"/>
              <a:t> = (u</a:t>
            </a:r>
            <a:r>
              <a:rPr lang="en-US" sz="2400" baseline="-25000" smtClean="0"/>
              <a:t>0</a:t>
            </a:r>
            <a:r>
              <a:rPr lang="en-US" sz="2400" smtClean="0"/>
              <a:t>I)/2</a:t>
            </a:r>
            <a:r>
              <a:rPr lang="el-GR" sz="2400" smtClean="0">
                <a:cs typeface="Arial" charset="0"/>
              </a:rPr>
              <a:t>π</a:t>
            </a:r>
            <a:r>
              <a:rPr lang="en-US" sz="2400" smtClean="0">
                <a:cs typeface="Arial" charset="0"/>
              </a:rPr>
              <a:t>d</a:t>
            </a:r>
            <a:r>
              <a:rPr lang="en-US" sz="2400" smtClean="0"/>
              <a:t> (you knew that!)</a:t>
            </a:r>
          </a:p>
          <a:p>
            <a:pPr eaLnBrk="1" hangingPunct="1"/>
            <a:r>
              <a:rPr lang="en-US" sz="2400" smtClean="0"/>
              <a:t>B is constant at distance d and everywhere tangent to the circle.</a:t>
            </a:r>
          </a:p>
          <a:p>
            <a:pPr eaLnBrk="1" hangingPunct="1"/>
            <a:r>
              <a:rPr lang="en-US" sz="2400" smtClean="0"/>
              <a:t>Mathematically speaking:</a:t>
            </a:r>
          </a:p>
          <a:p>
            <a:pPr eaLnBrk="1" hangingPunct="1"/>
            <a:endParaRPr lang="en-US" sz="2400" smtClean="0"/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pic>
        <p:nvPicPr>
          <p:cNvPr id="6149" name="Picture 4" descr="32_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b="9660"/>
          <a:stretch>
            <a:fillRect/>
          </a:stretch>
        </p:blipFill>
        <p:spPr>
          <a:xfrm>
            <a:off x="5181600" y="1905000"/>
            <a:ext cx="3556000" cy="3962400"/>
          </a:xfrm>
          <a:noFill/>
        </p:spPr>
      </p:pic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1371600" y="4648200"/>
          <a:ext cx="1676400" cy="935038"/>
        </p:xfrm>
        <a:graphic>
          <a:graphicData uri="http://schemas.openxmlformats.org/presentationml/2006/ole">
            <p:oleObj spid="_x0000_s6146" name="Equation" r:id="rId5" imgW="495085" imgH="279279" progId="Equation.3">
              <p:embed/>
            </p:oleObj>
          </a:graphicData>
        </a:graphic>
      </p:graphicFrame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200400" y="4800600"/>
            <a:ext cx="1257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=  BL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Integration of magnetic field  around a wire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4038600" cy="2743200"/>
          </a:xfrm>
        </p:spPr>
        <p:txBody>
          <a:bodyPr/>
          <a:lstStyle/>
          <a:p>
            <a:pPr eaLnBrk="1" hangingPunct="1"/>
            <a:endParaRPr lang="en-US" sz="2400" smtClean="0"/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pic>
        <p:nvPicPr>
          <p:cNvPr id="7174" name="Picture 4" descr="32_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b="9660"/>
          <a:stretch>
            <a:fillRect/>
          </a:stretch>
        </p:blipFill>
        <p:spPr>
          <a:xfrm>
            <a:off x="5181600" y="1905000"/>
            <a:ext cx="3556000" cy="3962400"/>
          </a:xfrm>
          <a:noFill/>
        </p:spPr>
      </p:pic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1295400" y="1524000"/>
          <a:ext cx="1676400" cy="935038"/>
        </p:xfrm>
        <a:graphic>
          <a:graphicData uri="http://schemas.openxmlformats.org/presentationml/2006/ole">
            <p:oleObj spid="_x0000_s7170" name="Equation" r:id="rId5" imgW="495085" imgH="279279" progId="Equation.3">
              <p:embed/>
            </p:oleObj>
          </a:graphicData>
        </a:graphic>
      </p:graphicFrame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3200400" y="1676400"/>
            <a:ext cx="1257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=  BL </a:t>
            </a: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609600" y="2667000"/>
            <a:ext cx="403860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BL = 2</a:t>
            </a:r>
            <a:r>
              <a:rPr lang="el-GR" sz="3200">
                <a:cs typeface="Arial" charset="0"/>
              </a:rPr>
              <a:t>π</a:t>
            </a:r>
            <a:r>
              <a:rPr lang="en-US" sz="3200">
                <a:cs typeface="Arial" charset="0"/>
              </a:rPr>
              <a:t>dB</a:t>
            </a:r>
          </a:p>
          <a:p>
            <a:pPr>
              <a:spcBef>
                <a:spcPct val="20000"/>
              </a:spcBef>
            </a:pPr>
            <a:r>
              <a:rPr lang="en-US" sz="3200"/>
              <a:t>B</a:t>
            </a:r>
            <a:r>
              <a:rPr lang="en-US" sz="3200" baseline="-25000"/>
              <a:t>wire</a:t>
            </a:r>
            <a:r>
              <a:rPr lang="en-US" sz="3200"/>
              <a:t> = (u</a:t>
            </a:r>
            <a:r>
              <a:rPr lang="en-US" sz="3200" baseline="-25000"/>
              <a:t>0</a:t>
            </a:r>
            <a:r>
              <a:rPr lang="en-US" sz="3200"/>
              <a:t>I)/2</a:t>
            </a:r>
            <a:r>
              <a:rPr lang="el-GR" sz="3200"/>
              <a:t>π</a:t>
            </a:r>
            <a:r>
              <a:rPr lang="en-US" sz="3200"/>
              <a:t>d</a:t>
            </a:r>
          </a:p>
          <a:p>
            <a:pPr>
              <a:spcBef>
                <a:spcPct val="20000"/>
              </a:spcBef>
            </a:pPr>
            <a:r>
              <a:rPr lang="en-US" sz="3200"/>
              <a:t>Therefore:</a:t>
            </a:r>
            <a:endParaRPr lang="en-US" sz="3200">
              <a:cs typeface="Arial" charset="0"/>
            </a:endParaRPr>
          </a:p>
        </p:txBody>
      </p:sp>
      <p:graphicFrame>
        <p:nvGraphicFramePr>
          <p:cNvPr id="7171" name="Object 8"/>
          <p:cNvGraphicFramePr>
            <a:graphicFrameLocks noChangeAspect="1"/>
          </p:cNvGraphicFramePr>
          <p:nvPr/>
        </p:nvGraphicFramePr>
        <p:xfrm>
          <a:off x="838200" y="4876800"/>
          <a:ext cx="1676400" cy="935038"/>
        </p:xfrm>
        <a:graphic>
          <a:graphicData uri="http://schemas.openxmlformats.org/presentationml/2006/ole">
            <p:oleObj spid="_x0000_s7171" name="Equation" r:id="rId6" imgW="495085" imgH="279279" progId="Equation.3">
              <p:embed/>
            </p:oleObj>
          </a:graphicData>
        </a:graphic>
      </p:graphicFrame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667000" y="5029200"/>
            <a:ext cx="1133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= u</a:t>
            </a:r>
            <a:r>
              <a:rPr lang="en-US" sz="3200" baseline="-25000"/>
              <a:t>0</a:t>
            </a:r>
            <a:r>
              <a:rPr lang="en-US" sz="3200"/>
              <a:t>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Ampere’s Law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4038600" cy="2743200"/>
          </a:xfrm>
        </p:spPr>
        <p:txBody>
          <a:bodyPr/>
          <a:lstStyle/>
          <a:p>
            <a:pPr eaLnBrk="1" hangingPunct="1"/>
            <a:endParaRPr lang="en-US" sz="2400" smtClean="0"/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990600" y="1524000"/>
          <a:ext cx="1676400" cy="935038"/>
        </p:xfrm>
        <a:graphic>
          <a:graphicData uri="http://schemas.openxmlformats.org/presentationml/2006/ole">
            <p:oleObj spid="_x0000_s8194" name="Equation" r:id="rId4" imgW="495085" imgH="279279" progId="Equation.3">
              <p:embed/>
            </p:oleObj>
          </a:graphicData>
        </a:graphic>
      </p:graphicFrame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609600" y="2667000"/>
            <a:ext cx="38862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cs typeface="Arial" charset="0"/>
              </a:rPr>
              <a:t>Whenever a total current </a:t>
            </a:r>
            <a:r>
              <a:rPr lang="en-US" sz="3200" i="1">
                <a:cs typeface="Arial" charset="0"/>
              </a:rPr>
              <a:t>I</a:t>
            </a:r>
            <a:r>
              <a:rPr lang="en-US" sz="3200">
                <a:cs typeface="Arial" charset="0"/>
              </a:rPr>
              <a:t> passes through an area bounded by a </a:t>
            </a:r>
            <a:r>
              <a:rPr lang="en-US" sz="3200" i="1">
                <a:cs typeface="Arial" charset="0"/>
              </a:rPr>
              <a:t>closed</a:t>
            </a:r>
            <a:r>
              <a:rPr lang="en-US" sz="3200">
                <a:cs typeface="Arial" charset="0"/>
              </a:rPr>
              <a:t> curve,  the above relationship is true.  This is called Ampere’s Law.</a:t>
            </a:r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2819400" y="1676400"/>
            <a:ext cx="1133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= u</a:t>
            </a:r>
            <a:r>
              <a:rPr lang="en-US" sz="3200" baseline="-25000"/>
              <a:t>0</a:t>
            </a:r>
            <a:r>
              <a:rPr lang="en-US" sz="3200"/>
              <a:t>I </a:t>
            </a:r>
          </a:p>
        </p:txBody>
      </p:sp>
      <p:pic>
        <p:nvPicPr>
          <p:cNvPr id="8199" name="Picture 11" descr="32_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 b="9470"/>
          <a:stretch>
            <a:fillRect/>
          </a:stretch>
        </p:blipFill>
        <p:spPr>
          <a:xfrm>
            <a:off x="4572000" y="1752600"/>
            <a:ext cx="4248150" cy="4419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600" smtClean="0"/>
              <a:t>Ampere’s Law – Direction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4038600" cy="2743200"/>
          </a:xfrm>
        </p:spPr>
        <p:txBody>
          <a:bodyPr/>
          <a:lstStyle/>
          <a:p>
            <a:pPr eaLnBrk="1" hangingPunct="1"/>
            <a:endParaRPr lang="en-US" sz="2400" smtClean="0"/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990600" y="990600"/>
          <a:ext cx="1676400" cy="935038"/>
        </p:xfrm>
        <a:graphic>
          <a:graphicData uri="http://schemas.openxmlformats.org/presentationml/2006/ole">
            <p:oleObj spid="_x0000_s9218" name="Equation" r:id="rId4" imgW="495085" imgH="279279" progId="Equation.3">
              <p:embed/>
            </p:oleObj>
          </a:graphicData>
        </a:graphic>
      </p:graphicFrame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685800" y="1905000"/>
            <a:ext cx="38862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cs typeface="Arial" charset="0"/>
              </a:rPr>
              <a:t>Use the right hand rule:  Point curled fingers in direction of  integration (your choice, usually!).  Thumb pointing up shows direction of “positive” current. </a:t>
            </a:r>
          </a:p>
          <a:p>
            <a:r>
              <a:rPr lang="en-US" sz="2800">
                <a:cs typeface="Arial" charset="0"/>
              </a:rPr>
              <a:t>Diagram shows into the page as being positive.</a:t>
            </a:r>
          </a:p>
          <a:p>
            <a:endParaRPr lang="en-US" sz="2800">
              <a:cs typeface="Arial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819400" y="1143000"/>
            <a:ext cx="1133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= u</a:t>
            </a:r>
            <a:r>
              <a:rPr lang="en-US" sz="3200" baseline="-25000"/>
              <a:t>0</a:t>
            </a:r>
            <a:r>
              <a:rPr lang="en-US" sz="3200"/>
              <a:t>I </a:t>
            </a:r>
          </a:p>
        </p:txBody>
      </p:sp>
      <p:pic>
        <p:nvPicPr>
          <p:cNvPr id="9223" name="Picture 7" descr="32_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 b="9470"/>
          <a:stretch>
            <a:fillRect/>
          </a:stretch>
        </p:blipFill>
        <p:spPr>
          <a:xfrm>
            <a:off x="4572000" y="1752600"/>
            <a:ext cx="4248150" cy="4419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Magnetic field of a solenoid: Lab results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What kind of magnetic field is generated by a solenoid?</a:t>
            </a:r>
          </a:p>
          <a:p>
            <a:pPr eaLnBrk="1" hangingPunct="1"/>
            <a:endParaRPr lang="en-US" sz="2400" smtClean="0"/>
          </a:p>
          <a:p>
            <a:pPr eaLnBrk="1" hangingPunct="1">
              <a:buFontTx/>
              <a:buNone/>
            </a:pPr>
            <a:r>
              <a:rPr lang="en-US" sz="2400" smtClean="0"/>
              <a:t>A.  Increasing in a direction shown by RH rule</a:t>
            </a:r>
          </a:p>
          <a:p>
            <a:pPr eaLnBrk="1" hangingPunct="1">
              <a:buFontTx/>
              <a:buNone/>
            </a:pPr>
            <a:r>
              <a:rPr lang="en-US" sz="2400" smtClean="0"/>
              <a:t>B. Constant</a:t>
            </a:r>
          </a:p>
          <a:p>
            <a:pPr eaLnBrk="1" hangingPunct="1">
              <a:buFontTx/>
              <a:buNone/>
            </a:pPr>
            <a:r>
              <a:rPr lang="en-US" sz="2400" smtClean="0"/>
              <a:t>C.  Decreasing in a direction shown by RH rule.</a:t>
            </a:r>
          </a:p>
        </p:txBody>
      </p:sp>
      <p:pic>
        <p:nvPicPr>
          <p:cNvPr id="48132" name="Picture 7" descr="32_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9482"/>
          <a:stretch>
            <a:fillRect/>
          </a:stretch>
        </p:blipFill>
        <p:spPr>
          <a:xfrm>
            <a:off x="4756150" y="1849438"/>
            <a:ext cx="3822700" cy="3636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Magnetic field of a solenoid: Lab results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What is the direction of the  magnetic field is generated by this solenoid?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A.  Right, along the length of the solenoid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B. left, along the length of the solenoid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C.  Tangent to the current at every point</a:t>
            </a:r>
          </a:p>
        </p:txBody>
      </p:sp>
      <p:pic>
        <p:nvPicPr>
          <p:cNvPr id="49156" name="Picture 4" descr="32_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9482"/>
          <a:stretch>
            <a:fillRect/>
          </a:stretch>
        </p:blipFill>
        <p:spPr>
          <a:xfrm>
            <a:off x="4756150" y="1849438"/>
            <a:ext cx="3822700" cy="3636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Magnetic field of a solenoid</a:t>
            </a:r>
          </a:p>
        </p:txBody>
      </p:sp>
      <p:sp>
        <p:nvSpPr>
          <p:cNvPr id="50179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Is the magnetic field of the top solenoid, in the same direction as the bottom one or opposite?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50180" name="Picture 11" descr="32_2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b="9369"/>
          <a:stretch>
            <a:fillRect/>
          </a:stretch>
        </p:blipFill>
        <p:spPr>
          <a:xfrm>
            <a:off x="5629275" y="1600200"/>
            <a:ext cx="2447925" cy="2336800"/>
          </a:xfrm>
          <a:noFill/>
        </p:spPr>
      </p:pic>
      <p:pic>
        <p:nvPicPr>
          <p:cNvPr id="50181" name="Picture 12" descr="32_2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 b="8345"/>
          <a:stretch>
            <a:fillRect/>
          </a:stretch>
        </p:blipFill>
        <p:spPr>
          <a:xfrm>
            <a:off x="5181600" y="3948113"/>
            <a:ext cx="3657600" cy="25574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Magnetic field of a solenoid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What is the equation for the magnetic field due to an ideal solenoid (can be derived from Ampere’s Law)?</a:t>
            </a:r>
          </a:p>
        </p:txBody>
      </p:sp>
      <p:pic>
        <p:nvPicPr>
          <p:cNvPr id="51204" name="Picture 4" descr="32_2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b="9369"/>
          <a:stretch>
            <a:fillRect/>
          </a:stretch>
        </p:blipFill>
        <p:spPr>
          <a:xfrm>
            <a:off x="5629275" y="1600200"/>
            <a:ext cx="2447925" cy="2336800"/>
          </a:xfrm>
          <a:noFill/>
        </p:spPr>
      </p:pic>
      <p:pic>
        <p:nvPicPr>
          <p:cNvPr id="51205" name="Picture 5" descr="32_2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 b="8345"/>
          <a:stretch>
            <a:fillRect/>
          </a:stretch>
        </p:blipFill>
        <p:spPr>
          <a:xfrm>
            <a:off x="5181600" y="3948113"/>
            <a:ext cx="3657600" cy="25574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Magnetic field of a solenoid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What is the equation for the magnetic field due to an ideal solenoid?</a:t>
            </a:r>
          </a:p>
          <a:p>
            <a:pPr eaLnBrk="1" hangingPunct="1"/>
            <a:r>
              <a:rPr lang="en-US" sz="2800" smtClean="0"/>
              <a:t>For a solenoid of length L with current I:</a:t>
            </a:r>
          </a:p>
          <a:p>
            <a:pPr algn="ctr" eaLnBrk="1" hangingPunct="1">
              <a:buFontTx/>
              <a:buNone/>
            </a:pPr>
            <a:r>
              <a:rPr lang="en-US" sz="2800" smtClean="0"/>
              <a:t>B = u</a:t>
            </a:r>
            <a:r>
              <a:rPr lang="en-US" sz="2800" baseline="-25000" smtClean="0"/>
              <a:t>0</a:t>
            </a:r>
            <a:r>
              <a:rPr lang="en-US" sz="2800" smtClean="0"/>
              <a:t> NI/L</a:t>
            </a:r>
          </a:p>
        </p:txBody>
      </p:sp>
      <p:pic>
        <p:nvPicPr>
          <p:cNvPr id="52228" name="Picture 4" descr="32_2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b="9369"/>
          <a:stretch>
            <a:fillRect/>
          </a:stretch>
        </p:blipFill>
        <p:spPr>
          <a:xfrm>
            <a:off x="5629275" y="1600200"/>
            <a:ext cx="2447925" cy="2336800"/>
          </a:xfrm>
          <a:noFill/>
        </p:spPr>
      </p:pic>
      <p:pic>
        <p:nvPicPr>
          <p:cNvPr id="52229" name="Picture 5" descr="32_2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 b="8345"/>
          <a:stretch>
            <a:fillRect/>
          </a:stretch>
        </p:blipFill>
        <p:spPr>
          <a:xfrm>
            <a:off x="5181600" y="3948113"/>
            <a:ext cx="3657600" cy="25574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Magnetic field of a solenoid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How many turns in your Slinky?</a:t>
            </a:r>
          </a:p>
        </p:txBody>
      </p:sp>
      <p:pic>
        <p:nvPicPr>
          <p:cNvPr id="53252" name="Picture 4" descr="32_2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b="9369"/>
          <a:stretch>
            <a:fillRect/>
          </a:stretch>
        </p:blipFill>
        <p:spPr>
          <a:xfrm>
            <a:off x="5629275" y="1600200"/>
            <a:ext cx="2447925" cy="2336800"/>
          </a:xfrm>
          <a:noFill/>
        </p:spPr>
      </p:pic>
      <p:pic>
        <p:nvPicPr>
          <p:cNvPr id="53253" name="Picture 5" descr="32_2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 b="8345"/>
          <a:stretch>
            <a:fillRect/>
          </a:stretch>
        </p:blipFill>
        <p:spPr>
          <a:xfrm>
            <a:off x="5181600" y="3948113"/>
            <a:ext cx="3657600" cy="25574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Effect of a current on a compass</a:t>
            </a:r>
          </a:p>
        </p:txBody>
      </p:sp>
      <p:sp>
        <p:nvSpPr>
          <p:cNvPr id="17411" name="Rectangle 1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magnetic field </a:t>
            </a:r>
            <a:r>
              <a:rPr lang="en-US" sz="2800" b="1" smtClean="0"/>
              <a:t>B</a:t>
            </a:r>
            <a:r>
              <a:rPr lang="en-US" sz="2800" smtClean="0"/>
              <a:t> exerts a force on magnetic poles.  The force on a north pole is parallel to </a:t>
            </a:r>
            <a:r>
              <a:rPr lang="en-US" sz="2800" b="1" smtClean="0"/>
              <a:t>B</a:t>
            </a:r>
            <a:r>
              <a:rPr lang="en-US" sz="2800" smtClean="0"/>
              <a:t>, the force on a south pole is opposite.</a:t>
            </a:r>
          </a:p>
        </p:txBody>
      </p:sp>
      <p:pic>
        <p:nvPicPr>
          <p:cNvPr id="17412" name="Picture 17" descr="32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-6139" t="-7924" b="9673"/>
          <a:stretch>
            <a:fillRect/>
          </a:stretch>
        </p:blipFill>
        <p:spPr>
          <a:xfrm>
            <a:off x="4953000" y="1905000"/>
            <a:ext cx="3952875" cy="4724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Magnetic Force on a moving charge due to an </a:t>
            </a:r>
            <a:r>
              <a:rPr lang="en-US" sz="3600" i="1" smtClean="0"/>
              <a:t>external </a:t>
            </a:r>
            <a:r>
              <a:rPr lang="en-US" sz="3600" smtClean="0"/>
              <a:t> B field</a:t>
            </a:r>
          </a:p>
        </p:txBody>
      </p:sp>
      <p:sp>
        <p:nvSpPr>
          <p:cNvPr id="54275" name="Rectangle 1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A moving charge is a magnet.</a:t>
            </a:r>
          </a:p>
          <a:p>
            <a:pPr eaLnBrk="1" hangingPunct="1"/>
            <a:r>
              <a:rPr lang="en-US" sz="2400" smtClean="0"/>
              <a:t>It alters the space around it, producing a magnetic field.</a:t>
            </a:r>
          </a:p>
          <a:p>
            <a:pPr eaLnBrk="1" hangingPunct="1"/>
            <a:r>
              <a:rPr lang="en-US" sz="2400" smtClean="0"/>
              <a:t> In the presence of an </a:t>
            </a:r>
            <a:r>
              <a:rPr lang="en-US" sz="2400" i="1" smtClean="0"/>
              <a:t>external </a:t>
            </a:r>
            <a:r>
              <a:rPr lang="en-US" sz="2400" smtClean="0"/>
              <a:t> magnetic field, the charge will experience a force and change its speed/direction.</a:t>
            </a:r>
          </a:p>
        </p:txBody>
      </p:sp>
      <p:pic>
        <p:nvPicPr>
          <p:cNvPr id="54276" name="Picture 14" descr="32_3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9267"/>
          <a:stretch>
            <a:fillRect/>
          </a:stretch>
        </p:blipFill>
        <p:spPr>
          <a:xfrm>
            <a:off x="4495800" y="2209800"/>
            <a:ext cx="4343400" cy="29765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Magnetic Force on a moving charge due to an </a:t>
            </a:r>
            <a:r>
              <a:rPr lang="en-US" sz="3600" i="1" smtClean="0"/>
              <a:t>external </a:t>
            </a:r>
            <a:r>
              <a:rPr lang="en-US" sz="3600" smtClean="0"/>
              <a:t> B field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1600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F</a:t>
            </a:r>
            <a:r>
              <a:rPr lang="en-US" sz="2800" baseline="-25000" smtClean="0"/>
              <a:t>q </a:t>
            </a:r>
            <a:r>
              <a:rPr lang="en-US" sz="2800" smtClean="0"/>
              <a:t> = qv X B = qvBsin</a:t>
            </a:r>
            <a:r>
              <a:rPr lang="el-GR" sz="2800" smtClean="0">
                <a:cs typeface="Arial" charset="0"/>
              </a:rPr>
              <a:t>α</a:t>
            </a:r>
            <a:endParaRPr lang="en-US" sz="2800" smtClean="0"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cs typeface="Arial" charset="0"/>
              </a:rPr>
              <a:t>(direction given by right hand rule, units of Newtons)</a:t>
            </a:r>
            <a:endParaRPr lang="el-GR" sz="2800" smtClean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  <p:pic>
        <p:nvPicPr>
          <p:cNvPr id="55300" name="Picture 7" descr="32_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50145"/>
          <a:stretch>
            <a:fillRect/>
          </a:stretch>
        </p:blipFill>
        <p:spPr>
          <a:xfrm>
            <a:off x="304800" y="3505200"/>
            <a:ext cx="8763000" cy="2266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Magnetic Force on a moving charge due to an </a:t>
            </a:r>
            <a:r>
              <a:rPr lang="en-US" sz="3600" i="1" smtClean="0"/>
              <a:t>external </a:t>
            </a:r>
            <a:r>
              <a:rPr lang="en-US" sz="3600" smtClean="0"/>
              <a:t> B field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95800" cy="2819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F</a:t>
            </a:r>
            <a:r>
              <a:rPr lang="en-US" sz="2800" baseline="-25000" smtClean="0"/>
              <a:t>q </a:t>
            </a:r>
            <a:r>
              <a:rPr lang="en-US" sz="2800" smtClean="0"/>
              <a:t> = qv X B = qvBsin</a:t>
            </a:r>
            <a:r>
              <a:rPr lang="el-GR" sz="2800" smtClean="0">
                <a:cs typeface="Arial" charset="0"/>
              </a:rPr>
              <a:t>α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Only a moving charge experiences a force.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There must be a component of velocity perpendicular to the external field, or F = 0.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</p:txBody>
      </p:sp>
      <p:pic>
        <p:nvPicPr>
          <p:cNvPr id="56324" name="Picture 7" descr="32_34_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 b="16400"/>
          <a:stretch>
            <a:fillRect/>
          </a:stretch>
        </p:blipFill>
        <p:spPr>
          <a:xfrm>
            <a:off x="4876800" y="2895600"/>
            <a:ext cx="3717925" cy="22431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Magnetic Force on a moving charge due to an </a:t>
            </a:r>
            <a:r>
              <a:rPr lang="en-US" sz="3600" i="1" smtClean="0"/>
              <a:t>external </a:t>
            </a:r>
            <a:r>
              <a:rPr lang="en-US" sz="3600" smtClean="0"/>
              <a:t> B field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886200" cy="4495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F</a:t>
            </a:r>
            <a:r>
              <a:rPr lang="en-US" sz="2800" baseline="-25000" smtClean="0"/>
              <a:t>q </a:t>
            </a:r>
            <a:r>
              <a:rPr lang="en-US" sz="2800" smtClean="0"/>
              <a:t> = qv X B = qvBsin</a:t>
            </a:r>
            <a:r>
              <a:rPr lang="el-GR" sz="2800" smtClean="0">
                <a:cs typeface="Arial" charset="0"/>
              </a:rPr>
              <a:t>α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force is mutually perpendicular to v and B.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force on a negative moving charge is in the opposite direction to </a:t>
            </a:r>
            <a:r>
              <a:rPr lang="en-US" sz="2800" b="1" smtClean="0"/>
              <a:t>v X B</a:t>
            </a:r>
            <a:r>
              <a:rPr lang="en-US" sz="2800" smtClean="0"/>
              <a:t> (left hand rule!)</a:t>
            </a:r>
            <a:endParaRPr lang="en-US" sz="2800" b="1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  <p:pic>
        <p:nvPicPr>
          <p:cNvPr id="57348" name="Picture 7" descr="32_34_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1524000"/>
            <a:ext cx="2808288" cy="2185988"/>
          </a:xfrm>
          <a:noFill/>
        </p:spPr>
      </p:pic>
      <p:pic>
        <p:nvPicPr>
          <p:cNvPr id="57349" name="Picture 8" descr="32_34_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57800" y="4191000"/>
            <a:ext cx="2863850" cy="2187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And did I mention the Force was due to an </a:t>
            </a:r>
            <a:r>
              <a:rPr lang="en-US" sz="4000" b="1" i="1" smtClean="0"/>
              <a:t>external </a:t>
            </a:r>
            <a:r>
              <a:rPr lang="en-US" sz="3600" smtClean="0"/>
              <a:t> B field???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F</a:t>
            </a:r>
            <a:r>
              <a:rPr lang="en-US" baseline="-25000" smtClean="0"/>
              <a:t>q </a:t>
            </a:r>
            <a:r>
              <a:rPr lang="en-US" smtClean="0"/>
              <a:t> = qv X B = qvBsin</a:t>
            </a:r>
            <a:r>
              <a:rPr lang="el-GR" smtClean="0">
                <a:cs typeface="Arial" charset="0"/>
              </a:rPr>
              <a:t>α</a:t>
            </a:r>
            <a:endParaRPr lang="en-US" smtClean="0">
              <a:cs typeface="Arial" charset="0"/>
            </a:endParaRPr>
          </a:p>
          <a:p>
            <a:pPr eaLnBrk="1" hangingPunct="1"/>
            <a:endParaRPr lang="en-US" sz="2800" smtClean="0">
              <a:cs typeface="Arial" charset="0"/>
            </a:endParaRPr>
          </a:p>
          <a:p>
            <a:pPr eaLnBrk="1" hangingPunct="1"/>
            <a:endParaRPr lang="en-US" sz="2800" smtClean="0">
              <a:cs typeface="Arial" charset="0"/>
            </a:endParaRPr>
          </a:p>
          <a:p>
            <a:pPr eaLnBrk="1" hangingPunct="1"/>
            <a:r>
              <a:rPr lang="en-US" sz="2800" smtClean="0">
                <a:cs typeface="Arial" charset="0"/>
              </a:rPr>
              <a:t>Recall that a force is an </a:t>
            </a:r>
            <a:r>
              <a:rPr lang="en-US" sz="2800" i="1" smtClean="0">
                <a:cs typeface="Arial" charset="0"/>
              </a:rPr>
              <a:t>interaction between two objects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A charge cannot experience a force from its own magnetic field</a:t>
            </a:r>
            <a:endParaRPr lang="el-GR" sz="2800" smtClean="0">
              <a:cs typeface="Arial" charset="0"/>
            </a:endParaRPr>
          </a:p>
          <a:p>
            <a:pPr eaLnBrk="1" hangingPunct="1"/>
            <a:endParaRPr lang="en-US" sz="2800" smtClean="0"/>
          </a:p>
        </p:txBody>
      </p:sp>
      <p:pic>
        <p:nvPicPr>
          <p:cNvPr id="58372" name="Picture 4" descr="32_3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9267"/>
          <a:stretch>
            <a:fillRect/>
          </a:stretch>
        </p:blipFill>
        <p:spPr>
          <a:xfrm>
            <a:off x="5257800" y="2732088"/>
            <a:ext cx="3581400" cy="2454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Conceptual Problem</a:t>
            </a:r>
          </a:p>
        </p:txBody>
      </p:sp>
      <p:sp>
        <p:nvSpPr>
          <p:cNvPr id="59395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 positive charge is traveling in the direction shown by the arrow.  It enters the external B field.  Will it be deflected and if so, which way?  </a:t>
            </a:r>
          </a:p>
        </p:txBody>
      </p:sp>
      <p:pic>
        <p:nvPicPr>
          <p:cNvPr id="59396" name="Picture 3" descr="3898532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-9302" r="60155" b="18605"/>
          <a:stretch>
            <a:fillRect/>
          </a:stretch>
        </p:blipFill>
        <p:spPr>
          <a:xfrm>
            <a:off x="5715000" y="2895600"/>
            <a:ext cx="2743200" cy="1822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Conceptual Problem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 positive charge is traveling in the direction shown by the arrow.  It enters the external B field.  Will it be deflected and if so, which way?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Answer:  To the right  </a:t>
            </a:r>
          </a:p>
        </p:txBody>
      </p:sp>
      <p:pic>
        <p:nvPicPr>
          <p:cNvPr id="60420" name="Picture 4" descr="3898532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-9302" r="60155" b="18605"/>
          <a:stretch>
            <a:fillRect/>
          </a:stretch>
        </p:blipFill>
        <p:spPr>
          <a:xfrm>
            <a:off x="5715000" y="2895600"/>
            <a:ext cx="2743200" cy="1822450"/>
          </a:xfrm>
          <a:noFill/>
        </p:spPr>
      </p:pic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7162800" y="3886200"/>
            <a:ext cx="533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Cyclotron Motion</a:t>
            </a:r>
          </a:p>
        </p:txBody>
      </p:sp>
      <p:sp>
        <p:nvSpPr>
          <p:cNvPr id="61443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038600" cy="5334000"/>
          </a:xfrm>
        </p:spPr>
        <p:txBody>
          <a:bodyPr/>
          <a:lstStyle/>
          <a:p>
            <a:pPr eaLnBrk="1" hangingPunct="1"/>
            <a:r>
              <a:rPr lang="en-US" sz="2800" smtClean="0"/>
              <a:t>A particle moving perpendicular to a constant magnetic field undergoes uniform circular motion at constant speed, v.</a:t>
            </a:r>
          </a:p>
          <a:p>
            <a:pPr eaLnBrk="1" hangingPunct="1"/>
            <a:r>
              <a:rPr lang="en-US" sz="2800" smtClean="0"/>
              <a:t>Thus, the magnetic force due to the external field produces a </a:t>
            </a:r>
            <a:r>
              <a:rPr lang="en-US" sz="2800" i="1" smtClean="0"/>
              <a:t>centripetal acceleration</a:t>
            </a:r>
            <a:r>
              <a:rPr lang="en-US" sz="2800" smtClean="0"/>
              <a:t>.</a:t>
            </a:r>
          </a:p>
        </p:txBody>
      </p:sp>
      <p:pic>
        <p:nvPicPr>
          <p:cNvPr id="61444" name="Picture 8" descr="32_3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7500"/>
          <a:stretch>
            <a:fillRect/>
          </a:stretch>
        </p:blipFill>
        <p:spPr>
          <a:xfrm>
            <a:off x="5108575" y="1862138"/>
            <a:ext cx="3117850" cy="37004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Cyclotron Motion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038600" cy="5334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smtClean="0"/>
              <a:t>F</a:t>
            </a:r>
            <a:r>
              <a:rPr lang="en-US" sz="2800" baseline="-25000" smtClean="0"/>
              <a:t>mag</a:t>
            </a:r>
            <a:r>
              <a:rPr lang="en-US" sz="2800" smtClean="0"/>
              <a:t> = qvB = ma</a:t>
            </a:r>
            <a:r>
              <a:rPr lang="en-US" sz="2800" baseline="-25000" smtClean="0"/>
              <a:t>c</a:t>
            </a:r>
            <a:endParaRPr lang="en-US" sz="2800" smtClean="0"/>
          </a:p>
          <a:p>
            <a:pPr algn="ctr" eaLnBrk="1" hangingPunct="1">
              <a:buFontTx/>
              <a:buNone/>
            </a:pPr>
            <a:r>
              <a:rPr lang="en-US" sz="2800" smtClean="0"/>
              <a:t>F</a:t>
            </a:r>
            <a:r>
              <a:rPr lang="en-US" sz="2800" baseline="-25000" smtClean="0"/>
              <a:t>mag</a:t>
            </a:r>
            <a:r>
              <a:rPr lang="en-US" sz="2800" smtClean="0"/>
              <a:t> = m(v</a:t>
            </a:r>
            <a:r>
              <a:rPr lang="en-US" sz="2800" baseline="30000" smtClean="0"/>
              <a:t>2</a:t>
            </a:r>
            <a:r>
              <a:rPr lang="en-US" sz="2800" smtClean="0"/>
              <a:t>/r)</a:t>
            </a:r>
          </a:p>
          <a:p>
            <a:pPr eaLnBrk="1" hangingPunct="1">
              <a:buFontTx/>
              <a:buNone/>
            </a:pPr>
            <a:r>
              <a:rPr lang="en-US" sz="2800" smtClean="0"/>
              <a:t>Since cyclotron motion occurs when particle is traveling perpendicular to field:</a:t>
            </a:r>
          </a:p>
          <a:p>
            <a:pPr algn="ctr" eaLnBrk="1" hangingPunct="1">
              <a:buFontTx/>
              <a:buNone/>
            </a:pPr>
            <a:endParaRPr lang="en-US" sz="2800" smtClean="0"/>
          </a:p>
          <a:p>
            <a:pPr algn="ctr" eaLnBrk="1" hangingPunct="1">
              <a:buFontTx/>
              <a:buNone/>
            </a:pPr>
            <a:r>
              <a:rPr lang="en-US" sz="2800" smtClean="0"/>
              <a:t>qvB = mv</a:t>
            </a:r>
            <a:r>
              <a:rPr lang="en-US" sz="2800" baseline="30000" smtClean="0"/>
              <a:t>2</a:t>
            </a:r>
            <a:r>
              <a:rPr lang="en-US" sz="2800" smtClean="0"/>
              <a:t>/r</a:t>
            </a:r>
          </a:p>
          <a:p>
            <a:pPr algn="ctr" eaLnBrk="1" hangingPunct="1">
              <a:buFontTx/>
              <a:buNone/>
            </a:pPr>
            <a:r>
              <a:rPr lang="en-US" sz="2800" smtClean="0"/>
              <a:t>r</a:t>
            </a:r>
            <a:r>
              <a:rPr lang="en-US" sz="2800" baseline="-25000" smtClean="0"/>
              <a:t>cyc</a:t>
            </a:r>
            <a:r>
              <a:rPr lang="en-US" sz="2800" smtClean="0"/>
              <a:t> = mv/qB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pic>
        <p:nvPicPr>
          <p:cNvPr id="62468" name="Picture 4" descr="32_3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7500"/>
          <a:stretch>
            <a:fillRect/>
          </a:stretch>
        </p:blipFill>
        <p:spPr>
          <a:xfrm>
            <a:off x="5108575" y="1862138"/>
            <a:ext cx="3117850" cy="37004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Cyclotron Motion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038600" cy="5334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smtClean="0"/>
              <a:t>r</a:t>
            </a:r>
            <a:r>
              <a:rPr lang="en-US" sz="2800" baseline="-25000" smtClean="0"/>
              <a:t>cyc</a:t>
            </a:r>
            <a:r>
              <a:rPr lang="en-US" sz="2800" smtClean="0"/>
              <a:t> = mv/qB</a:t>
            </a:r>
          </a:p>
          <a:p>
            <a:pPr eaLnBrk="1" hangingPunct="1">
              <a:buFontTx/>
              <a:buNone/>
            </a:pPr>
            <a:r>
              <a:rPr lang="en-US" sz="2800" smtClean="0">
                <a:cs typeface="Arial" charset="0"/>
              </a:rPr>
              <a:t>From this expression it is possible to obtain </a:t>
            </a:r>
            <a:r>
              <a:rPr lang="en-US" sz="2800" i="1" smtClean="0">
                <a:cs typeface="Arial" charset="0"/>
              </a:rPr>
              <a:t>the charge to mass ratio</a:t>
            </a:r>
            <a:r>
              <a:rPr lang="en-US" sz="2800" smtClean="0">
                <a:cs typeface="Arial" charset="0"/>
              </a:rPr>
              <a:t>, which is the topic of Friday’s lab:</a:t>
            </a:r>
          </a:p>
          <a:p>
            <a:pPr algn="ctr" eaLnBrk="1" hangingPunct="1">
              <a:buFontTx/>
              <a:buNone/>
            </a:pPr>
            <a:r>
              <a:rPr lang="en-US" sz="2800" smtClean="0"/>
              <a:t>q/m  =  v/r</a:t>
            </a:r>
            <a:r>
              <a:rPr lang="en-US" sz="2800" baseline="-25000" smtClean="0"/>
              <a:t>cyc</a:t>
            </a:r>
            <a:r>
              <a:rPr lang="en-US" sz="2800" smtClean="0"/>
              <a:t> B</a:t>
            </a:r>
          </a:p>
          <a:p>
            <a:pPr algn="ctr" eaLnBrk="1" hangingPunct="1">
              <a:buFontTx/>
              <a:buNone/>
            </a:pPr>
            <a:endParaRPr lang="en-US" sz="2800" smtClean="0"/>
          </a:p>
        </p:txBody>
      </p:sp>
      <p:pic>
        <p:nvPicPr>
          <p:cNvPr id="63492" name="Picture 4" descr="32_3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7500"/>
          <a:stretch>
            <a:fillRect/>
          </a:stretch>
        </p:blipFill>
        <p:spPr>
          <a:xfrm>
            <a:off x="5108575" y="1862138"/>
            <a:ext cx="3117850" cy="37004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Effect of a current on a compass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One of the many “right hand rules” relates direction of current to orientation of compass needles.</a:t>
            </a:r>
          </a:p>
        </p:txBody>
      </p:sp>
      <p:pic>
        <p:nvPicPr>
          <p:cNvPr id="18436" name="Picture 6" descr="32_02_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-11320" t="-29382" b="17140"/>
          <a:stretch>
            <a:fillRect/>
          </a:stretch>
        </p:blipFill>
        <p:spPr>
          <a:xfrm>
            <a:off x="4343400" y="1676400"/>
            <a:ext cx="4495800" cy="32019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Cyclotron Motion</a:t>
            </a:r>
          </a:p>
        </p:txBody>
      </p:sp>
      <p:sp>
        <p:nvSpPr>
          <p:cNvPr id="6451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smtClean="0"/>
              <a:t>r</a:t>
            </a:r>
            <a:r>
              <a:rPr lang="en-US" sz="2400" baseline="-25000" smtClean="0"/>
              <a:t>cyc</a:t>
            </a:r>
            <a:r>
              <a:rPr lang="en-US" sz="2400" smtClean="0"/>
              <a:t> = mv/qB</a:t>
            </a:r>
          </a:p>
          <a:p>
            <a:pPr eaLnBrk="1" hangingPunct="1">
              <a:buFontTx/>
              <a:buNone/>
            </a:pPr>
            <a:r>
              <a:rPr lang="en-US" sz="2400" smtClean="0"/>
              <a:t>In practical applications,  B can be set to an appropriate value.  The particle speed can be controlled by use of a known </a:t>
            </a:r>
            <a:r>
              <a:rPr lang="en-US" sz="2400" smtClean="0">
                <a:cs typeface="Arial" charset="0"/>
              </a:rPr>
              <a:t>∆V, to accelerate the particle.</a:t>
            </a:r>
            <a:r>
              <a:rPr lang="en-US" sz="2400" smtClean="0"/>
              <a:t>  How do we know the particle speed upon exiting the capacitor?</a:t>
            </a:r>
          </a:p>
        </p:txBody>
      </p:sp>
      <p:pic>
        <p:nvPicPr>
          <p:cNvPr id="64516" name="Picture 7" descr="cutnell7e_ch21_fig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27600" y="1905000"/>
            <a:ext cx="3521075" cy="3962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Numerical Problem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A proton is accelerated from rest through a potential difference of 2100V in the capacitor.  It is then injected into a uniform B field of  0.1T.  Find the radius of its orbit.  Ignore effects due to gravity.</a:t>
            </a:r>
          </a:p>
        </p:txBody>
      </p:sp>
      <p:pic>
        <p:nvPicPr>
          <p:cNvPr id="65540" name="Picture 4" descr="cutnell7e_ch21_fig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27600" y="1905000"/>
            <a:ext cx="3521075" cy="3962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mtClean="0"/>
              <a:t>Answer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r</a:t>
            </a:r>
            <a:r>
              <a:rPr lang="en-US" sz="2800" baseline="-25000" smtClean="0"/>
              <a:t>cyc</a:t>
            </a:r>
            <a:r>
              <a:rPr lang="en-US" sz="2800" smtClean="0"/>
              <a:t> = mv/qB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First find the speed of the particle upon exiting the capacitor, using conservation of energy: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U</a:t>
            </a:r>
            <a:r>
              <a:rPr lang="en-US" sz="2800" baseline="-25000" smtClean="0"/>
              <a:t>0</a:t>
            </a:r>
            <a:r>
              <a:rPr lang="en-US" sz="2800" smtClean="0"/>
              <a:t> = K</a:t>
            </a:r>
            <a:r>
              <a:rPr lang="en-US" sz="2800" baseline="-25000" smtClean="0"/>
              <a:t>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e </a:t>
            </a:r>
            <a:r>
              <a:rPr lang="en-US" sz="2800" smtClean="0">
                <a:cs typeface="Arial" charset="0"/>
              </a:rPr>
              <a:t>∆V = mv</a:t>
            </a:r>
            <a:r>
              <a:rPr lang="en-US" sz="2800" baseline="30000" smtClean="0">
                <a:cs typeface="Arial" charset="0"/>
              </a:rPr>
              <a:t>2</a:t>
            </a:r>
            <a:r>
              <a:rPr lang="en-US" sz="2800" smtClean="0">
                <a:cs typeface="Arial" charset="0"/>
              </a:rPr>
              <a:t>/2,  v = 6.3 x 10</a:t>
            </a:r>
            <a:r>
              <a:rPr lang="en-US" sz="2800" baseline="30000" smtClean="0">
                <a:cs typeface="Arial" charset="0"/>
              </a:rPr>
              <a:t>5</a:t>
            </a:r>
            <a:r>
              <a:rPr lang="en-US" sz="2800" smtClean="0">
                <a:cs typeface="Arial" charset="0"/>
              </a:rPr>
              <a:t> m/s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cs typeface="Arial" charset="0"/>
              </a:rPr>
              <a:t>Now, plug’n’chug to find r</a:t>
            </a:r>
            <a:r>
              <a:rPr lang="en-US" sz="2800" baseline="-25000" smtClean="0">
                <a:cs typeface="Arial" charset="0"/>
              </a:rPr>
              <a:t>cyc</a:t>
            </a:r>
            <a:endParaRPr lang="en-US" sz="2800" smtClean="0">
              <a:cs typeface="Arial" charset="0"/>
            </a:endParaRPr>
          </a:p>
        </p:txBody>
      </p:sp>
      <p:pic>
        <p:nvPicPr>
          <p:cNvPr id="66564" name="Picture 4" descr="cutnell7e_ch21_fig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27600" y="1905000"/>
            <a:ext cx="3521075" cy="3962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Frequency of Cyclotron Motion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0386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Recall frequency of revolution:</a:t>
            </a:r>
          </a:p>
          <a:p>
            <a:pPr algn="ctr" eaLnBrk="1" hangingPunct="1">
              <a:buFontTx/>
              <a:buNone/>
            </a:pPr>
            <a:r>
              <a:rPr lang="en-US" sz="2800" smtClean="0"/>
              <a:t>f = v/2</a:t>
            </a:r>
            <a:r>
              <a:rPr lang="el-GR" sz="2800" smtClean="0">
                <a:cs typeface="Arial" charset="0"/>
              </a:rPr>
              <a:t>π</a:t>
            </a:r>
            <a:r>
              <a:rPr lang="en-US" sz="2800" smtClean="0">
                <a:cs typeface="Arial" charset="0"/>
              </a:rPr>
              <a:t>r</a:t>
            </a:r>
          </a:p>
          <a:p>
            <a:pPr eaLnBrk="1" hangingPunct="1">
              <a:buFontTx/>
              <a:buNone/>
            </a:pPr>
            <a:r>
              <a:rPr lang="en-US" sz="2800" smtClean="0">
                <a:cs typeface="Arial" charset="0"/>
              </a:rPr>
              <a:t>f</a:t>
            </a:r>
            <a:r>
              <a:rPr lang="en-US" sz="2800" baseline="-25000" smtClean="0">
                <a:cs typeface="Arial" charset="0"/>
              </a:rPr>
              <a:t>cyc</a:t>
            </a:r>
            <a:r>
              <a:rPr lang="en-US" sz="2800" smtClean="0">
                <a:cs typeface="Arial" charset="0"/>
              </a:rPr>
              <a:t> = </a:t>
            </a:r>
            <a:r>
              <a:rPr lang="en-US" sz="2800" b="1" smtClean="0">
                <a:cs typeface="Arial" charset="0"/>
              </a:rPr>
              <a:t>q</a:t>
            </a:r>
            <a:r>
              <a:rPr lang="en-US" sz="2800" smtClean="0">
                <a:cs typeface="Arial" charset="0"/>
              </a:rPr>
              <a:t>B/2</a:t>
            </a:r>
            <a:r>
              <a:rPr lang="el-GR" sz="2800" smtClean="0">
                <a:cs typeface="Arial" charset="0"/>
              </a:rPr>
              <a:t>π</a:t>
            </a:r>
            <a:r>
              <a:rPr lang="en-US" sz="2800" b="1" smtClean="0">
                <a:cs typeface="Arial" charset="0"/>
              </a:rPr>
              <a:t>m</a:t>
            </a:r>
          </a:p>
          <a:p>
            <a:pPr eaLnBrk="1" hangingPunct="1">
              <a:buFontTx/>
              <a:buNone/>
            </a:pPr>
            <a:endParaRPr lang="el-GR" sz="2800" smtClean="0">
              <a:cs typeface="Arial" charset="0"/>
            </a:endParaRPr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pic>
        <p:nvPicPr>
          <p:cNvPr id="67588" name="Picture 4" descr="32_3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7500"/>
          <a:stretch>
            <a:fillRect/>
          </a:stretch>
        </p:blipFill>
        <p:spPr>
          <a:xfrm>
            <a:off x="5108575" y="1862138"/>
            <a:ext cx="3117850" cy="37004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Drawing the magnetic field: field vectors vs field lines</a:t>
            </a:r>
          </a:p>
        </p:txBody>
      </p:sp>
      <p:pic>
        <p:nvPicPr>
          <p:cNvPr id="19459" name="Picture 6" descr="32_05_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10933"/>
          <a:stretch>
            <a:fillRect/>
          </a:stretch>
        </p:blipFill>
        <p:spPr>
          <a:xfrm>
            <a:off x="228600" y="2057400"/>
            <a:ext cx="4343400" cy="3046413"/>
          </a:xfrm>
          <a:noFill/>
        </p:spPr>
      </p:pic>
      <p:pic>
        <p:nvPicPr>
          <p:cNvPr id="19460" name="Picture 7" descr="32_05_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b="8281"/>
          <a:stretch>
            <a:fillRect/>
          </a:stretch>
        </p:blipFill>
        <p:spPr>
          <a:xfrm>
            <a:off x="4648200" y="1905000"/>
            <a:ext cx="4038600" cy="3235325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source of the magnetic field:  Moving charges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The current in the wire consists of moving charges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 moving charge alters the space to produce a magnetic field.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 stationary charge will not produce a magnetic field</a:t>
            </a:r>
          </a:p>
        </p:txBody>
      </p:sp>
      <p:pic>
        <p:nvPicPr>
          <p:cNvPr id="20484" name="Picture 7" descr="32_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-6012" t="-4730" b="5525"/>
          <a:stretch>
            <a:fillRect/>
          </a:stretch>
        </p:blipFill>
        <p:spPr>
          <a:xfrm>
            <a:off x="4724400" y="1828800"/>
            <a:ext cx="4254500" cy="3962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smtClean="0"/>
              <a:t>The Biot-Savart Law:  The magnetic field strength at a point due to a moving charge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4267200" cy="4906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 </a:t>
            </a:r>
          </a:p>
          <a:p>
            <a:pPr eaLnBrk="1" hangingPunct="1">
              <a:buFontTx/>
              <a:buNone/>
            </a:pPr>
            <a:r>
              <a:rPr lang="en-US" sz="2800" b="1" i="1" smtClean="0"/>
              <a:t>B = (u</a:t>
            </a:r>
            <a:r>
              <a:rPr lang="en-US" sz="2800" b="1" i="1" baseline="-25000" smtClean="0"/>
              <a:t>0</a:t>
            </a:r>
            <a:r>
              <a:rPr lang="en-US" sz="2800" b="1" i="1" smtClean="0"/>
              <a:t>/4</a:t>
            </a:r>
            <a:r>
              <a:rPr lang="el-GR" sz="2800" b="1" i="1" smtClean="0">
                <a:cs typeface="Arial" charset="0"/>
              </a:rPr>
              <a:t>π</a:t>
            </a:r>
            <a:r>
              <a:rPr lang="en-US" sz="2800" b="1" i="1" smtClean="0">
                <a:cs typeface="Arial" charset="0"/>
              </a:rPr>
              <a:t>)(qvsin</a:t>
            </a:r>
            <a:r>
              <a:rPr lang="el-GR" sz="2800" b="1" i="1" smtClean="0">
                <a:cs typeface="Arial" charset="0"/>
              </a:rPr>
              <a:t>θ</a:t>
            </a:r>
            <a:r>
              <a:rPr lang="en-US" sz="2800" b="1" i="1" smtClean="0">
                <a:cs typeface="Arial" charset="0"/>
              </a:rPr>
              <a:t>/r</a:t>
            </a:r>
            <a:r>
              <a:rPr lang="en-US" sz="2800" b="1" i="1" baseline="30000" smtClean="0">
                <a:cs typeface="Arial" charset="0"/>
              </a:rPr>
              <a:t>2</a:t>
            </a:r>
            <a:r>
              <a:rPr lang="en-US" sz="2800" b="1" i="1" smtClean="0">
                <a:cs typeface="Arial" charset="0"/>
              </a:rPr>
              <a:t>)</a:t>
            </a:r>
          </a:p>
          <a:p>
            <a:pPr eaLnBrk="1" hangingPunct="1">
              <a:buFontTx/>
              <a:buNone/>
            </a:pPr>
            <a:endParaRPr lang="en-US" sz="2800" b="1" i="1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l-GR" sz="2400" smtClean="0">
                <a:cs typeface="Arial" charset="0"/>
              </a:rPr>
              <a:t>θ</a:t>
            </a:r>
            <a:r>
              <a:rPr lang="en-US" sz="2400" smtClean="0">
                <a:cs typeface="Arial" charset="0"/>
              </a:rPr>
              <a:t> – angle </a:t>
            </a:r>
            <a:r>
              <a:rPr lang="en-US" sz="2400" i="1" smtClean="0">
                <a:cs typeface="Arial" charset="0"/>
              </a:rPr>
              <a:t>from</a:t>
            </a:r>
            <a:r>
              <a:rPr lang="en-US" sz="2400" smtClean="0">
                <a:cs typeface="Arial" charset="0"/>
              </a:rPr>
              <a:t> velocity (v) </a:t>
            </a:r>
            <a:r>
              <a:rPr lang="en-US" sz="2400" i="1" smtClean="0">
                <a:cs typeface="Arial" charset="0"/>
              </a:rPr>
              <a:t>to</a:t>
            </a:r>
            <a:r>
              <a:rPr lang="en-US" sz="2400" smtClean="0">
                <a:cs typeface="Arial" charset="0"/>
              </a:rPr>
              <a:t> line (r) between charge and point of interest.</a:t>
            </a:r>
            <a:endParaRPr lang="el-GR" sz="240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cs typeface="Arial" charset="0"/>
              </a:rPr>
              <a:t>The SI unit is the </a:t>
            </a:r>
            <a:r>
              <a:rPr lang="en-US" sz="2400" i="1" smtClean="0">
                <a:cs typeface="Arial" charset="0"/>
              </a:rPr>
              <a:t>Tesla</a:t>
            </a:r>
            <a:endParaRPr lang="en-US" sz="240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cs typeface="Arial" charset="0"/>
              </a:rPr>
              <a:t>1T = 1 N/(Am)</a:t>
            </a:r>
          </a:p>
          <a:p>
            <a:pPr eaLnBrk="1" hangingPunct="1">
              <a:buFontTx/>
              <a:buNone/>
            </a:pPr>
            <a:r>
              <a:rPr lang="en-US" sz="2400" smtClean="0">
                <a:cs typeface="Arial" charset="0"/>
              </a:rPr>
              <a:t>u</a:t>
            </a:r>
            <a:r>
              <a:rPr lang="en-US" sz="2400" baseline="-25000" smtClean="0">
                <a:cs typeface="Arial" charset="0"/>
              </a:rPr>
              <a:t>0</a:t>
            </a:r>
            <a:r>
              <a:rPr lang="en-US" sz="2400" smtClean="0">
                <a:cs typeface="Arial" charset="0"/>
              </a:rPr>
              <a:t> = </a:t>
            </a:r>
            <a:r>
              <a:rPr lang="en-US" sz="2400" smtClean="0"/>
              <a:t>4</a:t>
            </a:r>
            <a:r>
              <a:rPr lang="el-GR" sz="2400" smtClean="0">
                <a:cs typeface="Arial" charset="0"/>
              </a:rPr>
              <a:t>π</a:t>
            </a:r>
            <a:r>
              <a:rPr lang="en-US" sz="2400" smtClean="0">
                <a:cs typeface="Arial" charset="0"/>
              </a:rPr>
              <a:t> x 10</a:t>
            </a:r>
            <a:r>
              <a:rPr lang="en-US" sz="2400" baseline="30000" smtClean="0">
                <a:cs typeface="Arial" charset="0"/>
              </a:rPr>
              <a:t>-7</a:t>
            </a:r>
            <a:r>
              <a:rPr lang="en-US" sz="2400" smtClean="0">
                <a:cs typeface="Arial" charset="0"/>
              </a:rPr>
              <a:t> Tm/A (permeability constant)</a:t>
            </a:r>
          </a:p>
          <a:p>
            <a:pPr eaLnBrk="1" hangingPunct="1">
              <a:buFontTx/>
              <a:buNone/>
            </a:pPr>
            <a:endParaRPr lang="el-GR" sz="2400" smtClean="0">
              <a:cs typeface="Arial" charset="0"/>
            </a:endParaRPr>
          </a:p>
        </p:txBody>
      </p:sp>
      <p:pic>
        <p:nvPicPr>
          <p:cNvPr id="21508" name="Picture 4" descr="32_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7433"/>
          <a:stretch>
            <a:fillRect/>
          </a:stretch>
        </p:blipFill>
        <p:spPr>
          <a:xfrm>
            <a:off x="4660900" y="1865313"/>
            <a:ext cx="4013200" cy="36972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8145</TotalTime>
  <Words>2333</Words>
  <Application>Microsoft Office PowerPoint</Application>
  <PresentationFormat>On-screen Show (4:3)</PresentationFormat>
  <Paragraphs>318</Paragraphs>
  <Slides>63</Slides>
  <Notes>63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Default Design</vt:lpstr>
      <vt:lpstr>Equation</vt:lpstr>
      <vt:lpstr> Ch. 32 –  The Magnetic Field </vt:lpstr>
      <vt:lpstr> 3 D- visualization of vectors and current</vt:lpstr>
      <vt:lpstr>Effect of a current on a compass</vt:lpstr>
      <vt:lpstr>Effect of a current on a compass</vt:lpstr>
      <vt:lpstr>Effect of a current on a compass</vt:lpstr>
      <vt:lpstr>Effect of a current on a compass</vt:lpstr>
      <vt:lpstr>Drawing the magnetic field: field vectors vs field lines</vt:lpstr>
      <vt:lpstr>The source of the magnetic field:  Moving charges</vt:lpstr>
      <vt:lpstr>The Biot-Savart Law:  The magnetic field strength at a point due to a moving charge</vt:lpstr>
      <vt:lpstr>Biot-Savart Law:  Direction</vt:lpstr>
      <vt:lpstr>Draw the magnetic field vector at each dot.  Show relative size with arrow length if possible:</vt:lpstr>
      <vt:lpstr>Draw the magnetic field vector at each dot.  Show relative size with arrow length if possible:</vt:lpstr>
      <vt:lpstr>Biot-Savart Law:  Vector Cross Product</vt:lpstr>
      <vt:lpstr>Alternate way of using a RH rule to determine direction of cross-product</vt:lpstr>
      <vt:lpstr>Numerical Problem</vt:lpstr>
      <vt:lpstr>Answer: Numerical Problem Sin θ and RH rule method</vt:lpstr>
      <vt:lpstr>Answer: Cross product method </vt:lpstr>
      <vt:lpstr>Magnetic Field of a Current:  A collection of moving charges</vt:lpstr>
      <vt:lpstr>Magnetic Field of a Current:  A collection of moving charges</vt:lpstr>
      <vt:lpstr>Magnetic Field of a Current:  A collection of moving charges</vt:lpstr>
      <vt:lpstr>Numerical Problem # 14: Superposition of magnetic fields</vt:lpstr>
      <vt:lpstr>Answer Problem # 14:</vt:lpstr>
      <vt:lpstr>Magnetic Field of Loops and Coils</vt:lpstr>
      <vt:lpstr>Ratio Problem</vt:lpstr>
      <vt:lpstr>Ratio Problem Answer</vt:lpstr>
      <vt:lpstr>Two views of the magnetic field of a current loop </vt:lpstr>
      <vt:lpstr>A current loop is a magnet</vt:lpstr>
      <vt:lpstr>A current loop is a magnet</vt:lpstr>
      <vt:lpstr>Magnetic Dipole moment</vt:lpstr>
      <vt:lpstr>Magnetic Dipole moment - Direction</vt:lpstr>
      <vt:lpstr>Numerical Problem</vt:lpstr>
      <vt:lpstr>Numerical Problem</vt:lpstr>
      <vt:lpstr>Gauss’ Law Review</vt:lpstr>
      <vt:lpstr>Gauss’ Law Review</vt:lpstr>
      <vt:lpstr>Line Integral</vt:lpstr>
      <vt:lpstr>Line Integral</vt:lpstr>
      <vt:lpstr>Line Integral</vt:lpstr>
      <vt:lpstr>2 Important cases</vt:lpstr>
      <vt:lpstr>Line integral around a closed curve</vt:lpstr>
      <vt:lpstr>Integration of magnetic field  around a wire</vt:lpstr>
      <vt:lpstr>Integration of magnetic field  around a wire</vt:lpstr>
      <vt:lpstr>Ampere’s Law</vt:lpstr>
      <vt:lpstr>Ampere’s Law – Direction</vt:lpstr>
      <vt:lpstr>Magnetic field of a solenoid: Lab results</vt:lpstr>
      <vt:lpstr>Magnetic field of a solenoid: Lab results</vt:lpstr>
      <vt:lpstr>Magnetic field of a solenoid</vt:lpstr>
      <vt:lpstr>Magnetic field of a solenoid</vt:lpstr>
      <vt:lpstr>Magnetic field of a solenoid</vt:lpstr>
      <vt:lpstr>Magnetic field of a solenoid</vt:lpstr>
      <vt:lpstr>Magnetic Force on a moving charge due to an external  B field</vt:lpstr>
      <vt:lpstr>Magnetic Force on a moving charge due to an external  B field</vt:lpstr>
      <vt:lpstr>Magnetic Force on a moving charge due to an external  B field</vt:lpstr>
      <vt:lpstr>Magnetic Force on a moving charge due to an external  B field</vt:lpstr>
      <vt:lpstr>And did I mention the Force was due to an external  B field???</vt:lpstr>
      <vt:lpstr>Conceptual Problem</vt:lpstr>
      <vt:lpstr>Conceptual Problem</vt:lpstr>
      <vt:lpstr>Cyclotron Motion</vt:lpstr>
      <vt:lpstr>Cyclotron Motion</vt:lpstr>
      <vt:lpstr>Cyclotron Motion</vt:lpstr>
      <vt:lpstr>Cyclotron Motion</vt:lpstr>
      <vt:lpstr>Numerical Problem</vt:lpstr>
      <vt:lpstr>Answer</vt:lpstr>
      <vt:lpstr>Frequency of Cyclotron Motion</vt:lpstr>
    </vt:vector>
  </TitlesOfParts>
  <Company>San Diego Community College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San Diego Community College District</dc:creator>
  <cp:lastModifiedBy>dbrick</cp:lastModifiedBy>
  <cp:revision>286</cp:revision>
  <dcterms:created xsi:type="dcterms:W3CDTF">2006-03-21T02:40:18Z</dcterms:created>
  <dcterms:modified xsi:type="dcterms:W3CDTF">2013-04-25T14:24:09Z</dcterms:modified>
</cp:coreProperties>
</file>