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EF42AE-FF4D-4669-9766-652CBE661D5F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059D9D-5AFC-4B75-A08E-D2E602A177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3E5C68-2F76-4107-AFEF-DFCA8C106D11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63493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/>
              <a:t>Boardworks AS Physics </a:t>
            </a:r>
          </a:p>
          <a:p>
            <a:r>
              <a:rPr lang="en-GB"/>
              <a:t>Using Electricity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B0870B-9537-4882-A55D-71AD039D6577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65541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/>
              <a:t>Boardworks AS Physics </a:t>
            </a:r>
          </a:p>
          <a:p>
            <a:r>
              <a:rPr lang="en-GB"/>
              <a:t>Using Electricity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F12FA2-21A8-4F51-9ECA-094632632E11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66565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/>
              <a:t>Boardworks AS Physics </a:t>
            </a:r>
          </a:p>
          <a:p>
            <a:r>
              <a:rPr lang="en-GB"/>
              <a:t>Using Electricity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3ED5-A860-4291-85BD-1C1B78F5EC08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486F-DCBA-408C-840D-AC06C3527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3ED5-A860-4291-85BD-1C1B78F5EC08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486F-DCBA-408C-840D-AC06C3527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3ED5-A860-4291-85BD-1C1B78F5EC08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486F-DCBA-408C-840D-AC06C3527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3ED5-A860-4291-85BD-1C1B78F5EC08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486F-DCBA-408C-840D-AC06C3527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3ED5-A860-4291-85BD-1C1B78F5EC08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486F-DCBA-408C-840D-AC06C3527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3ED5-A860-4291-85BD-1C1B78F5EC08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486F-DCBA-408C-840D-AC06C3527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3ED5-A860-4291-85BD-1C1B78F5EC08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486F-DCBA-408C-840D-AC06C3527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3ED5-A860-4291-85BD-1C1B78F5EC08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486F-DCBA-408C-840D-AC06C3527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3ED5-A860-4291-85BD-1C1B78F5EC08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486F-DCBA-408C-840D-AC06C3527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3ED5-A860-4291-85BD-1C1B78F5EC08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486F-DCBA-408C-840D-AC06C3527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3ED5-A860-4291-85BD-1C1B78F5EC08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486F-DCBA-408C-840D-AC06C3527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C3ED5-A860-4291-85BD-1C1B78F5EC08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8486F-DCBA-408C-840D-AC06C3527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3" name="AutoShape 19"/>
          <p:cNvSpPr>
            <a:spLocks noChangeArrowheads="1"/>
          </p:cNvSpPr>
          <p:nvPr/>
        </p:nvSpPr>
        <p:spPr bwMode="auto">
          <a:xfrm>
            <a:off x="5751513" y="5400675"/>
            <a:ext cx="2009775" cy="742950"/>
          </a:xfrm>
          <a:prstGeom prst="roundRect">
            <a:avLst>
              <a:gd name="adj" fmla="val 10727"/>
            </a:avLst>
          </a:prstGeom>
          <a:solidFill>
            <a:srgbClr val="FFFFCC"/>
          </a:solidFill>
          <a:ln w="38100" algn="ctr">
            <a:solidFill>
              <a:srgbClr val="B7156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1412875" y="5402263"/>
            <a:ext cx="2009775" cy="742950"/>
          </a:xfrm>
          <a:prstGeom prst="roundRect">
            <a:avLst>
              <a:gd name="adj" fmla="val 10727"/>
            </a:avLst>
          </a:prstGeom>
          <a:solidFill>
            <a:srgbClr val="FFFFCC"/>
          </a:solidFill>
          <a:ln w="38100" algn="ctr">
            <a:solidFill>
              <a:srgbClr val="B7156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Recall: Different forms of the power equation</a:t>
            </a:r>
          </a:p>
        </p:txBody>
      </p:sp>
      <p:sp>
        <p:nvSpPr>
          <p:cNvPr id="26627" name="TextBox 3"/>
          <p:cNvSpPr txBox="1">
            <a:spLocks noChangeArrowheads="1"/>
          </p:cNvSpPr>
          <p:nvPr/>
        </p:nvSpPr>
        <p:spPr bwMode="auto">
          <a:xfrm>
            <a:off x="304800" y="990600"/>
            <a:ext cx="8513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/>
              <a:t>Electrical power can also be calculated using resistance. </a:t>
            </a:r>
          </a:p>
        </p:txBody>
      </p:sp>
      <p:sp>
        <p:nvSpPr>
          <p:cNvPr id="26628" name="TextBox 6"/>
          <p:cNvSpPr txBox="1">
            <a:spLocks noChangeArrowheads="1"/>
          </p:cNvSpPr>
          <p:nvPr/>
        </p:nvSpPr>
        <p:spPr bwMode="auto">
          <a:xfrm>
            <a:off x="1679575" y="2584450"/>
            <a:ext cx="147478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 dirty="0"/>
              <a:t>P = V × </a:t>
            </a:r>
            <a:r>
              <a:rPr lang="en-GB" sz="2400" b="1" dirty="0">
                <a:latin typeface="Times New Roman" pitchFamily="18" charset="0"/>
              </a:rPr>
              <a:t>I</a:t>
            </a:r>
          </a:p>
        </p:txBody>
      </p:sp>
      <p:cxnSp>
        <p:nvCxnSpPr>
          <p:cNvPr id="26629" name="Straight Connector 8"/>
          <p:cNvCxnSpPr>
            <a:cxnSpLocks noChangeShapeType="1"/>
          </p:cNvCxnSpPr>
          <p:nvPr/>
        </p:nvCxnSpPr>
        <p:spPr bwMode="auto">
          <a:xfrm rot="5400000">
            <a:off x="2640012" y="4432301"/>
            <a:ext cx="3863975" cy="0"/>
          </a:xfrm>
          <a:prstGeom prst="line">
            <a:avLst/>
          </a:prstGeom>
          <a:noFill/>
          <a:ln w="38100" algn="ctr">
            <a:solidFill>
              <a:srgbClr val="B71562"/>
            </a:solidFill>
            <a:round/>
            <a:headEnd/>
            <a:tailEnd/>
          </a:ln>
        </p:spPr>
      </p:cxnSp>
      <p:sp>
        <p:nvSpPr>
          <p:cNvPr id="26630" name="TextBox 11"/>
          <p:cNvSpPr txBox="1">
            <a:spLocks noChangeArrowheads="1"/>
          </p:cNvSpPr>
          <p:nvPr/>
        </p:nvSpPr>
        <p:spPr bwMode="auto">
          <a:xfrm>
            <a:off x="1657350" y="5522913"/>
            <a:ext cx="13067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 dirty="0"/>
              <a:t>P = </a:t>
            </a:r>
            <a:r>
              <a:rPr lang="en-GB" sz="2400" b="1" dirty="0">
                <a:latin typeface="Times New Roman" pitchFamily="18" charset="0"/>
              </a:rPr>
              <a:t>I</a:t>
            </a:r>
            <a:r>
              <a:rPr lang="en-GB" sz="2400" b="1" baseline="30000" dirty="0"/>
              <a:t>2 </a:t>
            </a:r>
            <a:r>
              <a:rPr lang="en-GB" sz="2400" b="1" dirty="0"/>
              <a:t>× R</a:t>
            </a:r>
          </a:p>
        </p:txBody>
      </p:sp>
      <p:sp>
        <p:nvSpPr>
          <p:cNvPr id="26632" name="TextBox 13"/>
          <p:cNvSpPr txBox="1">
            <a:spLocks noChangeArrowheads="1"/>
          </p:cNvSpPr>
          <p:nvPr/>
        </p:nvSpPr>
        <p:spPr bwMode="auto">
          <a:xfrm>
            <a:off x="5953125" y="5543550"/>
            <a:ext cx="13917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 dirty="0"/>
              <a:t>P = V</a:t>
            </a:r>
            <a:r>
              <a:rPr lang="en-GB" sz="2400" b="1" baseline="30000" dirty="0"/>
              <a:t>2</a:t>
            </a:r>
            <a:r>
              <a:rPr lang="en-GB" sz="2400" b="1" dirty="0"/>
              <a:t> ÷ R</a:t>
            </a:r>
          </a:p>
        </p:txBody>
      </p:sp>
      <p:pic>
        <p:nvPicPr>
          <p:cNvPr id="26634" name="Picture 10" descr="forward_arrow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7088" y="6167438"/>
            <a:ext cx="630237" cy="574675"/>
          </a:xfrm>
          <a:prstGeom prst="rect">
            <a:avLst/>
          </a:prstGeom>
          <a:noFill/>
        </p:spPr>
      </p:pic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87375" y="3325813"/>
            <a:ext cx="227658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/>
              <a:t>and…</a:t>
            </a:r>
            <a:r>
              <a:rPr lang="en-GB" sz="2400" dirty="0"/>
              <a:t>    </a:t>
            </a:r>
            <a:r>
              <a:rPr lang="en-GB" sz="2400" b="1" dirty="0"/>
              <a:t>V = </a:t>
            </a:r>
            <a:r>
              <a:rPr lang="en-GB" sz="2400" b="1" dirty="0">
                <a:latin typeface="Times New Roman" pitchFamily="18" charset="0"/>
              </a:rPr>
              <a:t>I</a:t>
            </a:r>
            <a:r>
              <a:rPr lang="en-GB" sz="2400" b="1" dirty="0"/>
              <a:t> × R</a:t>
            </a:r>
            <a:r>
              <a:rPr lang="en-GB" sz="2400" dirty="0"/>
              <a:t> </a:t>
            </a:r>
          </a:p>
        </p:txBody>
      </p:sp>
      <p:sp>
        <p:nvSpPr>
          <p:cNvPr id="26636" name="TextBox 6"/>
          <p:cNvSpPr txBox="1">
            <a:spLocks noChangeArrowheads="1"/>
          </p:cNvSpPr>
          <p:nvPr/>
        </p:nvSpPr>
        <p:spPr bwMode="auto">
          <a:xfrm>
            <a:off x="6019800" y="2590800"/>
            <a:ext cx="14747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b="1" dirty="0"/>
              <a:t>P = V × I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358775" y="4064000"/>
            <a:ext cx="386221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Therefore, using substitution: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1470025" y="4657725"/>
            <a:ext cx="163698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 dirty="0"/>
              <a:t>P = </a:t>
            </a:r>
            <a:r>
              <a:rPr lang="en-GB" sz="2400" b="1" dirty="0">
                <a:latin typeface="Times New Roman" pitchFamily="18" charset="0"/>
              </a:rPr>
              <a:t>I</a:t>
            </a:r>
            <a:r>
              <a:rPr lang="en-GB" sz="2400" b="1" dirty="0"/>
              <a:t> × R × </a:t>
            </a:r>
            <a:r>
              <a:rPr lang="en-GB" sz="2400" b="1" dirty="0">
                <a:latin typeface="Times New Roman" pitchFamily="18" charset="0"/>
              </a:rPr>
              <a:t>I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5026025" y="3319463"/>
            <a:ext cx="222208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/>
              <a:t>and…</a:t>
            </a:r>
            <a:r>
              <a:rPr lang="en-GB" sz="2400" dirty="0"/>
              <a:t>    </a:t>
            </a:r>
            <a:r>
              <a:rPr lang="en-GB" sz="2400" b="1" dirty="0">
                <a:latin typeface="Times New Roman" pitchFamily="18" charset="0"/>
              </a:rPr>
              <a:t>I</a:t>
            </a:r>
            <a:r>
              <a:rPr lang="en-GB" sz="2400" b="1" dirty="0"/>
              <a:t> = V </a:t>
            </a:r>
            <a:r>
              <a:rPr lang="en-GB" sz="2400" b="1" dirty="0">
                <a:cs typeface="Arial" charset="0"/>
              </a:rPr>
              <a:t>÷</a:t>
            </a:r>
            <a:r>
              <a:rPr lang="en-GB" sz="2400" b="1" dirty="0"/>
              <a:t> R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5740400" y="4665663"/>
            <a:ext cx="176202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 dirty="0"/>
              <a:t>P = V × V ÷ R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4699000" y="4065588"/>
            <a:ext cx="386221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Therefore, using substitution:</a:t>
            </a: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304800" y="1600200"/>
            <a:ext cx="8632825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/>
              <a:t>The equations linking power to resistance are found by substituting the equation </a:t>
            </a:r>
            <a:r>
              <a:rPr lang="en-GB" sz="2400" b="1" dirty="0"/>
              <a:t>V = </a:t>
            </a:r>
            <a:r>
              <a:rPr lang="en-GB" sz="2400" b="1" dirty="0">
                <a:latin typeface="Times New Roman" pitchFamily="18" charset="0"/>
              </a:rPr>
              <a:t>I</a:t>
            </a:r>
            <a:r>
              <a:rPr lang="en-GB" sz="2400" b="1" dirty="0"/>
              <a:t> × R</a:t>
            </a:r>
            <a:r>
              <a:rPr lang="en-GB" sz="2400" dirty="0"/>
              <a:t> into the power equation: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1" dur="5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3" grpId="0" animBg="1"/>
      <p:bldP spid="26639" grpId="0" animBg="1"/>
      <p:bldP spid="26628" grpId="0"/>
      <p:bldP spid="26630" grpId="0"/>
      <p:bldP spid="26632" grpId="0"/>
      <p:bldP spid="26635" grpId="0"/>
      <p:bldP spid="26636" grpId="0"/>
      <p:bldP spid="26637" grpId="0"/>
      <p:bldP spid="26638" grpId="0"/>
      <p:bldP spid="26640" grpId="0"/>
      <p:bldP spid="26641" grpId="0"/>
      <p:bldP spid="26642" grpId="0"/>
      <p:bldP spid="266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352800"/>
            <a:ext cx="863917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5029200"/>
            <a:ext cx="53435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228600"/>
            <a:ext cx="8229600" cy="2925763"/>
          </a:xfrm>
        </p:spPr>
        <p:txBody>
          <a:bodyPr/>
          <a:lstStyle/>
          <a:p>
            <a:r>
              <a:rPr lang="en-US" dirty="0" smtClean="0"/>
              <a:t>Recall: </a:t>
            </a:r>
          </a:p>
          <a:p>
            <a:endParaRPr lang="en-US" dirty="0"/>
          </a:p>
          <a:p>
            <a:r>
              <a:rPr lang="en-US" dirty="0" smtClean="0"/>
              <a:t>I = Q /t </a:t>
            </a:r>
            <a:r>
              <a:rPr lang="en-US" dirty="0" smtClean="0">
                <a:sym typeface="Wingdings" pitchFamily="2" charset="2"/>
              </a:rPr>
              <a:t> Q = It</a:t>
            </a:r>
          </a:p>
          <a:p>
            <a:r>
              <a:rPr lang="en-US" dirty="0" smtClean="0">
                <a:sym typeface="Wingdings" pitchFamily="2" charset="2"/>
              </a:rPr>
              <a:t>Therefore: </a:t>
            </a:r>
            <a:r>
              <a:rPr lang="en-US" dirty="0" err="1" smtClean="0">
                <a:sym typeface="Wingdings" pitchFamily="2" charset="2"/>
              </a:rPr>
              <a:t>Ep</a:t>
            </a:r>
            <a:r>
              <a:rPr lang="en-US" dirty="0" smtClean="0">
                <a:sym typeface="Wingdings" pitchFamily="2" charset="2"/>
              </a:rPr>
              <a:t>= I t V</a:t>
            </a: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381000"/>
            <a:ext cx="1954696" cy="7620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76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13" name="AutoShape 41"/>
          <p:cNvSpPr>
            <a:spLocks noChangeArrowheads="1"/>
          </p:cNvSpPr>
          <p:nvPr/>
        </p:nvSpPr>
        <p:spPr bwMode="auto">
          <a:xfrm rot="5400000">
            <a:off x="5160963" y="3113087"/>
            <a:ext cx="1227138" cy="1058863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B71562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381000" y="1752600"/>
            <a:ext cx="8416925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/>
              <a:t>A light bulb converts electrical energy to useful light and wasted heat.</a:t>
            </a:r>
          </a:p>
        </p:txBody>
      </p:sp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 smtClean="0"/>
              <a:t>Efficiency</a:t>
            </a:r>
          </a:p>
        </p:txBody>
      </p:sp>
      <p:sp>
        <p:nvSpPr>
          <p:cNvPr id="28675" name="TextBox 4"/>
          <p:cNvSpPr txBox="1">
            <a:spLocks noChangeArrowheads="1"/>
          </p:cNvSpPr>
          <p:nvPr/>
        </p:nvSpPr>
        <p:spPr bwMode="auto">
          <a:xfrm>
            <a:off x="381000" y="990600"/>
            <a:ext cx="85328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/>
              <a:t>Efficiency is a measure of how well a device transforms energy into useful </a:t>
            </a:r>
            <a:r>
              <a:rPr lang="en-GB" sz="2400" dirty="0" smtClean="0"/>
              <a:t>forms.</a:t>
            </a:r>
            <a:endParaRPr lang="en-GB" sz="2400" dirty="0"/>
          </a:p>
        </p:txBody>
      </p:sp>
      <p:sp>
        <p:nvSpPr>
          <p:cNvPr id="28680" name="TextBox 9"/>
          <p:cNvSpPr txBox="1">
            <a:spLocks noChangeArrowheads="1"/>
          </p:cNvSpPr>
          <p:nvPr/>
        </p:nvSpPr>
        <p:spPr bwMode="auto">
          <a:xfrm>
            <a:off x="5643563" y="2316163"/>
            <a:ext cx="82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/>
              <a:t>light</a:t>
            </a:r>
          </a:p>
        </p:txBody>
      </p:sp>
      <p:sp>
        <p:nvSpPr>
          <p:cNvPr id="28683" name="TextBox 12"/>
          <p:cNvSpPr txBox="1">
            <a:spLocks noChangeArrowheads="1"/>
          </p:cNvSpPr>
          <p:nvPr/>
        </p:nvSpPr>
        <p:spPr bwMode="auto">
          <a:xfrm>
            <a:off x="358775" y="4208463"/>
            <a:ext cx="317023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/>
              <a:t>What is the efficiency of the bulb if it converts 50 J of electrical energy into 45 J of heat energy?</a:t>
            </a:r>
          </a:p>
        </p:txBody>
      </p:sp>
      <p:sp>
        <p:nvSpPr>
          <p:cNvPr id="28684" name="TextBox 13"/>
          <p:cNvSpPr txBox="1">
            <a:spLocks noChangeArrowheads="1"/>
          </p:cNvSpPr>
          <p:nvPr/>
        </p:nvSpPr>
        <p:spPr bwMode="auto">
          <a:xfrm>
            <a:off x="3521075" y="4941888"/>
            <a:ext cx="16299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 dirty="0"/>
              <a:t>efficiency</a:t>
            </a:r>
            <a:r>
              <a:rPr lang="en-GB" sz="2400" dirty="0"/>
              <a:t> =</a:t>
            </a:r>
          </a:p>
        </p:txBody>
      </p:sp>
      <p:sp>
        <p:nvSpPr>
          <p:cNvPr id="28685" name="TextBox 14"/>
          <p:cNvSpPr txBox="1">
            <a:spLocks noChangeArrowheads="1"/>
          </p:cNvSpPr>
          <p:nvPr/>
        </p:nvSpPr>
        <p:spPr bwMode="auto">
          <a:xfrm>
            <a:off x="4991100" y="5964238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=</a:t>
            </a:r>
          </a:p>
        </p:txBody>
      </p:sp>
      <p:sp>
        <p:nvSpPr>
          <p:cNvPr id="28689" name="AutoShape 17"/>
          <p:cNvSpPr>
            <a:spLocks noChangeArrowheads="1"/>
          </p:cNvSpPr>
          <p:nvPr/>
        </p:nvSpPr>
        <p:spPr bwMode="auto">
          <a:xfrm>
            <a:off x="1438275" y="2540000"/>
            <a:ext cx="2038350" cy="1143000"/>
          </a:xfrm>
          <a:prstGeom prst="rightArrow">
            <a:avLst>
              <a:gd name="adj1" fmla="val 50000"/>
              <a:gd name="adj2" fmla="val 44583"/>
            </a:avLst>
          </a:prstGeom>
          <a:solidFill>
            <a:srgbClr val="B71562"/>
          </a:solidFill>
          <a:ln w="38100" algn="ctr">
            <a:solidFill>
              <a:srgbClr val="B7156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678" name="TextBox 7"/>
          <p:cNvSpPr txBox="1">
            <a:spLocks noChangeArrowheads="1"/>
          </p:cNvSpPr>
          <p:nvPr/>
        </p:nvSpPr>
        <p:spPr bwMode="auto">
          <a:xfrm>
            <a:off x="1514475" y="2863850"/>
            <a:ext cx="1506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solidFill>
                  <a:schemeClr val="bg1"/>
                </a:solidFill>
              </a:rPr>
              <a:t>electrical</a:t>
            </a:r>
          </a:p>
        </p:txBody>
      </p:sp>
      <p:sp>
        <p:nvSpPr>
          <p:cNvPr id="28690" name="AutoShape 18"/>
          <p:cNvSpPr>
            <a:spLocks noChangeArrowheads="1"/>
          </p:cNvSpPr>
          <p:nvPr/>
        </p:nvSpPr>
        <p:spPr bwMode="auto">
          <a:xfrm>
            <a:off x="5114925" y="2781300"/>
            <a:ext cx="1612900" cy="203200"/>
          </a:xfrm>
          <a:prstGeom prst="rightArrow">
            <a:avLst>
              <a:gd name="adj1" fmla="val 60000"/>
              <a:gd name="adj2" fmla="val 104694"/>
            </a:avLst>
          </a:prstGeom>
          <a:solidFill>
            <a:srgbClr val="B71562"/>
          </a:solidFill>
          <a:ln w="38100" algn="ctr">
            <a:solidFill>
              <a:srgbClr val="B7156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28698" name="Picture 26" descr="bul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35363" y="1987550"/>
            <a:ext cx="2522537" cy="2239963"/>
          </a:xfrm>
          <a:prstGeom prst="rect">
            <a:avLst/>
          </a:prstGeom>
          <a:noFill/>
        </p:spPr>
      </p:pic>
      <p:sp>
        <p:nvSpPr>
          <p:cNvPr id="28682" name="TextBox 11"/>
          <p:cNvSpPr txBox="1">
            <a:spLocks noChangeArrowheads="1"/>
          </p:cNvSpPr>
          <p:nvPr/>
        </p:nvSpPr>
        <p:spPr bwMode="auto">
          <a:xfrm>
            <a:off x="6134100" y="3240088"/>
            <a:ext cx="81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/>
              <a:t>heat</a:t>
            </a:r>
          </a:p>
        </p:txBody>
      </p:sp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8023225" y="4941888"/>
            <a:ext cx="89960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cs typeface="Arial" charset="0"/>
              </a:rPr>
              <a:t>×</a:t>
            </a:r>
            <a:r>
              <a:rPr lang="en-GB" sz="2400" dirty="0"/>
              <a:t> 100</a:t>
            </a: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5437188" y="4687888"/>
            <a:ext cx="236584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useful energy out</a:t>
            </a:r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5648325" y="5195888"/>
            <a:ext cx="198984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total energy in</a:t>
            </a:r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>
            <a:off x="5414963" y="5170488"/>
            <a:ext cx="2565400" cy="0"/>
          </a:xfrm>
          <a:prstGeom prst="line">
            <a:avLst/>
          </a:prstGeom>
          <a:noFill/>
          <a:ln w="38100">
            <a:solidFill>
              <a:srgbClr val="0100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6084888" y="5964238"/>
            <a:ext cx="89960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cs typeface="Arial" charset="0"/>
              </a:rPr>
              <a:t>×</a:t>
            </a:r>
            <a:r>
              <a:rPr lang="en-GB" sz="2400" dirty="0"/>
              <a:t> 100</a:t>
            </a:r>
          </a:p>
        </p:txBody>
      </p:sp>
      <p:sp>
        <p:nvSpPr>
          <p:cNvPr id="28706" name="Text Box 34"/>
          <p:cNvSpPr txBox="1">
            <a:spLocks noChangeArrowheads="1"/>
          </p:cNvSpPr>
          <p:nvPr/>
        </p:nvSpPr>
        <p:spPr bwMode="auto">
          <a:xfrm>
            <a:off x="7108825" y="5964238"/>
            <a:ext cx="101181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= </a:t>
            </a:r>
            <a:r>
              <a:rPr lang="en-GB" sz="2400" b="1" dirty="0">
                <a:solidFill>
                  <a:srgbClr val="B71562"/>
                </a:solidFill>
              </a:rPr>
              <a:t>10 %</a:t>
            </a:r>
          </a:p>
        </p:txBody>
      </p:sp>
      <p:sp>
        <p:nvSpPr>
          <p:cNvPr id="28703" name="Text Box 31"/>
          <p:cNvSpPr txBox="1">
            <a:spLocks noChangeArrowheads="1"/>
          </p:cNvSpPr>
          <p:nvPr/>
        </p:nvSpPr>
        <p:spPr bwMode="auto">
          <a:xfrm>
            <a:off x="5540375" y="5703888"/>
            <a:ext cx="34015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5</a:t>
            </a:r>
          </a:p>
        </p:txBody>
      </p:sp>
      <p:sp>
        <p:nvSpPr>
          <p:cNvPr id="28705" name="Text Box 33"/>
          <p:cNvSpPr txBox="1">
            <a:spLocks noChangeArrowheads="1"/>
          </p:cNvSpPr>
          <p:nvPr/>
        </p:nvSpPr>
        <p:spPr bwMode="auto">
          <a:xfrm>
            <a:off x="5454650" y="6224588"/>
            <a:ext cx="49564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50</a:t>
            </a:r>
          </a:p>
        </p:txBody>
      </p:sp>
      <p:sp>
        <p:nvSpPr>
          <p:cNvPr id="28707" name="Line 35"/>
          <p:cNvSpPr>
            <a:spLocks noChangeShapeType="1"/>
          </p:cNvSpPr>
          <p:nvPr/>
        </p:nvSpPr>
        <p:spPr bwMode="auto">
          <a:xfrm>
            <a:off x="5419725" y="6192838"/>
            <a:ext cx="596900" cy="0"/>
          </a:xfrm>
          <a:prstGeom prst="line">
            <a:avLst/>
          </a:prstGeom>
          <a:noFill/>
          <a:ln w="38100">
            <a:solidFill>
              <a:srgbClr val="0100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8712" name="Picture 40" descr="forward_arrow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47088" y="6167438"/>
            <a:ext cx="630237" cy="574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8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8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8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8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8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8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8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13" grpId="0" animBg="1"/>
      <p:bldP spid="28688" grpId="0"/>
      <p:bldP spid="28680" grpId="0"/>
      <p:bldP spid="28683" grpId="0"/>
      <p:bldP spid="28684" grpId="0"/>
      <p:bldP spid="28685" grpId="0"/>
      <p:bldP spid="28689" grpId="0" animBg="1"/>
      <p:bldP spid="28678" grpId="0"/>
      <p:bldP spid="28690" grpId="0" animBg="1"/>
      <p:bldP spid="28682" grpId="0"/>
      <p:bldP spid="28701" grpId="0"/>
      <p:bldP spid="28699" grpId="0"/>
      <p:bldP spid="28700" grpId="0"/>
      <p:bldP spid="28702" grpId="0" animBg="1"/>
      <p:bldP spid="28704" grpId="0"/>
      <p:bldP spid="28706" grpId="0"/>
      <p:bldP spid="28703" grpId="0"/>
      <p:bldP spid="28705" grpId="0"/>
      <p:bldP spid="2870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35" name="Picture 39" descr="motor_pulle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974725"/>
            <a:ext cx="4213225" cy="2776538"/>
          </a:xfrm>
          <a:prstGeom prst="rect">
            <a:avLst/>
          </a:prstGeom>
          <a:noFill/>
        </p:spPr>
      </p:pic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GB" dirty="0" smtClean="0"/>
              <a:t>Efficiency of a motor</a:t>
            </a:r>
          </a:p>
        </p:txBody>
      </p:sp>
      <p:sp>
        <p:nvSpPr>
          <p:cNvPr id="29699" name="TextBox 3"/>
          <p:cNvSpPr txBox="1">
            <a:spLocks noChangeArrowheads="1"/>
          </p:cNvSpPr>
          <p:nvPr/>
        </p:nvSpPr>
        <p:spPr bwMode="auto">
          <a:xfrm>
            <a:off x="358775" y="784225"/>
            <a:ext cx="421322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sz="2400" dirty="0"/>
              <a:t>What is the efficiency of this system, if the motor takes </a:t>
            </a:r>
            <a:br>
              <a:rPr lang="en-GB" sz="2400" dirty="0"/>
            </a:br>
            <a:r>
              <a:rPr lang="en-GB" sz="2400" dirty="0"/>
              <a:t>5 seconds to lift the weight? </a:t>
            </a:r>
          </a:p>
          <a:p>
            <a:pPr>
              <a:spcBef>
                <a:spcPct val="0"/>
              </a:spcBef>
            </a:pPr>
            <a:endParaRPr lang="en-GB" sz="2400" dirty="0"/>
          </a:p>
          <a:p>
            <a:pPr>
              <a:spcBef>
                <a:spcPct val="0"/>
              </a:spcBef>
            </a:pPr>
            <a:r>
              <a:rPr lang="en-GB" sz="2400" dirty="0"/>
              <a:t>(take gravity to be 9.81 N/kg)</a:t>
            </a:r>
          </a:p>
        </p:txBody>
      </p:sp>
      <p:pic>
        <p:nvPicPr>
          <p:cNvPr id="29711" name="Picture 15" descr="forward_arrow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47088" y="6167438"/>
            <a:ext cx="630237" cy="574675"/>
          </a:xfrm>
          <a:prstGeom prst="rect">
            <a:avLst/>
          </a:prstGeom>
          <a:noFill/>
        </p:spPr>
      </p:pic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8597900" y="1270000"/>
            <a:ext cx="0" cy="2171700"/>
          </a:xfrm>
          <a:prstGeom prst="line">
            <a:avLst/>
          </a:prstGeom>
          <a:noFill/>
          <a:ln w="38100">
            <a:solidFill>
              <a:srgbClr val="010066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7413625" y="3487738"/>
            <a:ext cx="8683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b="1"/>
              <a:t>1.4</a:t>
            </a:r>
            <a:r>
              <a:rPr lang="en-GB" sz="1000" b="1"/>
              <a:t> </a:t>
            </a:r>
            <a:r>
              <a:rPr lang="en-GB" sz="2000" b="1"/>
              <a:t>kg</a:t>
            </a: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 rot="16200000">
            <a:off x="7948613" y="2133600"/>
            <a:ext cx="7969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b="1"/>
              <a:t>1.5</a:t>
            </a:r>
            <a:r>
              <a:rPr lang="en-GB" sz="1000" b="1"/>
              <a:t> </a:t>
            </a:r>
            <a:r>
              <a:rPr lang="en-GB" sz="2000" b="1"/>
              <a:t>m</a:t>
            </a: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4949825" y="784225"/>
            <a:ext cx="5302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b="1"/>
              <a:t>6</a:t>
            </a:r>
            <a:r>
              <a:rPr lang="en-GB" sz="1000" b="1"/>
              <a:t> </a:t>
            </a:r>
            <a:r>
              <a:rPr lang="en-GB" sz="2000" b="1"/>
              <a:t>V</a:t>
            </a:r>
          </a:p>
        </p:txBody>
      </p:sp>
      <p:sp>
        <p:nvSpPr>
          <p:cNvPr id="29718" name="Text Box 22"/>
          <p:cNvSpPr txBox="1">
            <a:spLocks noChangeArrowheads="1"/>
          </p:cNvSpPr>
          <p:nvPr/>
        </p:nvSpPr>
        <p:spPr bwMode="auto">
          <a:xfrm>
            <a:off x="6003925" y="784225"/>
            <a:ext cx="5445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b="1"/>
              <a:t>2</a:t>
            </a:r>
            <a:r>
              <a:rPr lang="en-GB" sz="1000" b="1"/>
              <a:t> </a:t>
            </a:r>
            <a:r>
              <a:rPr lang="en-GB" sz="2000" b="1"/>
              <a:t>A</a:t>
            </a:r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5241925" y="1776413"/>
            <a:ext cx="9032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b="1"/>
              <a:t>motor</a:t>
            </a:r>
          </a:p>
        </p:txBody>
      </p:sp>
      <p:sp>
        <p:nvSpPr>
          <p:cNvPr id="29720" name="Text Box 24"/>
          <p:cNvSpPr txBox="1">
            <a:spLocks noChangeArrowheads="1"/>
          </p:cNvSpPr>
          <p:nvPr/>
        </p:nvSpPr>
        <p:spPr bwMode="auto">
          <a:xfrm>
            <a:off x="6678613" y="784225"/>
            <a:ext cx="9175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b="1"/>
              <a:t>pulley</a:t>
            </a:r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5651500" y="5589588"/>
            <a:ext cx="3619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=</a:t>
            </a:r>
          </a:p>
        </p:txBody>
      </p:sp>
      <p:sp>
        <p:nvSpPr>
          <p:cNvPr id="29709" name="TextBox 17"/>
          <p:cNvSpPr txBox="1">
            <a:spLocks noChangeArrowheads="1"/>
          </p:cNvSpPr>
          <p:nvPr/>
        </p:nvSpPr>
        <p:spPr bwMode="auto">
          <a:xfrm>
            <a:off x="358775" y="5600700"/>
            <a:ext cx="16299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GB" sz="2400" b="1" dirty="0"/>
              <a:t>efficiency</a:t>
            </a:r>
            <a:r>
              <a:rPr lang="en-GB" sz="2400" dirty="0"/>
              <a:t> =</a:t>
            </a:r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2181225" y="5310188"/>
            <a:ext cx="236584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useful energy out</a:t>
            </a: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2392363" y="5843588"/>
            <a:ext cx="198984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total energy in</a:t>
            </a:r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4708525" y="5595938"/>
            <a:ext cx="87395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× 100</a:t>
            </a:r>
          </a:p>
        </p:txBody>
      </p:sp>
      <p:sp>
        <p:nvSpPr>
          <p:cNvPr id="29708" name="TextBox 16"/>
          <p:cNvSpPr txBox="1">
            <a:spLocks noChangeArrowheads="1"/>
          </p:cNvSpPr>
          <p:nvPr/>
        </p:nvSpPr>
        <p:spPr bwMode="auto">
          <a:xfrm>
            <a:off x="358775" y="2714625"/>
            <a:ext cx="353295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GB" sz="2400" b="1" dirty="0"/>
              <a:t>energy into system: </a:t>
            </a:r>
          </a:p>
          <a:p>
            <a:pPr>
              <a:spcBef>
                <a:spcPct val="0"/>
              </a:spcBef>
            </a:pPr>
            <a:r>
              <a:rPr lang="en-GB" sz="2400" dirty="0"/>
              <a:t>electrical energy = </a:t>
            </a:r>
            <a:r>
              <a:rPr lang="en-GB" sz="2400" dirty="0">
                <a:latin typeface="Times New Roman" pitchFamily="18" charset="0"/>
              </a:rPr>
              <a:t>I </a:t>
            </a:r>
            <a:r>
              <a:rPr lang="en-GB" sz="2400" dirty="0">
                <a:cs typeface="Arial" charset="0"/>
              </a:rPr>
              <a:t>× </a:t>
            </a:r>
            <a:r>
              <a:rPr lang="en-GB" sz="2400" dirty="0"/>
              <a:t>t × V</a:t>
            </a:r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4225925" y="3095625"/>
            <a:ext cx="152638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= 2 × 5 × 6 </a:t>
            </a:r>
            <a:endParaRPr lang="en-GB" sz="2400" b="1" dirty="0"/>
          </a:p>
        </p:txBody>
      </p:sp>
      <p:sp>
        <p:nvSpPr>
          <p:cNvPr id="29728" name="Text Box 32"/>
          <p:cNvSpPr txBox="1">
            <a:spLocks noChangeArrowheads="1"/>
          </p:cNvSpPr>
          <p:nvPr/>
        </p:nvSpPr>
        <p:spPr bwMode="auto">
          <a:xfrm>
            <a:off x="5978525" y="3095625"/>
            <a:ext cx="1244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= </a:t>
            </a:r>
            <a:r>
              <a:rPr lang="en-GB" b="1"/>
              <a:t>60.0</a:t>
            </a:r>
            <a:r>
              <a:rPr lang="en-GB" sz="1000" b="1"/>
              <a:t> </a:t>
            </a:r>
            <a:r>
              <a:rPr lang="en-GB" b="1"/>
              <a:t>J</a:t>
            </a:r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358775" y="3865563"/>
            <a:ext cx="5357877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GB" sz="2400" b="1" dirty="0"/>
              <a:t>energy used:</a:t>
            </a:r>
          </a:p>
          <a:p>
            <a:pPr>
              <a:spcBef>
                <a:spcPct val="0"/>
              </a:spcBef>
            </a:pPr>
            <a:r>
              <a:rPr lang="en-GB" sz="2400" dirty="0"/>
              <a:t>gravitational potential energy = m × g × h </a:t>
            </a:r>
          </a:p>
        </p:txBody>
      </p: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4427538" y="4662488"/>
            <a:ext cx="231024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= 1.4 × 9.81 × 1.5</a:t>
            </a:r>
            <a:endParaRPr lang="en-GB" sz="2400" b="1" dirty="0"/>
          </a:p>
        </p:txBody>
      </p:sp>
      <p:sp>
        <p:nvSpPr>
          <p:cNvPr id="29729" name="Text Box 33"/>
          <p:cNvSpPr txBox="1">
            <a:spLocks noChangeArrowheads="1"/>
          </p:cNvSpPr>
          <p:nvPr/>
        </p:nvSpPr>
        <p:spPr bwMode="auto">
          <a:xfrm>
            <a:off x="7061200" y="4662488"/>
            <a:ext cx="1244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= </a:t>
            </a:r>
            <a:r>
              <a:rPr lang="en-GB" b="1"/>
              <a:t>20.6</a:t>
            </a:r>
            <a:r>
              <a:rPr lang="en-GB" sz="1000" b="1"/>
              <a:t> </a:t>
            </a:r>
            <a:r>
              <a:rPr lang="en-GB" b="1"/>
              <a:t>J</a:t>
            </a:r>
            <a:endParaRPr lang="en-GB"/>
          </a:p>
        </p:txBody>
      </p:sp>
      <p:sp>
        <p:nvSpPr>
          <p:cNvPr id="29736" name="Line 40"/>
          <p:cNvSpPr>
            <a:spLocks noChangeShapeType="1"/>
          </p:cNvSpPr>
          <p:nvPr/>
        </p:nvSpPr>
        <p:spPr bwMode="auto">
          <a:xfrm>
            <a:off x="2247900" y="5816600"/>
            <a:ext cx="2413000" cy="0"/>
          </a:xfrm>
          <a:prstGeom prst="line">
            <a:avLst/>
          </a:prstGeom>
          <a:noFill/>
          <a:ln w="38100">
            <a:solidFill>
              <a:srgbClr val="0100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9737" name="Text Box 41"/>
          <p:cNvSpPr txBox="1">
            <a:spLocks noChangeArrowheads="1"/>
          </p:cNvSpPr>
          <p:nvPr/>
        </p:nvSpPr>
        <p:spPr bwMode="auto">
          <a:xfrm>
            <a:off x="5991225" y="5843588"/>
            <a:ext cx="72808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60.0</a:t>
            </a:r>
          </a:p>
        </p:txBody>
      </p:sp>
      <p:sp>
        <p:nvSpPr>
          <p:cNvPr id="29738" name="Text Box 42"/>
          <p:cNvSpPr txBox="1">
            <a:spLocks noChangeArrowheads="1"/>
          </p:cNvSpPr>
          <p:nvPr/>
        </p:nvSpPr>
        <p:spPr bwMode="auto">
          <a:xfrm>
            <a:off x="7654925" y="5599113"/>
            <a:ext cx="124906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= </a:t>
            </a:r>
            <a:r>
              <a:rPr lang="en-GB" sz="2400" b="1" dirty="0">
                <a:solidFill>
                  <a:srgbClr val="B71562"/>
                </a:solidFill>
              </a:rPr>
              <a:t>34.3 %</a:t>
            </a:r>
          </a:p>
        </p:txBody>
      </p:sp>
      <p:sp>
        <p:nvSpPr>
          <p:cNvPr id="29739" name="Text Box 43"/>
          <p:cNvSpPr txBox="1">
            <a:spLocks noChangeArrowheads="1"/>
          </p:cNvSpPr>
          <p:nvPr/>
        </p:nvSpPr>
        <p:spPr bwMode="auto">
          <a:xfrm>
            <a:off x="5991225" y="5310188"/>
            <a:ext cx="72808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20.6</a:t>
            </a:r>
          </a:p>
        </p:txBody>
      </p:sp>
      <p:sp>
        <p:nvSpPr>
          <p:cNvPr id="29740" name="Text Box 44"/>
          <p:cNvSpPr txBox="1">
            <a:spLocks noChangeArrowheads="1"/>
          </p:cNvSpPr>
          <p:nvPr/>
        </p:nvSpPr>
        <p:spPr bwMode="auto">
          <a:xfrm>
            <a:off x="6715125" y="5597525"/>
            <a:ext cx="87395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× 100</a:t>
            </a:r>
          </a:p>
        </p:txBody>
      </p:sp>
      <p:sp>
        <p:nvSpPr>
          <p:cNvPr id="29741" name="Line 45"/>
          <p:cNvSpPr>
            <a:spLocks noChangeShapeType="1"/>
          </p:cNvSpPr>
          <p:nvPr/>
        </p:nvSpPr>
        <p:spPr bwMode="auto">
          <a:xfrm>
            <a:off x="5969000" y="5816600"/>
            <a:ext cx="749300" cy="0"/>
          </a:xfrm>
          <a:prstGeom prst="line">
            <a:avLst/>
          </a:prstGeom>
          <a:noFill/>
          <a:ln w="38100">
            <a:solidFill>
              <a:srgbClr val="0100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9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9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9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9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9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9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9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9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9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9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9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9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24" grpId="0"/>
      <p:bldP spid="29709" grpId="0"/>
      <p:bldP spid="29725" grpId="0"/>
      <p:bldP spid="29726" grpId="0"/>
      <p:bldP spid="29727" grpId="0"/>
      <p:bldP spid="29708" grpId="0" build="p"/>
      <p:bldP spid="29721" grpId="0"/>
      <p:bldP spid="29728" grpId="0"/>
      <p:bldP spid="29722" grpId="0" build="p"/>
      <p:bldP spid="29723" grpId="0"/>
      <p:bldP spid="29729" grpId="0"/>
      <p:bldP spid="29736" grpId="0" animBg="1"/>
      <p:bldP spid="29737" grpId="0"/>
      <p:bldP spid="29738" grpId="0"/>
      <p:bldP spid="29739" grpId="0"/>
      <p:bldP spid="29740" grpId="0"/>
      <p:bldP spid="2974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291</Words>
  <Application>Microsoft Office PowerPoint</Application>
  <PresentationFormat>On-screen Show (4:3)</PresentationFormat>
  <Paragraphs>69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Recall: Different forms of the power equation</vt:lpstr>
      <vt:lpstr>Slide 2</vt:lpstr>
      <vt:lpstr>Efficiency</vt:lpstr>
      <vt:lpstr>Efficiency of a motor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dbrick</cp:lastModifiedBy>
  <cp:revision>10</cp:revision>
  <dcterms:created xsi:type="dcterms:W3CDTF">2012-05-27T12:38:26Z</dcterms:created>
  <dcterms:modified xsi:type="dcterms:W3CDTF">2013-05-29T22:11:45Z</dcterms:modified>
</cp:coreProperties>
</file>