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98ACB-752B-4295-8441-A2ACB8FB4C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25C2E-A93B-4CA8-B9B7-89340EA8EF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C5ECF-E8F0-4B83-8705-0084747415DB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E53F2-044E-4715-8203-1BDE8EF0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CBF5D-7036-462D-9DF7-0310CF9D35F6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</p:spPr>
        <p:txBody>
          <a:bodyPr/>
          <a:lstStyle/>
          <a:p>
            <a:r>
              <a:rPr lang="en-US"/>
              <a:t>Use this to motivate circular motion involves acceleration.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2DFE-58C4-44CE-B65A-37556499FF8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AB7E-186C-4429-BC76-ED8DE06F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Uniform Circular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69342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special kind of two-dimensional problem involves objects undergoing </a:t>
            </a:r>
            <a:r>
              <a:rPr lang="en-US" dirty="0" smtClean="0"/>
              <a:t>uniform circular </a:t>
            </a:r>
            <a:r>
              <a:rPr lang="en-US" dirty="0"/>
              <a:t>motion. </a:t>
            </a:r>
            <a:endParaRPr lang="en-US" dirty="0" smtClean="0"/>
          </a:p>
          <a:p>
            <a:r>
              <a:rPr lang="en-US" b="1" dirty="0" smtClean="0"/>
              <a:t>Uniform </a:t>
            </a:r>
            <a:r>
              <a:rPr lang="en-US" b="1" dirty="0"/>
              <a:t>circular motion is motion in a circle at </a:t>
            </a:r>
            <a:r>
              <a:rPr lang="en-US" b="1" dirty="0" smtClean="0"/>
              <a:t>a </a:t>
            </a:r>
            <a:r>
              <a:rPr lang="en-US" dirty="0" smtClean="0"/>
              <a:t>constant </a:t>
            </a:r>
            <a:r>
              <a:rPr lang="en-US" dirty="0"/>
              <a:t>speed.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"/>
            <a:ext cx="3200400" cy="4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304800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Figure </a:t>
            </a:r>
            <a:r>
              <a:rPr lang="en-US" sz="2400" dirty="0" smtClean="0"/>
              <a:t>b </a:t>
            </a:r>
            <a:r>
              <a:rPr lang="en-US" sz="2400" dirty="0"/>
              <a:t>shows both vectors, </a:t>
            </a:r>
            <a:r>
              <a:rPr lang="en-US" sz="2400" i="1" dirty="0"/>
              <a:t>v1 and v2, drawn from the same point. </a:t>
            </a:r>
            <a:endParaRPr lang="en-US" sz="2400" i="1" dirty="0" smtClean="0"/>
          </a:p>
          <a:p>
            <a:r>
              <a:rPr lang="en-US" sz="2400" i="1" dirty="0" smtClean="0"/>
              <a:t>The </a:t>
            </a:r>
            <a:r>
              <a:rPr lang="en-US" sz="2400" dirty="0" smtClean="0"/>
              <a:t>angle </a:t>
            </a:r>
            <a:r>
              <a:rPr lang="en-US" sz="2400" dirty="0" smtClean="0">
                <a:latin typeface="Cambria Math"/>
                <a:ea typeface="Cambria Math"/>
              </a:rPr>
              <a:t>𝜸</a:t>
            </a:r>
            <a:r>
              <a:rPr lang="en-US" sz="2400" dirty="0" smtClean="0"/>
              <a:t> </a:t>
            </a:r>
            <a:r>
              <a:rPr lang="en-US" sz="2400" dirty="0"/>
              <a:t>represents the change in the velocity vector’s direction as the </a:t>
            </a:r>
            <a:r>
              <a:rPr lang="en-US" sz="2400" dirty="0" smtClean="0"/>
              <a:t>second hand’s </a:t>
            </a:r>
            <a:r>
              <a:rPr lang="en-US" sz="2400" dirty="0"/>
              <a:t>velocity changes from point A to point C.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209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Since the radii BA and BC</a:t>
            </a:r>
          </a:p>
          <a:p>
            <a:r>
              <a:rPr lang="en-US" sz="2400" dirty="0" smtClean="0"/>
              <a:t>are both perpendicular to the tangential velocities </a:t>
            </a:r>
            <a:r>
              <a:rPr lang="en-US" sz="2400" i="1" dirty="0" smtClean="0"/>
              <a:t>v1 and v2,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5135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4953000"/>
            <a:ext cx="547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Therefore, </a:t>
            </a:r>
            <a:r>
              <a:rPr lang="en-US" sz="2400" dirty="0" smtClean="0"/>
              <a:t>angles </a:t>
            </a:r>
            <a:r>
              <a:rPr lang="en-US" sz="2400" dirty="0" smtClean="0">
                <a:latin typeface="Cambria Math"/>
                <a:ea typeface="Cambria Math"/>
              </a:rPr>
              <a:t>𝜽</a:t>
            </a:r>
            <a:r>
              <a:rPr lang="en-US" sz="2400" dirty="0" smtClean="0"/>
              <a:t>  </a:t>
            </a:r>
            <a:r>
              <a:rPr lang="en-US" sz="2400" dirty="0"/>
              <a:t>and  </a:t>
            </a:r>
            <a:r>
              <a:rPr lang="en-US" sz="2400" dirty="0" smtClean="0">
                <a:latin typeface="Cambria Math"/>
                <a:ea typeface="Cambria Math"/>
              </a:rPr>
              <a:t>𝜸 </a:t>
            </a:r>
            <a:r>
              <a:rPr lang="en-US" sz="2400" dirty="0" smtClean="0"/>
              <a:t>must </a:t>
            </a:r>
            <a:r>
              <a:rPr lang="en-US" sz="2400" dirty="0"/>
              <a:t>be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048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2098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As the second hand sweeps through a change in time </a:t>
            </a:r>
            <a:r>
              <a:rPr lang="en-US" sz="2400" dirty="0" smtClean="0"/>
              <a:t>∆</a:t>
            </a:r>
            <a:r>
              <a:rPr lang="en-US" sz="2400" i="1" dirty="0" smtClean="0"/>
              <a:t>t</a:t>
            </a:r>
            <a:r>
              <a:rPr lang="en-US" sz="2400" i="1" dirty="0"/>
              <a:t>, it sweeps </a:t>
            </a:r>
            <a:r>
              <a:rPr lang="en-US" sz="2400" i="1" dirty="0" smtClean="0"/>
              <a:t>through </a:t>
            </a:r>
            <a:r>
              <a:rPr lang="en-US" sz="2400" dirty="0" smtClean="0"/>
              <a:t>an </a:t>
            </a:r>
            <a:r>
              <a:rPr lang="en-US" sz="2400" dirty="0"/>
              <a:t>arc of length </a:t>
            </a:r>
            <a:r>
              <a:rPr lang="en-US" sz="2400" i="1" dirty="0" err="1" smtClean="0"/>
              <a:t>v∆t</a:t>
            </a:r>
            <a:r>
              <a:rPr lang="en-US" sz="2400" i="1" dirty="0" smtClean="0"/>
              <a:t> </a:t>
            </a:r>
            <a:r>
              <a:rPr lang="en-US" sz="2400" i="1" dirty="0"/>
              <a:t>(</a:t>
            </a:r>
            <a:r>
              <a:rPr lang="en-US" sz="2400" b="1" i="1" dirty="0" smtClean="0"/>
              <a:t>Figure c</a:t>
            </a:r>
            <a:r>
              <a:rPr lang="en-US" sz="2400" i="1" dirty="0" smtClean="0"/>
              <a:t>).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486400"/>
            <a:ext cx="414718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30480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As t approaches zero, the angle  also </a:t>
            </a:r>
            <a:r>
              <a:rPr lang="en-US" sz="2400" dirty="0" smtClean="0"/>
              <a:t>approaches zero, and the arc swept out by the second hand gets smaller and smaller and eventually approaches a straight line. </a:t>
            </a:r>
          </a:p>
          <a:p>
            <a:r>
              <a:rPr lang="en-US" sz="2400" dirty="0" smtClean="0"/>
              <a:t>The triangle DAE, shown in </a:t>
            </a:r>
            <a:r>
              <a:rPr lang="en-US" sz="2400" b="1" dirty="0" smtClean="0"/>
              <a:t>Figure d</a:t>
            </a:r>
            <a:r>
              <a:rPr lang="en-US" sz="2400" dirty="0" smtClean="0"/>
              <a:t>, is an isosceles triangle. </a:t>
            </a:r>
          </a:p>
          <a:p>
            <a:r>
              <a:rPr lang="en-US" sz="2400" dirty="0" smtClean="0"/>
              <a:t>The vector </a:t>
            </a:r>
            <a:r>
              <a:rPr lang="en-US" sz="2400" i="1" dirty="0" smtClean="0"/>
              <a:t>v is its base.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0292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Because angles  </a:t>
            </a:r>
            <a:r>
              <a:rPr lang="en-US" sz="2400" dirty="0" smtClean="0">
                <a:latin typeface="Cambria Math"/>
                <a:ea typeface="Cambria Math"/>
              </a:rPr>
              <a:t>𝜸 </a:t>
            </a:r>
            <a:r>
              <a:rPr lang="en-US" sz="2400" dirty="0" smtClean="0"/>
              <a:t>and  </a:t>
            </a:r>
            <a:r>
              <a:rPr lang="en-US" sz="2400" dirty="0" smtClean="0">
                <a:latin typeface="Cambria Math"/>
                <a:ea typeface="Cambria Math"/>
              </a:rPr>
              <a:t>𝜽 </a:t>
            </a:r>
            <a:r>
              <a:rPr lang="en-US" sz="2400" dirty="0" smtClean="0"/>
              <a:t>are equal, triangles CBA and DAE are similar triangles.</a:t>
            </a:r>
          </a:p>
          <a:p>
            <a:r>
              <a:rPr lang="en-US" sz="2400" dirty="0" smtClean="0"/>
              <a:t>Since </a:t>
            </a:r>
            <a:r>
              <a:rPr lang="en-US" sz="2400" i="1" dirty="0" smtClean="0"/>
              <a:t>v1 = v2 =  v,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"/>
            <a:ext cx="9445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9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38800" y="228600"/>
            <a:ext cx="3166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 the equation for acceleration.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838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Therefore, the magnitude </a:t>
            </a:r>
            <a:r>
              <a:rPr lang="en-US" dirty="0" smtClean="0"/>
              <a:t>of centripetal </a:t>
            </a:r>
            <a:r>
              <a:rPr lang="en-US" dirty="0"/>
              <a:t>acceleration,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80668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990600"/>
            <a:ext cx="419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685800"/>
            <a:ext cx="1924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590800"/>
            <a:ext cx="7696201" cy="13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1" y="3962400"/>
            <a:ext cx="5333999" cy="34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657600"/>
            <a:ext cx="1371600" cy="9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199" y="3886200"/>
            <a:ext cx="15110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4724400"/>
            <a:ext cx="2400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562600"/>
            <a:ext cx="733687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work: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1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219200"/>
            <a:ext cx="1828800" cy="12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"/>
            <a:ext cx="139922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199" y="914400"/>
            <a:ext cx="14577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057400"/>
            <a:ext cx="393147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581400"/>
            <a:ext cx="16287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800600"/>
            <a:ext cx="1507169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6400800"/>
            <a:ext cx="2816674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5105400" cy="914400"/>
          </a:xfrm>
        </p:spPr>
        <p:txBody>
          <a:bodyPr/>
          <a:lstStyle/>
          <a:p>
            <a:r>
              <a:rPr lang="en-US" sz="4800" i="1">
                <a:latin typeface="Times New Roman" pitchFamily="18" charset="0"/>
              </a:rPr>
              <a:t>Circular Motion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053138" y="304800"/>
          <a:ext cx="2665412" cy="3276600"/>
        </p:xfrm>
        <a:graphic>
          <a:graphicData uri="http://schemas.openxmlformats.org/presentationml/2006/ole">
            <p:oleObj spid="_x0000_s1026" name="Image" r:id="rId3" imgW="1755503" imgH="2157440" progId="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57200" y="3868738"/>
          <a:ext cx="2743200" cy="2638425"/>
        </p:xfrm>
        <a:graphic>
          <a:graphicData uri="http://schemas.openxmlformats.org/presentationml/2006/ole">
            <p:oleObj spid="_x0000_s1027" name="Image" r:id="rId4" imgW="2237047" imgH="2151346" progId="">
              <p:embed/>
            </p:oleObj>
          </a:graphicData>
        </a:graphic>
      </p:graphicFrame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03575"/>
            <a:ext cx="7772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Kinematics of Uniform Circular Motion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(Description of Uniform Circular Motion)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Dynamics of Uniform Circular Motion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(Why does a particle move in a circle?)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4200525" y="3467100"/>
            <a:ext cx="2524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6572250" y="3333750"/>
            <a:ext cx="266700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 flipV="1">
            <a:off x="6696075" y="1885950"/>
            <a:ext cx="9525" cy="1495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061075" y="212725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537325" y="158432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985000" y="2012950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4040" name="Arc 8"/>
          <p:cNvSpPr>
            <a:spLocks/>
          </p:cNvSpPr>
          <p:nvPr/>
        </p:nvSpPr>
        <p:spPr bwMode="auto">
          <a:xfrm>
            <a:off x="6000750" y="2232025"/>
            <a:ext cx="688975" cy="1666875"/>
          </a:xfrm>
          <a:custGeom>
            <a:avLst/>
            <a:gdLst>
              <a:gd name="G0" fmla="+- 0 0 0"/>
              <a:gd name="G1" fmla="+- 18124 0 0"/>
              <a:gd name="G2" fmla="+- 21600 0 0"/>
              <a:gd name="T0" fmla="*/ 11751 w 20956"/>
              <a:gd name="T1" fmla="*/ 0 h 18124"/>
              <a:gd name="T2" fmla="*/ 20956 w 20956"/>
              <a:gd name="T3" fmla="*/ 12891 h 18124"/>
              <a:gd name="T4" fmla="*/ 0 w 20956"/>
              <a:gd name="T5" fmla="*/ 18124 h 18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56" h="18124" fill="none" extrusionOk="0">
                <a:moveTo>
                  <a:pt x="11750" y="0"/>
                </a:moveTo>
                <a:cubicBezTo>
                  <a:pt x="16341" y="2976"/>
                  <a:pt x="19631" y="7583"/>
                  <a:pt x="20956" y="12890"/>
                </a:cubicBezTo>
              </a:path>
              <a:path w="20956" h="18124" stroke="0" extrusionOk="0">
                <a:moveTo>
                  <a:pt x="11750" y="0"/>
                </a:moveTo>
                <a:cubicBezTo>
                  <a:pt x="16341" y="2976"/>
                  <a:pt x="19631" y="7583"/>
                  <a:pt x="20956" y="12890"/>
                </a:cubicBezTo>
                <a:lnTo>
                  <a:pt x="0" y="18124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1714500" y="1000125"/>
            <a:ext cx="4972050" cy="49720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Arc 10"/>
          <p:cNvSpPr>
            <a:spLocks/>
          </p:cNvSpPr>
          <p:nvPr/>
        </p:nvSpPr>
        <p:spPr bwMode="auto">
          <a:xfrm flipH="1">
            <a:off x="6715125" y="2241550"/>
            <a:ext cx="688975" cy="1666875"/>
          </a:xfrm>
          <a:custGeom>
            <a:avLst/>
            <a:gdLst>
              <a:gd name="G0" fmla="+- 0 0 0"/>
              <a:gd name="G1" fmla="+- 18124 0 0"/>
              <a:gd name="G2" fmla="+- 21600 0 0"/>
              <a:gd name="T0" fmla="*/ 11751 w 20956"/>
              <a:gd name="T1" fmla="*/ 0 h 18124"/>
              <a:gd name="T2" fmla="*/ 20956 w 20956"/>
              <a:gd name="T3" fmla="*/ 12891 h 18124"/>
              <a:gd name="T4" fmla="*/ 0 w 20956"/>
              <a:gd name="T5" fmla="*/ 18124 h 18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56" h="18124" fill="none" extrusionOk="0">
                <a:moveTo>
                  <a:pt x="11750" y="0"/>
                </a:moveTo>
                <a:cubicBezTo>
                  <a:pt x="16341" y="2976"/>
                  <a:pt x="19631" y="7583"/>
                  <a:pt x="20956" y="12890"/>
                </a:cubicBezTo>
              </a:path>
              <a:path w="20956" h="18124" stroke="0" extrusionOk="0">
                <a:moveTo>
                  <a:pt x="11750" y="0"/>
                </a:moveTo>
                <a:cubicBezTo>
                  <a:pt x="16341" y="2976"/>
                  <a:pt x="19631" y="7583"/>
                  <a:pt x="20956" y="12890"/>
                </a:cubicBezTo>
                <a:lnTo>
                  <a:pt x="0" y="18124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849313" y="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sz="7200">
                <a:latin typeface="Times New Roman" pitchFamily="18" charset="0"/>
              </a:rPr>
              <a:t>Circular Motion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914400" y="4495800"/>
            <a:ext cx="724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A ball is going around in a circle attached to a string. If the string breaks at the instant shown, which path will the ball follow?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8723313" y="6583363"/>
            <a:ext cx="420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 rot="-3269925">
            <a:off x="-533400" y="22098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B: Tangent to the Circle</a:t>
            </a:r>
            <a:endParaRPr lang="en-US" sz="8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analogue stopwatch —</a:t>
            </a:r>
            <a:br>
              <a:rPr lang="en-US" b="1" dirty="0"/>
            </a:br>
            <a:r>
              <a:rPr lang="en-US" b="1" dirty="0"/>
              <a:t>calculating average acceleration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track coach starts an analogue stopwatch and allows it to run </a:t>
            </a:r>
            <a:r>
              <a:rPr lang="en-US" sz="2400" dirty="0" smtClean="0"/>
              <a:t>for one </a:t>
            </a:r>
            <a:r>
              <a:rPr lang="en-US" sz="2400" dirty="0"/>
              <a:t>minute. If the sweep second hand on the stopwatch is 2.0 cm </a:t>
            </a:r>
            <a:r>
              <a:rPr lang="en-US" sz="2400" dirty="0" smtClean="0"/>
              <a:t>in length</a:t>
            </a:r>
            <a:r>
              <a:rPr lang="en-US" sz="2400" dirty="0"/>
              <a:t>, </a:t>
            </a:r>
            <a:r>
              <a:rPr lang="en-US" sz="2400" dirty="0" smtClean="0"/>
              <a:t> determine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981200" cy="21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362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a) the speed of the sweep second hand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2819400"/>
            <a:ext cx="4572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Solution and Connection to Theory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91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Given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76600"/>
            <a:ext cx="4996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3657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r>
              <a:rPr lang="en-US" sz="2400" dirty="0"/>
              <a:t>To determine the speed of the sweep second hand, we can use the</a:t>
            </a:r>
          </a:p>
          <a:p>
            <a:r>
              <a:rPr lang="en-US" sz="2400" dirty="0"/>
              <a:t>defining equation for speed,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038600"/>
            <a:ext cx="914400" cy="84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14249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867400"/>
            <a:ext cx="2495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799" y="6096000"/>
            <a:ext cx="30697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4495800"/>
            <a:ext cx="333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which can be modified to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953000"/>
            <a:ext cx="80497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76400" y="4953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C is the circumference of the stopwatch, in </a:t>
            </a:r>
            <a:r>
              <a:rPr lang="en-US" i="1" dirty="0" err="1"/>
              <a:t>metres</a:t>
            </a:r>
            <a:r>
              <a:rPr lang="en-US" i="1" dirty="0"/>
              <a:t>, and</a:t>
            </a:r>
          </a:p>
          <a:p>
            <a:r>
              <a:rPr lang="en-US" i="1" dirty="0"/>
              <a:t>T is the period, in </a:t>
            </a:r>
            <a:r>
              <a:rPr lang="en-US" i="1" dirty="0" smtClean="0"/>
              <a:t>seconds. 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5334000"/>
            <a:ext cx="13273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b) the velocity of the sweep second hand at the 15-s point.</a:t>
            </a:r>
            <a:br>
              <a:rPr lang="en-US" sz="2700" dirty="0" smtClean="0"/>
            </a:br>
            <a:r>
              <a:rPr lang="en-US" sz="2700" dirty="0" smtClean="0"/>
              <a:t>c) the velocity of the sweep second hand at the 30-s point.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25" y="1600200"/>
            <a:ext cx="28098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1430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b) Now that we know the speed of the sweep second hand, we only </a:t>
            </a:r>
            <a:r>
              <a:rPr lang="en-US" sz="2400" b="1" dirty="0" smtClean="0"/>
              <a:t>need </a:t>
            </a:r>
            <a:r>
              <a:rPr lang="en-US" sz="2400" dirty="0" smtClean="0"/>
              <a:t>to </a:t>
            </a:r>
            <a:r>
              <a:rPr lang="en-US" sz="2400" dirty="0"/>
              <a:t>determine the direction for velocity. 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At </a:t>
            </a:r>
            <a:r>
              <a:rPr lang="en-US" sz="2400" i="1" dirty="0" smtClean="0"/>
              <a:t>t  15 s, the second hand is </a:t>
            </a:r>
            <a:r>
              <a:rPr lang="en-US" sz="2400" dirty="0" smtClean="0"/>
              <a:t>moving down.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5146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Therefore, the velocity of the sweep second hand at </a:t>
            </a:r>
            <a:r>
              <a:rPr lang="en-US" sz="2400" i="1" dirty="0" smtClean="0"/>
              <a:t>t = 15 s is: 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29000"/>
            <a:ext cx="327932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1600"/>
            <a:ext cx="85470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d) the average acceleration of the sweep second hand between the 15-s and 30-s points.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To </a:t>
            </a:r>
            <a:r>
              <a:rPr lang="en-US" sz="2400" dirty="0"/>
              <a:t>determine the average vector acceleration, we can use our </a:t>
            </a:r>
            <a:r>
              <a:rPr lang="en-US" sz="2400" dirty="0" smtClean="0"/>
              <a:t>defining equation </a:t>
            </a:r>
            <a:r>
              <a:rPr lang="en-US" sz="2400" dirty="0"/>
              <a:t>for acceleration,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20056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175260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29661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667000"/>
            <a:ext cx="43719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057400"/>
            <a:ext cx="169652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962400"/>
            <a:ext cx="118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191000"/>
            <a:ext cx="2847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4648200"/>
            <a:ext cx="2943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First</a:t>
            </a:r>
            <a:r>
              <a:rPr lang="en-US" sz="2400" dirty="0"/>
              <a:t>, remember that </a:t>
            </a:r>
            <a:r>
              <a:rPr lang="en-US" sz="2400" dirty="0" smtClean="0"/>
              <a:t>acceleration is </a:t>
            </a:r>
            <a:r>
              <a:rPr lang="en-US" sz="2400" dirty="0"/>
              <a:t>a vector.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magnitude of the velocity (i.e., the speed) need </a:t>
            </a:r>
            <a:r>
              <a:rPr lang="en-US" sz="2400" dirty="0" smtClean="0"/>
              <a:t>not change </a:t>
            </a:r>
            <a:r>
              <a:rPr lang="en-US" sz="2400" dirty="0"/>
              <a:t>in order for acceleration to occur; it is sufficient that there is a </a:t>
            </a:r>
            <a:r>
              <a:rPr lang="en-US" sz="2400" dirty="0" smtClean="0"/>
              <a:t>change in </a:t>
            </a:r>
            <a:r>
              <a:rPr lang="en-US" sz="2400" dirty="0"/>
              <a:t>direction, as in this case.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a result, we have acceleration.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560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From this example, we can note two things.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Second, what is the direction of the average acceleration?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Example, </a:t>
            </a:r>
            <a:r>
              <a:rPr lang="en-US" sz="2400" dirty="0"/>
              <a:t>the direction is [L45°U]. This value is the average acceleration over </a:t>
            </a:r>
            <a:r>
              <a:rPr lang="en-US" sz="2400" dirty="0" smtClean="0"/>
              <a:t>the 15-s </a:t>
            </a:r>
            <a:r>
              <a:rPr lang="en-US" sz="2400" dirty="0"/>
              <a:t>time interval. </a:t>
            </a:r>
            <a:endParaRPr lang="en-US" sz="2400" dirty="0" smtClean="0"/>
          </a:p>
          <a:p>
            <a:r>
              <a:rPr lang="en-US" sz="2400" dirty="0" smtClean="0"/>
              <a:t>Therefore</a:t>
            </a:r>
            <a:r>
              <a:rPr lang="en-US" sz="2400" dirty="0"/>
              <a:t>, it is also the direction of the </a:t>
            </a:r>
            <a:r>
              <a:rPr lang="en-US" sz="2400" dirty="0" smtClean="0"/>
              <a:t>instantaneous acceleration </a:t>
            </a:r>
            <a:r>
              <a:rPr lang="en-US" sz="2400" dirty="0"/>
              <a:t>at the midpoint of the arc between </a:t>
            </a:r>
            <a:r>
              <a:rPr lang="en-US" sz="2400" i="1" dirty="0"/>
              <a:t>t </a:t>
            </a:r>
            <a:r>
              <a:rPr lang="en-US" sz="2400" i="1" dirty="0" smtClean="0"/>
              <a:t>= </a:t>
            </a:r>
            <a:r>
              <a:rPr lang="en-US" sz="2400" i="1" dirty="0"/>
              <a:t>15 s and </a:t>
            </a:r>
            <a:r>
              <a:rPr lang="en-US" sz="2400" i="1" dirty="0" smtClean="0"/>
              <a:t>t= </a:t>
            </a:r>
            <a:r>
              <a:rPr lang="en-US" sz="2400" i="1" dirty="0"/>
              <a:t>30 s. </a:t>
            </a:r>
            <a:endParaRPr lang="en-US" sz="2400" i="1" dirty="0" smtClean="0"/>
          </a:p>
          <a:p>
            <a:r>
              <a:rPr lang="en-US" sz="2400" i="1" dirty="0" smtClean="0"/>
              <a:t>More </a:t>
            </a:r>
            <a:r>
              <a:rPr lang="en-US" sz="2400" dirty="0" smtClean="0"/>
              <a:t>precisely</a:t>
            </a:r>
            <a:r>
              <a:rPr lang="en-US" sz="2400" dirty="0"/>
              <a:t>, it is the direction of the instantaneous acceleration at </a:t>
            </a:r>
            <a:r>
              <a:rPr lang="en-US" sz="2400" i="1" dirty="0" smtClean="0"/>
              <a:t>t= </a:t>
            </a:r>
            <a:r>
              <a:rPr lang="en-US" sz="2400" i="1" dirty="0"/>
              <a:t>22.5 s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0" y="3352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At this point, the instantaneous acceleration is directed toward the centre of the circle; that is, the acceleration is centre-seeking or </a:t>
            </a:r>
            <a:r>
              <a:rPr lang="en-US" sz="2400" b="1" dirty="0" smtClean="0"/>
              <a:t>centripetal.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4800" y="48768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Whenever an object is undergoing uniform circular motion, it </a:t>
            </a:r>
            <a:r>
              <a:rPr lang="en-US" sz="2800" b="1" dirty="0" smtClean="0">
                <a:solidFill>
                  <a:srgbClr val="FF0000"/>
                </a:solidFill>
              </a:rPr>
              <a:t>undergoes centripetal </a:t>
            </a:r>
            <a:r>
              <a:rPr lang="en-US" sz="2800" b="1" dirty="0">
                <a:solidFill>
                  <a:srgbClr val="FF0000"/>
                </a:solidFill>
              </a:rPr>
              <a:t>acceleration (i.e., directed toward the centre of the circle).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magnitude of centripetal acceleration is </a:t>
            </a:r>
            <a:r>
              <a:rPr lang="en-US" sz="2400" i="1" dirty="0" smtClean="0"/>
              <a:t>constant, however</a:t>
            </a:r>
            <a:endParaRPr lang="en-US" sz="2400" i="1" dirty="0"/>
          </a:p>
          <a:p>
            <a:r>
              <a:rPr lang="en-US" sz="2400" dirty="0"/>
              <a:t>its </a:t>
            </a:r>
            <a:r>
              <a:rPr lang="en-US" sz="2400" i="1" dirty="0"/>
              <a:t>direction changes every instant so that it is always directed toward </a:t>
            </a:r>
            <a:r>
              <a:rPr lang="en-US" sz="2400" i="1" dirty="0" smtClean="0"/>
              <a:t>the </a:t>
            </a:r>
            <a:r>
              <a:rPr lang="en-US" sz="2400" dirty="0" smtClean="0"/>
              <a:t>centre </a:t>
            </a:r>
            <a:r>
              <a:rPr lang="en-US" sz="2400" dirty="0"/>
              <a:t>of the circle. </a:t>
            </a:r>
            <a:endParaRPr lang="en-US" sz="24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2971800" cy="395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335280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Figure </a:t>
            </a:r>
            <a:r>
              <a:rPr lang="en-US" sz="2400" dirty="0" smtClean="0"/>
              <a:t>a  </a:t>
            </a:r>
            <a:r>
              <a:rPr lang="en-US" sz="2400" dirty="0"/>
              <a:t>shows a stopwatch with a sweep second hand and </a:t>
            </a:r>
            <a:r>
              <a:rPr lang="en-US" sz="2400" dirty="0" smtClean="0"/>
              <a:t>two velocity </a:t>
            </a:r>
            <a:r>
              <a:rPr lang="en-US" sz="2400" dirty="0"/>
              <a:t>vectors, </a:t>
            </a:r>
            <a:r>
              <a:rPr lang="en-US" sz="2400" i="1" dirty="0"/>
              <a:t>v1 and v2, at times t1 and t2, respectively. </a:t>
            </a:r>
            <a:endParaRPr lang="en-US" sz="2400" i="1" dirty="0" smtClean="0"/>
          </a:p>
          <a:p>
            <a:r>
              <a:rPr lang="en-US" sz="2400" i="1" smtClean="0"/>
              <a:t>As </a:t>
            </a:r>
            <a:r>
              <a:rPr lang="en-US" sz="2400" i="1" dirty="0"/>
              <a:t>the </a:t>
            </a:r>
            <a:r>
              <a:rPr lang="en-US" sz="2400" i="1"/>
              <a:t>sweep </a:t>
            </a:r>
            <a:r>
              <a:rPr lang="en-US" sz="2400" i="1" smtClean="0"/>
              <a:t>second </a:t>
            </a:r>
            <a:r>
              <a:rPr lang="en-US" sz="2400" smtClean="0"/>
              <a:t>hand </a:t>
            </a:r>
            <a:r>
              <a:rPr lang="en-US" sz="2400" dirty="0"/>
              <a:t>rotates from point A to point C in </a:t>
            </a:r>
            <a:r>
              <a:rPr lang="en-US" sz="2400" dirty="0" smtClean="0"/>
              <a:t>Figure a,  it </a:t>
            </a:r>
            <a:r>
              <a:rPr lang="en-US" sz="2400" dirty="0"/>
              <a:t>sweeps out an angle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ambria Math"/>
                <a:ea typeface="Cambria Math"/>
              </a:rPr>
              <a:t>𝜽</a:t>
            </a:r>
            <a:r>
              <a:rPr lang="en-US" sz="2400" dirty="0" smtClean="0"/>
              <a:t> </a:t>
            </a:r>
            <a:r>
              <a:rPr lang="en-US" sz="2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Derive an algebraic equation for the magnitude of centripetal acceleration.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774</Words>
  <Application>Microsoft Office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Image</vt:lpstr>
      <vt:lpstr>Uniform Circular Motion</vt:lpstr>
      <vt:lpstr>Circular Motion</vt:lpstr>
      <vt:lpstr>Circular Motion</vt:lpstr>
      <vt:lpstr>An analogue stopwatch — calculating average acceleration</vt:lpstr>
      <vt:lpstr>b) the velocity of the sweep second hand at the 15-s point. c) the velocity of the sweep second hand at the 30-s point.</vt:lpstr>
      <vt:lpstr>d) the average acceleration of the sweep second hand between the 15-s and 30-s points. </vt:lpstr>
      <vt:lpstr>Slide 7</vt:lpstr>
      <vt:lpstr>Second, what is the direction of the average acceleration? </vt:lpstr>
      <vt:lpstr>Slide 9</vt:lpstr>
      <vt:lpstr>Slide 10</vt:lpstr>
      <vt:lpstr>Slide 11</vt:lpstr>
      <vt:lpstr>Slide 12</vt:lpstr>
      <vt:lpstr>Practice work: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Circular Motion</dc:title>
  <dc:creator>user</dc:creator>
  <cp:lastModifiedBy>dbrick</cp:lastModifiedBy>
  <cp:revision>42</cp:revision>
  <dcterms:created xsi:type="dcterms:W3CDTF">2012-03-13T01:40:58Z</dcterms:created>
  <dcterms:modified xsi:type="dcterms:W3CDTF">2013-04-08T14:12:47Z</dcterms:modified>
</cp:coreProperties>
</file>