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9"/>
  </p:notesMasterIdLst>
  <p:sldIdLst>
    <p:sldId id="256" r:id="rId2"/>
    <p:sldId id="265" r:id="rId3"/>
    <p:sldId id="269" r:id="rId4"/>
    <p:sldId id="258" r:id="rId5"/>
    <p:sldId id="271" r:id="rId6"/>
    <p:sldId id="260" r:id="rId7"/>
    <p:sldId id="289" r:id="rId8"/>
    <p:sldId id="273" r:id="rId9"/>
    <p:sldId id="288" r:id="rId10"/>
    <p:sldId id="274" r:id="rId11"/>
    <p:sldId id="275" r:id="rId12"/>
    <p:sldId id="261" r:id="rId13"/>
    <p:sldId id="262" r:id="rId14"/>
    <p:sldId id="263" r:id="rId15"/>
    <p:sldId id="277" r:id="rId16"/>
    <p:sldId id="287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8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6A6E8-1A53-4D26-ADC3-610CC73A3265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32C6-2074-4AE5-A99C-B59599FE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32C6-2074-4AE5-A99C-B59599FE9E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F2E5-A36A-43DE-9987-2900D640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76D3-449E-428D-BDF5-30BE1ADA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B4CD-F667-454C-A0E6-759F0FCD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7AEA1A-F83E-47C9-86F4-F0C2F1AA5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347C-84B6-4719-8946-5C35E4745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2D8A-33DE-460A-8545-1DF5CA2A5C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587F-472D-464B-A837-10F174B1A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7EDF-A657-4C6C-AC51-8F67869E0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1924-71DC-460A-B731-14D261B43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EF88-8075-4323-B43A-B859DEFFF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419F-99FC-436A-976C-0C6E005C0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839DF9-3A0C-4E7B-80E2-B6E01537DD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3A9AD3-7C13-4D4A-B662-1A24D88841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Vectors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Vectors in one dimension</a:t>
            </a:r>
          </a:p>
          <a:p>
            <a:r>
              <a:rPr lang="en-US"/>
              <a:t>Vectors in two dimensions</a:t>
            </a:r>
          </a:p>
          <a:p>
            <a:r>
              <a:rPr lang="en-US"/>
              <a:t>Vector resolution &amp; addition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algn="l"/>
            <a:r>
              <a:rPr lang="en-US" b="1" dirty="0"/>
              <a:t>Adding </a:t>
            </a:r>
            <a:r>
              <a:rPr lang="en-US" b="1" dirty="0">
                <a:solidFill>
                  <a:srgbClr val="FF0000"/>
                </a:solidFill>
              </a:rPr>
              <a:t>Perpendicular</a:t>
            </a:r>
            <a:r>
              <a:rPr lang="en-US" b="1" dirty="0"/>
              <a:t> Vectors</a:t>
            </a:r>
            <a:endParaRPr lang="en-US" dirty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600200" y="2362200"/>
            <a:ext cx="25146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 flipV="1">
            <a:off x="6019800" y="1600200"/>
            <a:ext cx="0" cy="1524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2590800" y="3276600"/>
            <a:ext cx="2514600" cy="1371600"/>
          </a:xfrm>
          <a:prstGeom prst="line">
            <a:avLst/>
          </a:prstGeom>
          <a:noFill/>
          <a:ln w="76200">
            <a:solidFill>
              <a:srgbClr val="AA043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800600" y="2209800"/>
            <a:ext cx="228600" cy="228600"/>
          </a:xfrm>
          <a:prstGeom prst="plus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2667000" y="4648200"/>
            <a:ext cx="25146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 flipV="1">
            <a:off x="5105400" y="3200400"/>
            <a:ext cx="0" cy="1447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n>
                <a:solidFill>
                  <a:srgbClr val="EFF83A"/>
                </a:solidFill>
              </a:ln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838200" y="5105400"/>
            <a:ext cx="79248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Palatino" pitchFamily="18" charset="0"/>
              </a:rPr>
              <a:t>Use </a:t>
            </a:r>
            <a:r>
              <a:rPr lang="en-US" sz="3200" dirty="0">
                <a:solidFill>
                  <a:srgbClr val="FF0000"/>
                </a:solidFill>
                <a:latin typeface="Palatino" pitchFamily="18" charset="0"/>
              </a:rPr>
              <a:t>Pythagorean Theorem to solve for R and Right triangle trig. To solve for </a:t>
            </a:r>
            <a:r>
              <a:rPr lang="el-GR" sz="3200" dirty="0">
                <a:solidFill>
                  <a:srgbClr val="FF0000"/>
                </a:solidFill>
                <a:latin typeface="Stone Sans OS ITC TT-Semi" pitchFamily="2" charset="0"/>
              </a:rPr>
              <a:t>θ</a:t>
            </a:r>
            <a:r>
              <a:rPr lang="en-US" sz="3200" dirty="0">
                <a:solidFill>
                  <a:srgbClr val="FF0000"/>
                </a:solidFill>
                <a:latin typeface="Palatino" pitchFamily="18" charset="0"/>
              </a:rPr>
              <a:t> 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429000" y="3505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AA043A"/>
                </a:solidFill>
              </a:rPr>
              <a:t>R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429000" y="4191000"/>
            <a:ext cx="33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θ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1" grpId="0" animBg="1"/>
      <p:bldP spid="31755" grpId="0" animBg="1"/>
      <p:bldP spid="31756" grpId="0" animBg="1"/>
      <p:bldP spid="31757" grpId="0"/>
      <p:bldP spid="31758" grpId="0"/>
      <p:bldP spid="317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/>
          <a:lstStyle/>
          <a:p>
            <a:r>
              <a:rPr lang="en-US" sz="6000" dirty="0"/>
              <a:t> </a:t>
            </a:r>
            <a:r>
              <a:rPr lang="en-US" dirty="0"/>
              <a:t>Adding </a:t>
            </a:r>
            <a:r>
              <a:rPr lang="en-US" dirty="0">
                <a:solidFill>
                  <a:srgbClr val="FF0000"/>
                </a:solidFill>
              </a:rPr>
              <a:t>Perpendicular </a:t>
            </a:r>
            <a:r>
              <a:rPr lang="en-US" dirty="0"/>
              <a:t>Vectors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543800" cy="17543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Palatino" pitchFamily="18" charset="0"/>
              </a:rPr>
              <a:t>Use the Pythagorean Theorem and Right Triangle Trig. to solve for R and q…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219200" y="4191000"/>
          <a:ext cx="3517900" cy="1046163"/>
        </p:xfrm>
        <a:graphic>
          <a:graphicData uri="http://schemas.openxmlformats.org/presentationml/2006/ole">
            <p:oleObj spid="_x0000_s16386" name="Equation" r:id="rId3" imgW="939800" imgH="279400" progId="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181600" y="3886200"/>
          <a:ext cx="3136900" cy="1711325"/>
        </p:xfrm>
        <a:graphic>
          <a:graphicData uri="http://schemas.openxmlformats.org/presentationml/2006/ole">
            <p:oleObj spid="_x0000_s16387" name="Equation" r:id="rId4" imgW="838200" imgH="4572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Adding vectors in 2 dimensions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person walks 10 km N and 6 km 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25146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</a:t>
            </a:r>
            <a:r>
              <a:rPr lang="en-US"/>
              <a:t>is </a:t>
            </a:r>
            <a:r>
              <a:rPr lang="en-US" smtClean="0"/>
              <a:t>his/ her </a:t>
            </a:r>
            <a:r>
              <a:rPr lang="en-US" dirty="0"/>
              <a:t>displacement?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3657600" y="2971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657600" y="2971800"/>
            <a:ext cx="2438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146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km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 km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816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71600" y="5867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you find the resultant, 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Steps to solving this problem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1. Use Pythagorean to find the magnitude.</a:t>
            </a:r>
          </a:p>
          <a:p>
            <a:pPr>
              <a:spcBef>
                <a:spcPct val="50000"/>
              </a:spcBef>
            </a:pPr>
            <a:r>
              <a:rPr lang="en-US" dirty="0"/>
              <a:t>Equation </a:t>
            </a:r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(10 </a:t>
            </a:r>
            <a:r>
              <a:rPr lang="en-US" dirty="0" smtClean="0"/>
              <a:t>km)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(6 </a:t>
            </a:r>
            <a:r>
              <a:rPr lang="en-US" dirty="0" smtClean="0"/>
              <a:t>km)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>
              <a:spcBef>
                <a:spcPct val="50000"/>
              </a:spcBef>
            </a:pPr>
            <a:r>
              <a:rPr lang="en-US" dirty="0"/>
              <a:t>= 100 </a:t>
            </a:r>
            <a:r>
              <a:rPr lang="en-US" dirty="0" smtClean="0"/>
              <a:t>km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+ 36 </a:t>
            </a:r>
            <a:r>
              <a:rPr lang="en-US" dirty="0" smtClean="0"/>
              <a:t>km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136 </a:t>
            </a:r>
            <a:r>
              <a:rPr lang="en-US" dirty="0" smtClean="0"/>
              <a:t>km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>
              <a:spcBef>
                <a:spcPct val="50000"/>
              </a:spcBef>
            </a:pPr>
            <a:r>
              <a:rPr lang="en-US" dirty="0"/>
              <a:t>So the magnitude c = (136 </a:t>
            </a:r>
            <a:r>
              <a:rPr lang="en-US" dirty="0" smtClean="0"/>
              <a:t>km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1/2</a:t>
            </a:r>
            <a:r>
              <a:rPr lang="en-US" dirty="0" smtClean="0"/>
              <a:t> </a:t>
            </a:r>
            <a:r>
              <a:rPr lang="en-US" dirty="0"/>
              <a:t>= 11.7 km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3352800"/>
            <a:ext cx="7239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2. Use Tangent to find the angle.</a:t>
            </a:r>
          </a:p>
          <a:p>
            <a:pPr>
              <a:spcBef>
                <a:spcPct val="50000"/>
              </a:spcBef>
            </a:pPr>
            <a:r>
              <a:rPr lang="en-US" dirty="0"/>
              <a:t>Inv Tan (6 km / 10 km) = 30.96 deg or 31.0 deg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4495800"/>
            <a:ext cx="6781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 State the direction in degrees from North.</a:t>
            </a:r>
          </a:p>
          <a:p>
            <a:pPr>
              <a:spcBef>
                <a:spcPct val="50000"/>
              </a:spcBef>
            </a:pPr>
            <a:r>
              <a:rPr lang="en-US" dirty="0"/>
              <a:t>The person has ended up 31.0 deg from N (or E of N)</a:t>
            </a: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0577" y="1981200"/>
            <a:ext cx="163342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47800" y="1905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2" name="Object 0"/>
          <p:cNvGraphicFramePr>
            <a:graphicFrameLocks noChangeAspect="1"/>
          </p:cNvGraphicFramePr>
          <p:nvPr/>
        </p:nvGraphicFramePr>
        <p:xfrm>
          <a:off x="4191000" y="1828800"/>
          <a:ext cx="3743325" cy="4057650"/>
        </p:xfrm>
        <a:graphic>
          <a:graphicData uri="http://schemas.openxmlformats.org/presentationml/2006/ole">
            <p:oleObj spid="_x0000_s13312" name="Bitmap Image" r:id="rId3" imgW="3133820" imgH="3371660" progId="PBrush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43000" y="1752600"/>
            <a:ext cx="2743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use the Pythagorean theorem to find the magninitude</a:t>
            </a:r>
          </a:p>
          <a:p>
            <a:pPr>
              <a:spcBef>
                <a:spcPct val="50000"/>
              </a:spcBef>
            </a:pPr>
            <a:r>
              <a:rPr lang="en-US"/>
              <a:t>2. Use the INV Tangent to find the angle</a:t>
            </a:r>
          </a:p>
          <a:p>
            <a:pPr>
              <a:spcBef>
                <a:spcPct val="50000"/>
              </a:spcBef>
            </a:pPr>
            <a:r>
              <a:rPr lang="en-US"/>
              <a:t>3. Decide the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algn="l"/>
            <a:r>
              <a:rPr lang="en-US" b="1"/>
              <a:t>Vector Components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4582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/>
              <a:t>Vectors can be described using their </a:t>
            </a:r>
            <a:r>
              <a:rPr lang="en-US" sz="4000" i="1" dirty="0"/>
              <a:t>components</a:t>
            </a:r>
            <a:r>
              <a:rPr lang="en-US" sz="4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4000" dirty="0"/>
              <a:t>The</a:t>
            </a:r>
            <a:r>
              <a:rPr lang="en-US" sz="4000" i="1" dirty="0"/>
              <a:t> Components</a:t>
            </a:r>
            <a:r>
              <a:rPr lang="en-US" sz="4000" dirty="0"/>
              <a:t> of a vector are two perpendicular vectors that would add together to yield the original vector.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Components are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/>
              <a:t>notated using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/>
              <a:t>subscripts.</a:t>
            </a:r>
            <a:endParaRPr lang="en-US" sz="2400" dirty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4343400" y="4724400"/>
            <a:ext cx="2514600" cy="1371600"/>
          </a:xfrm>
          <a:prstGeom prst="line">
            <a:avLst/>
          </a:prstGeom>
          <a:noFill/>
          <a:ln w="76200">
            <a:solidFill>
              <a:srgbClr val="AA043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343400" y="6096000"/>
            <a:ext cx="25146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 flipV="1">
            <a:off x="6781800" y="4648200"/>
            <a:ext cx="0" cy="14478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105400" y="4953000"/>
            <a:ext cx="3898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AA043A"/>
                </a:solidFill>
              </a:rPr>
              <a:t>R</a:t>
            </a:r>
            <a:endParaRPr lang="en-US" dirty="0">
              <a:solidFill>
                <a:srgbClr val="AA043A"/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334000" y="6172200"/>
            <a:ext cx="54373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858000" y="5181600"/>
            <a:ext cx="53142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/>
      <p:bldP spid="35848" grpId="0"/>
      <p:bldP spid="358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Adding vectors in 2 dimensions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person walks 10 km N and 6 km 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0" y="25146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their displacement?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3657600" y="2971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657600" y="2971800"/>
            <a:ext cx="2438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14600" y="3886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km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km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816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71600" y="5867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you find the resultant, 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Components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676400" y="1981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676400" y="4419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676400" y="2438400"/>
            <a:ext cx="2438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0" y="3962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45 deg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91000" y="48006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the x component; x is the adjacent side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828800" y="1905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 km 45 deg from N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the y component; y is the opposite side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676400" y="4648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4114800" y="2514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905000" y="4724400"/>
            <a:ext cx="1981200" cy="1370013"/>
          </a:xfrm>
          <a:prstGeom prst="rect">
            <a:avLst/>
          </a:prstGeom>
          <a:solidFill>
            <a:srgbClr val="EFF83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component = hyp * Cos A</a:t>
            </a:r>
          </a:p>
          <a:p>
            <a:pPr>
              <a:spcBef>
                <a:spcPct val="50000"/>
              </a:spcBef>
            </a:pPr>
            <a:r>
              <a:rPr lang="en-US"/>
              <a:t>= 10.6 km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191000" y="3124200"/>
            <a:ext cx="3657600" cy="1004888"/>
          </a:xfrm>
          <a:prstGeom prst="rect">
            <a:avLst/>
          </a:prstGeom>
          <a:solidFill>
            <a:srgbClr val="EFF83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component = hyp * Sin A</a:t>
            </a:r>
          </a:p>
          <a:p>
            <a:pPr>
              <a:spcBef>
                <a:spcPct val="50000"/>
              </a:spcBef>
            </a:pPr>
            <a:r>
              <a:rPr lang="en-US"/>
              <a:t>= 10.6 km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Review: </a:t>
            </a:r>
            <a:r>
              <a:rPr lang="en-US" sz="4000" b="1" dirty="0" smtClean="0"/>
              <a:t>Vectors </a:t>
            </a:r>
            <a:r>
              <a:rPr lang="en-US" sz="4000" b="1" dirty="0"/>
              <a:t>vs. Scalars</a:t>
            </a:r>
            <a:endParaRPr lang="en-US" sz="4000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05800" cy="4800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/>
              <a:t>One of the numbers below does not fit in the group.  Can you decide which one?  Why?</a:t>
            </a:r>
          </a:p>
          <a:p>
            <a:pPr>
              <a:buFontTx/>
              <a:buNone/>
            </a:pPr>
            <a:endParaRPr lang="en-US" sz="2800" dirty="0"/>
          </a:p>
          <a:p>
            <a:pPr algn="ctr">
              <a:buFontTx/>
              <a:buNone/>
            </a:pPr>
            <a:r>
              <a:rPr lang="en-US" sz="2800" dirty="0"/>
              <a:t>	35 ft	</a:t>
            </a:r>
          </a:p>
          <a:p>
            <a:pPr algn="ctr">
              <a:buFontTx/>
              <a:buNone/>
            </a:pPr>
            <a:r>
              <a:rPr lang="en-US" sz="2800" dirty="0"/>
              <a:t>161 mph	</a:t>
            </a:r>
          </a:p>
          <a:p>
            <a:pPr algn="ctr">
              <a:buFontTx/>
              <a:buNone/>
            </a:pPr>
            <a:r>
              <a:rPr lang="en-US" sz="2800" dirty="0"/>
              <a:t>-70° F</a:t>
            </a:r>
          </a:p>
          <a:p>
            <a:pPr algn="ctr">
              <a:buFontTx/>
              <a:buNone/>
            </a:pPr>
            <a:r>
              <a:rPr lang="en-US" sz="2800" dirty="0"/>
              <a:t>200 m 30° East of North</a:t>
            </a:r>
          </a:p>
          <a:p>
            <a:pPr algn="ctr">
              <a:buFontTx/>
              <a:buNone/>
            </a:pPr>
            <a:r>
              <a:rPr lang="en-US" sz="2800" dirty="0"/>
              <a:t>12,200 </a:t>
            </a:r>
            <a:r>
              <a:rPr lang="en-US" sz="2800" dirty="0" smtClean="0"/>
              <a:t>people</a:t>
            </a:r>
          </a:p>
          <a:p>
            <a:pPr algn="ctr">
              <a:buFontTx/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The answer is:  200 m 30° East of North</a:t>
            </a:r>
          </a:p>
          <a:p>
            <a:pPr algn="ctr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/>
              <a:t>Adding Vectors</a:t>
            </a:r>
            <a:endParaRPr lang="en-US" sz="5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8001000" cy="3352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/>
              <a:t>Case1:   Collinear Vectors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Vectors in one dimension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When vectors are parallel, just add magnitudes and keep the direction.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u="sng" dirty="0" smtClean="0"/>
              <a:t>Ex</a:t>
            </a:r>
            <a:r>
              <a:rPr lang="en-US" sz="2800" dirty="0" smtClean="0"/>
              <a:t>:  10 mph east + 7 mph east = 17 mph east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447800" y="3810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0" y="3810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38400" y="39624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+10 </a:t>
            </a:r>
            <a:r>
              <a:rPr lang="en-US" dirty="0" smtClean="0"/>
              <a:t>mph</a:t>
            </a:r>
            <a:endParaRPr lang="en-US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19800" y="40386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+7 </a:t>
            </a:r>
            <a:r>
              <a:rPr lang="en-US" dirty="0" smtClean="0"/>
              <a:t>mph</a:t>
            </a:r>
            <a:endParaRPr lang="en-US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+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71600" y="4648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Resultant is: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981200" y="5486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962400" y="57912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+17 </a:t>
            </a:r>
            <a:r>
              <a:rPr lang="en-US" dirty="0" smtClean="0"/>
              <a:t>mph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sz="4800" b="1"/>
              <a:t>Adding Collinear Vectors</a:t>
            </a:r>
            <a:endParaRPr lang="en-US" sz="4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82000" cy="2743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/>
              <a:t>When vectors are antiparallel, just subtract the smaller magnitude from the larger and use the direction of the larger.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400" u="sng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u="sng"/>
              <a:t>Ex</a:t>
            </a:r>
            <a:r>
              <a:rPr lang="en-US" sz="3600"/>
              <a:t>:  50 mph east + 40 mph west = 10 mph east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752600" y="5638800"/>
            <a:ext cx="152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4191000" y="5638800"/>
            <a:ext cx="1066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010400" y="5638800"/>
            <a:ext cx="381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429000" y="5181600"/>
            <a:ext cx="228600" cy="228600"/>
          </a:xfrm>
          <a:prstGeom prst="plus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943600" y="5562600"/>
            <a:ext cx="228600" cy="152400"/>
            <a:chOff x="3072" y="3312"/>
            <a:chExt cx="144" cy="96"/>
          </a:xfrm>
        </p:grpSpPr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3072" y="3312"/>
              <a:ext cx="14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3072" y="3408"/>
              <a:ext cx="14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533400" y="5334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4038600" y="5334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019800" y="4572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Resultant is: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7056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295400" y="4572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+50 </a:t>
            </a:r>
            <a:r>
              <a:rPr lang="en-US" dirty="0"/>
              <a:t>m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267200" y="46482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</a:t>
            </a:r>
            <a:r>
              <a:rPr lang="en-US" dirty="0" smtClean="0"/>
              <a:t>40 </a:t>
            </a:r>
            <a:r>
              <a:rPr lang="en-US" dirty="0"/>
              <a:t>m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543800" y="54102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10 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in two dimensions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Expressing direction using a compass: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971800" y="2895600"/>
            <a:ext cx="3886200" cy="3505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876800" y="2743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819400" y="4648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768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76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010400" y="4419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0" y="4419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66800" y="2362200"/>
            <a:ext cx="1905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0 deg</a:t>
            </a:r>
          </a:p>
          <a:p>
            <a:pPr>
              <a:spcBef>
                <a:spcPct val="50000"/>
              </a:spcBef>
            </a:pPr>
            <a:r>
              <a:rPr lang="en-US"/>
              <a:t>E = 90 deg</a:t>
            </a:r>
          </a:p>
          <a:p>
            <a:pPr>
              <a:spcBef>
                <a:spcPct val="50000"/>
              </a:spcBef>
            </a:pPr>
            <a:r>
              <a:rPr lang="en-US"/>
              <a:t>S = 180 deg</a:t>
            </a:r>
          </a:p>
          <a:p>
            <a:pPr>
              <a:spcBef>
                <a:spcPct val="50000"/>
              </a:spcBef>
            </a:pPr>
            <a:r>
              <a:rPr lang="en-US"/>
              <a:t>W = 270 deg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219200" y="4800600"/>
            <a:ext cx="1295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is also</a:t>
            </a:r>
          </a:p>
          <a:p>
            <a:pPr>
              <a:spcBef>
                <a:spcPct val="50000"/>
              </a:spcBef>
            </a:pPr>
            <a:r>
              <a:rPr lang="en-US"/>
              <a:t>360 deg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/>
              <a:t>Adding Vectors</a:t>
            </a:r>
            <a:endParaRPr lang="en-US" sz="5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43200"/>
            <a:ext cx="8001000" cy="3352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/>
              <a:t>Case2:   Perpendicular  </a:t>
            </a:r>
            <a:r>
              <a:rPr lang="en-US" sz="4000" dirty="0"/>
              <a:t>Vectors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algn="l"/>
            <a:r>
              <a:rPr lang="en-US" b="1" dirty="0"/>
              <a:t>Adding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Perpendicular </a:t>
            </a:r>
            <a:r>
              <a:rPr lang="en-US" b="1" dirty="0"/>
              <a:t>Vectors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820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When vectors are perpendicular, just sketch the vectors in a HEAD TO TAIL orientation and use right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triangle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trigonometry to solve for the resultant and direction.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800" u="sn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Head-to-Tail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r>
              <a:rPr lang="en-US" dirty="0" smtClean="0"/>
              <a:t>The rule for adding vector </a:t>
            </a:r>
            <a:r>
              <a:rPr lang="en-US" b="1" dirty="0" smtClean="0"/>
              <a:t>v</a:t>
            </a:r>
            <a:r>
              <a:rPr lang="en-US" dirty="0" smtClean="0"/>
              <a:t> to vector </a:t>
            </a:r>
            <a:r>
              <a:rPr lang="en-US" b="1" dirty="0" smtClean="0"/>
              <a:t>u</a:t>
            </a:r>
            <a:r>
              <a:rPr lang="en-US" dirty="0" smtClean="0"/>
              <a:t> is:</a:t>
            </a:r>
          </a:p>
          <a:p>
            <a:r>
              <a:rPr lang="en-US" b="1" dirty="0" smtClean="0"/>
              <a:t>Head-to-Tail Rule:</a:t>
            </a:r>
            <a:r>
              <a:rPr lang="en-US" dirty="0" smtClean="0"/>
              <a:t> Move vector </a:t>
            </a:r>
            <a:r>
              <a:rPr lang="en-US" b="1" dirty="0" smtClean="0"/>
              <a:t>v</a:t>
            </a:r>
            <a:r>
              <a:rPr lang="en-US" dirty="0" smtClean="0"/>
              <a:t> (keeping its length and orientation the same) until its tail touches the head of </a:t>
            </a:r>
            <a:r>
              <a:rPr lang="en-US" b="1" dirty="0" smtClean="0"/>
              <a:t>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sum is the vector from the tail of </a:t>
            </a:r>
            <a:r>
              <a:rPr lang="en-US" b="1" dirty="0" smtClean="0"/>
              <a:t>u</a:t>
            </a:r>
            <a:r>
              <a:rPr lang="en-US" dirty="0" smtClean="0"/>
              <a:t> to the head of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</a:t>
            </a:r>
            <a:r>
              <a:rPr lang="en-US" b="1" dirty="0" err="1" smtClean="0"/>
              <a:t>u+v</a:t>
            </a:r>
            <a:r>
              <a:rPr lang="en-US" b="1" dirty="0" smtClean="0"/>
              <a:t>                  v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    u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743200" y="3962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724400"/>
            <a:ext cx="4286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029200"/>
            <a:ext cx="3619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flipV="1">
            <a:off x="1828800" y="46482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43400"/>
            <a:ext cx="3619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81400"/>
            <a:ext cx="4286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>
            <a:stCxn id="61448" idx="0"/>
          </p:cNvCxnSpPr>
          <p:nvPr/>
        </p:nvCxnSpPr>
        <p:spPr>
          <a:xfrm rot="5400000" flipH="1" flipV="1">
            <a:off x="1766888" y="4052887"/>
            <a:ext cx="1066800" cy="88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512</TotalTime>
  <Words>590</Words>
  <Application>Microsoft Office PowerPoint</Application>
  <PresentationFormat>On-screen Show 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Flow</vt:lpstr>
      <vt:lpstr>Equation</vt:lpstr>
      <vt:lpstr>Bitmap Image</vt:lpstr>
      <vt:lpstr>Vectors</vt:lpstr>
      <vt:lpstr>Review: Vectors vs. Scalars</vt:lpstr>
      <vt:lpstr>Adding Vectors</vt:lpstr>
      <vt:lpstr>Adding Vectors in one dimension</vt:lpstr>
      <vt:lpstr>Adding Collinear Vectors</vt:lpstr>
      <vt:lpstr>Vectors in two dimensions</vt:lpstr>
      <vt:lpstr>Adding Vectors</vt:lpstr>
      <vt:lpstr>Adding Perpendicular Vectors</vt:lpstr>
      <vt:lpstr>      Head-to-Tail Rule</vt:lpstr>
      <vt:lpstr>Adding Perpendicular Vectors</vt:lpstr>
      <vt:lpstr> Adding Perpendicular Vectors</vt:lpstr>
      <vt:lpstr>Adding vectors in 2 dimensions</vt:lpstr>
      <vt:lpstr>Steps to solving this problem</vt:lpstr>
      <vt:lpstr>Summary</vt:lpstr>
      <vt:lpstr>Vector Components</vt:lpstr>
      <vt:lpstr>Adding vectors in 2 dimensions</vt:lpstr>
      <vt:lpstr>Vector Components</vt:lpstr>
    </vt:vector>
  </TitlesOfParts>
  <Company>Marian Catholic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</dc:title>
  <dc:creator>Marian Catholic High School</dc:creator>
  <cp:lastModifiedBy>FLBSD</cp:lastModifiedBy>
  <cp:revision>77</cp:revision>
  <dcterms:created xsi:type="dcterms:W3CDTF">2002-10-01T23:11:32Z</dcterms:created>
  <dcterms:modified xsi:type="dcterms:W3CDTF">2013-02-04T19:42:12Z</dcterms:modified>
</cp:coreProperties>
</file>