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334B0-3020-477F-94E7-0985BDD74E9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B5EC5-AD9A-4EB1-97DD-D11B04AE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A9CDE-0017-4DC4-9E8B-1A16CA2F69F9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m=0.075 kg</a:t>
            </a:r>
          </a:p>
          <a:p>
            <a:r>
              <a:rPr lang="en-US"/>
              <a:t> F=65 N</a:t>
            </a:r>
          </a:p>
          <a:p>
            <a:r>
              <a:rPr lang="en-US"/>
              <a:t> s = 0.90 m</a:t>
            </a:r>
          </a:p>
          <a:p>
            <a:r>
              <a:rPr lang="en-US"/>
              <a:t> v</a:t>
            </a:r>
            <a:r>
              <a:rPr lang="en-US" baseline="-25000"/>
              <a:t>0</a:t>
            </a:r>
            <a:r>
              <a:rPr lang="en-US"/>
              <a:t> = 0 m/s</a:t>
            </a:r>
          </a:p>
          <a:p>
            <a:r>
              <a:rPr lang="en-US"/>
              <a:t> v</a:t>
            </a:r>
            <a:r>
              <a:rPr lang="en-US" baseline="-25000"/>
              <a:t>f</a:t>
            </a:r>
            <a:r>
              <a:rPr lang="en-US"/>
              <a:t> = ?</a:t>
            </a:r>
          </a:p>
          <a:p>
            <a:endParaRPr lang="en-US"/>
          </a:p>
          <a:p>
            <a:r>
              <a:rPr lang="en-US"/>
              <a:t>W = KE</a:t>
            </a:r>
            <a:r>
              <a:rPr lang="en-US" baseline="-25000"/>
              <a:t>f</a:t>
            </a:r>
            <a:r>
              <a:rPr lang="en-US"/>
              <a:t> – KE</a:t>
            </a:r>
            <a:r>
              <a:rPr lang="en-US" baseline="-25000"/>
              <a:t>i</a:t>
            </a:r>
          </a:p>
          <a:p>
            <a:r>
              <a:rPr lang="en-US"/>
              <a:t>(65 N)(0.90 m) = ½ (0.075 kg)v</a:t>
            </a:r>
            <a:r>
              <a:rPr lang="en-US" baseline="-25000"/>
              <a:t>f</a:t>
            </a:r>
            <a:r>
              <a:rPr lang="en-US" baseline="30000"/>
              <a:t>2</a:t>
            </a:r>
            <a:r>
              <a:rPr lang="en-US"/>
              <a:t> – ½ (0.075 kg)(0 m/s)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58.50 J = (0.0375 kg) v</a:t>
            </a:r>
            <a:r>
              <a:rPr lang="en-US" baseline="-25000"/>
              <a:t>f</a:t>
            </a:r>
            <a:r>
              <a:rPr lang="en-US" baseline="30000"/>
              <a:t>2</a:t>
            </a:r>
            <a:r>
              <a:rPr lang="en-US"/>
              <a:t> – 0</a:t>
            </a:r>
          </a:p>
          <a:p>
            <a:r>
              <a:rPr lang="en-US"/>
              <a:t>1560 (m/s)</a:t>
            </a:r>
            <a:r>
              <a:rPr lang="en-US" baseline="30000"/>
              <a:t>2</a:t>
            </a:r>
            <a:r>
              <a:rPr lang="en-US"/>
              <a:t> = v</a:t>
            </a:r>
            <a:r>
              <a:rPr lang="en-US" baseline="-25000"/>
              <a:t>f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39.5 m/s = v</a:t>
            </a:r>
            <a:r>
              <a:rPr lang="en-US" baseline="-25000"/>
              <a:t>f</a:t>
            </a:r>
            <a:endParaRPr lang="en-US" baseline="30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C8ED9-22D6-4F38-B906-CAF7F4DEDF86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000"/>
              <a:t>Coasting Section</a:t>
            </a:r>
          </a:p>
          <a:p>
            <a:pPr>
              <a:lnSpc>
                <a:spcPct val="90000"/>
              </a:lnSpc>
            </a:pPr>
            <a:r>
              <a:rPr lang="en-US" sz="1000"/>
              <a:t>Rotate Axis positive x down hill</a:t>
            </a:r>
          </a:p>
          <a:p>
            <a:pPr>
              <a:lnSpc>
                <a:spcPct val="90000"/>
              </a:lnSpc>
            </a:pPr>
            <a:r>
              <a:rPr lang="en-US" sz="1000"/>
              <a:t>F</a:t>
            </a:r>
            <a:r>
              <a:rPr lang="en-US" sz="1000" baseline="-25000"/>
              <a:t>y</a:t>
            </a:r>
            <a:r>
              <a:rPr lang="en-US" sz="1000"/>
              <a:t>: -W sin 60 = -.8660mg; F</a:t>
            </a:r>
            <a:r>
              <a:rPr lang="en-US" sz="1000" baseline="-25000"/>
              <a:t>N</a:t>
            </a:r>
            <a:r>
              <a:rPr lang="en-US" sz="1000"/>
              <a:t> = .8660 mg</a:t>
            </a:r>
          </a:p>
          <a:p>
            <a:pPr>
              <a:lnSpc>
                <a:spcPct val="90000"/>
              </a:lnSpc>
            </a:pPr>
            <a:r>
              <a:rPr lang="en-US" sz="1000"/>
              <a:t>F</a:t>
            </a:r>
            <a:r>
              <a:rPr lang="en-US" sz="1000" baseline="-25000"/>
              <a:t>x</a:t>
            </a:r>
            <a:r>
              <a:rPr lang="en-US" sz="1000"/>
              <a:t>:  W cos 60 = mg cos 60 = .5mg; -f</a:t>
            </a:r>
            <a:r>
              <a:rPr lang="en-US" sz="1000" baseline="-25000"/>
              <a:t>k</a:t>
            </a:r>
            <a:r>
              <a:rPr lang="en-US" sz="1000"/>
              <a:t> = -</a:t>
            </a:r>
            <a:r>
              <a:rPr lang="en-US" sz="1000">
                <a:sym typeface="Symbol" pitchFamily="18" charset="2"/>
              </a:rPr>
              <a:t></a:t>
            </a:r>
            <a:r>
              <a:rPr lang="en-US" sz="1000"/>
              <a:t>F</a:t>
            </a:r>
            <a:r>
              <a:rPr lang="en-US" sz="1000" baseline="-25000"/>
              <a:t>N</a:t>
            </a:r>
            <a:r>
              <a:rPr lang="en-US" sz="1000"/>
              <a:t> = -.100(.8660 mg) = -.0866 mg</a:t>
            </a:r>
          </a:p>
          <a:p>
            <a:pPr>
              <a:lnSpc>
                <a:spcPct val="90000"/>
              </a:lnSpc>
            </a:pPr>
            <a:r>
              <a:rPr lang="en-US" sz="1000"/>
              <a:t>Sum of F</a:t>
            </a:r>
            <a:r>
              <a:rPr lang="en-US" sz="1000" baseline="-25000"/>
              <a:t>x</a:t>
            </a:r>
            <a:r>
              <a:rPr lang="en-US" sz="1000"/>
              <a:t> </a:t>
            </a:r>
            <a:r>
              <a:rPr lang="en-US" sz="1000">
                <a:sym typeface="Wingdings" pitchFamily="2" charset="2"/>
              </a:rPr>
              <a:t> .5 mg - .0866 mg = .4134 mg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W = Fs  W = .4134 mg (20 m) = 8.268m mg = (81.03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) m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W = KE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>
                <a:sym typeface="Wingdings" pitchFamily="2" charset="2"/>
              </a:rPr>
              <a:t> – KE</a:t>
            </a:r>
            <a:r>
              <a:rPr lang="en-US" sz="1000" baseline="-25000">
                <a:sym typeface="Wingdings" pitchFamily="2" charset="2"/>
              </a:rPr>
              <a:t>i</a:t>
            </a:r>
            <a:r>
              <a:rPr lang="en-US" sz="1000">
                <a:sym typeface="Wingdings" pitchFamily="2" charset="2"/>
              </a:rPr>
              <a:t> (81.03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) m = ½ m 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 – ½ m 0</a:t>
            </a:r>
            <a:r>
              <a:rPr lang="en-US" sz="1000" baseline="30000">
                <a:sym typeface="Wingdings" pitchFamily="2" charset="2"/>
              </a:rPr>
              <a:t>2</a:t>
            </a:r>
            <a:endParaRPr lang="en-US" sz="1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	81.03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 = ½ 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 baseline="30000">
                <a:sym typeface="Wingdings" pitchFamily="2" charset="2"/>
              </a:rPr>
              <a:t>2</a:t>
            </a:r>
            <a:endParaRPr lang="en-US" sz="1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	162.05 m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/s</a:t>
            </a:r>
            <a:r>
              <a:rPr lang="en-US" sz="1000" baseline="30000">
                <a:sym typeface="Wingdings" pitchFamily="2" charset="2"/>
              </a:rPr>
              <a:t>2</a:t>
            </a:r>
            <a:r>
              <a:rPr lang="en-US" sz="1000">
                <a:sym typeface="Wingdings" pitchFamily="2" charset="2"/>
              </a:rPr>
              <a:t> = 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 baseline="30000">
                <a:sym typeface="Wingdings" pitchFamily="2" charset="2"/>
              </a:rPr>
              <a:t>2</a:t>
            </a:r>
            <a:endParaRPr lang="en-US" sz="1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	v</a:t>
            </a:r>
            <a:r>
              <a:rPr lang="en-US" sz="1000" baseline="-25000">
                <a:sym typeface="Wingdings" pitchFamily="2" charset="2"/>
              </a:rPr>
              <a:t>f</a:t>
            </a:r>
            <a:r>
              <a:rPr lang="en-US" sz="1000">
                <a:sym typeface="Wingdings" pitchFamily="2" charset="2"/>
              </a:rPr>
              <a:t> = 12.73 m/s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Free Fall:</a:t>
            </a:r>
          </a:p>
          <a:p>
            <a:pPr>
              <a:lnSpc>
                <a:spcPct val="90000"/>
              </a:lnSpc>
            </a:pPr>
            <a:r>
              <a:rPr lang="en-US" sz="1000">
                <a:sym typeface="Wingdings" pitchFamily="2" charset="2"/>
              </a:rPr>
              <a:t>v</a:t>
            </a:r>
            <a:r>
              <a:rPr lang="en-US" sz="1000" baseline="-25000">
                <a:sym typeface="Wingdings" pitchFamily="2" charset="2"/>
              </a:rPr>
              <a:t>0</a:t>
            </a:r>
            <a:r>
              <a:rPr lang="en-US" sz="1000">
                <a:sym typeface="Wingdings" pitchFamily="2" charset="2"/>
              </a:rPr>
              <a:t> = 12.73 m/s</a:t>
            </a:r>
          </a:p>
          <a:p>
            <a:pPr>
              <a:lnSpc>
                <a:spcPct val="90000"/>
              </a:lnSpc>
            </a:pPr>
            <a:r>
              <a:rPr lang="en-US" sz="1000"/>
              <a:t> F</a:t>
            </a:r>
            <a:r>
              <a:rPr lang="en-US" sz="1000" baseline="-25000"/>
              <a:t>y</a:t>
            </a:r>
            <a:r>
              <a:rPr lang="en-US" sz="1000"/>
              <a:t> = -W</a:t>
            </a:r>
          </a:p>
          <a:p>
            <a:pPr>
              <a:lnSpc>
                <a:spcPct val="90000"/>
              </a:lnSpc>
            </a:pPr>
            <a:r>
              <a:rPr lang="en-US" sz="1000"/>
              <a:t> F</a:t>
            </a:r>
            <a:r>
              <a:rPr lang="en-US" sz="1000" baseline="-25000"/>
              <a:t>x</a:t>
            </a:r>
            <a:r>
              <a:rPr lang="en-US" sz="1000"/>
              <a:t> = 0</a:t>
            </a:r>
          </a:p>
          <a:p>
            <a:pPr>
              <a:lnSpc>
                <a:spcPct val="90000"/>
              </a:lnSpc>
            </a:pPr>
            <a:r>
              <a:rPr lang="en-US" sz="1000"/>
              <a:t> s</a:t>
            </a:r>
            <a:r>
              <a:rPr lang="en-US" sz="1000" baseline="-25000"/>
              <a:t>y</a:t>
            </a:r>
            <a:r>
              <a:rPr lang="en-US" sz="1000"/>
              <a:t> = -5 m</a:t>
            </a:r>
            <a:br>
              <a:rPr lang="en-US" sz="1000"/>
            </a:br>
            <a:r>
              <a:rPr lang="en-US" sz="1000"/>
              <a:t> W</a:t>
            </a:r>
            <a:r>
              <a:rPr lang="en-US" sz="1000" baseline="-25000"/>
              <a:t>y</a:t>
            </a:r>
            <a:r>
              <a:rPr lang="en-US" sz="1000"/>
              <a:t> = -mg (-5 m) = (49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  <a:r>
              <a:rPr lang="en-US" sz="1000"/>
              <a:t>) m</a:t>
            </a:r>
          </a:p>
          <a:p>
            <a:pPr>
              <a:lnSpc>
                <a:spcPct val="90000"/>
              </a:lnSpc>
            </a:pPr>
            <a:r>
              <a:rPr lang="en-US" sz="1000"/>
              <a:t> W = KE</a:t>
            </a:r>
            <a:r>
              <a:rPr lang="en-US" sz="1000" baseline="-25000"/>
              <a:t>f</a:t>
            </a:r>
            <a:r>
              <a:rPr lang="en-US" sz="1000"/>
              <a:t> – KE</a:t>
            </a:r>
            <a:r>
              <a:rPr lang="en-US" sz="1000" baseline="-25000"/>
              <a:t>i</a:t>
            </a:r>
            <a:r>
              <a:rPr lang="en-US" sz="1000"/>
              <a:t> </a:t>
            </a:r>
            <a:r>
              <a:rPr lang="en-US" sz="1000">
                <a:sym typeface="Wingdings" pitchFamily="2" charset="2"/>
              </a:rPr>
              <a:t> </a:t>
            </a:r>
            <a:r>
              <a:rPr lang="en-US" sz="1000"/>
              <a:t>(49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  <a:r>
              <a:rPr lang="en-US" sz="1000"/>
              <a:t>) m = ½ (m) v</a:t>
            </a:r>
            <a:r>
              <a:rPr lang="en-US" sz="1000" baseline="-25000"/>
              <a:t>f</a:t>
            </a:r>
            <a:r>
              <a:rPr lang="en-US" sz="1000" baseline="30000"/>
              <a:t>2</a:t>
            </a:r>
            <a:r>
              <a:rPr lang="en-US" sz="1000"/>
              <a:t> – ½ (m) (12.73 m/s)</a:t>
            </a:r>
            <a:r>
              <a:rPr lang="en-US" sz="1000" baseline="30000"/>
              <a:t>2</a:t>
            </a:r>
            <a:endParaRPr lang="en-US" sz="1000"/>
          </a:p>
          <a:p>
            <a:pPr>
              <a:lnSpc>
                <a:spcPct val="90000"/>
              </a:lnSpc>
            </a:pPr>
            <a:r>
              <a:rPr lang="en-US" sz="1000"/>
              <a:t>	49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 </a:t>
            </a:r>
            <a:r>
              <a:rPr lang="en-US" sz="1000"/>
              <a:t>= ½ v</a:t>
            </a:r>
            <a:r>
              <a:rPr lang="en-US" sz="1000" baseline="-25000"/>
              <a:t>f</a:t>
            </a:r>
            <a:r>
              <a:rPr lang="en-US" sz="1000" baseline="30000"/>
              <a:t>2 </a:t>
            </a:r>
            <a:r>
              <a:rPr lang="en-US" sz="1000"/>
              <a:t>– 6.365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US" sz="1000"/>
              <a:t>	55.365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 </a:t>
            </a:r>
            <a:r>
              <a:rPr lang="en-US" sz="1000"/>
              <a:t>= ½ v</a:t>
            </a:r>
            <a:r>
              <a:rPr lang="en-US" sz="1000" baseline="-25000"/>
              <a:t>f</a:t>
            </a:r>
            <a:r>
              <a:rPr lang="en-US" sz="10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US" sz="1000" baseline="30000"/>
              <a:t>	</a:t>
            </a:r>
            <a:r>
              <a:rPr lang="en-US" sz="1000"/>
              <a:t>110.73 m</a:t>
            </a:r>
            <a:r>
              <a:rPr lang="en-US" sz="1000" baseline="30000"/>
              <a:t>2</a:t>
            </a:r>
            <a:r>
              <a:rPr lang="en-US" sz="1000"/>
              <a:t>/s</a:t>
            </a:r>
            <a:r>
              <a:rPr lang="en-US" sz="1000" baseline="30000"/>
              <a:t>2</a:t>
            </a:r>
            <a:r>
              <a:rPr lang="en-US" sz="1000"/>
              <a:t> = v</a:t>
            </a:r>
            <a:r>
              <a:rPr lang="en-US" sz="1000" baseline="-25000"/>
              <a:t>f</a:t>
            </a:r>
            <a:r>
              <a:rPr lang="en-US" sz="10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US" sz="1000" baseline="30000"/>
              <a:t>	</a:t>
            </a:r>
            <a:r>
              <a:rPr lang="en-US" sz="1000"/>
              <a:t>10.52 m/s =</a:t>
            </a:r>
            <a:r>
              <a:rPr lang="en-US" sz="1000" baseline="30000"/>
              <a:t> </a:t>
            </a:r>
            <a:r>
              <a:rPr lang="en-US" sz="1000"/>
              <a:t>v</a:t>
            </a:r>
            <a:r>
              <a:rPr lang="en-US" sz="1000" baseline="-25000"/>
              <a:t>f</a:t>
            </a:r>
            <a:endParaRPr lang="en-US" sz="1000" baseline="30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AADA-22EC-4366-8C7B-424AF977A64B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2DF0-FEB9-4186-A7EE-B593D3C3D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Work-Energy Theorem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r>
              <a:rPr lang="en-US" dirty="0" smtClean="0"/>
              <a:t>Work </a:t>
            </a:r>
            <a:r>
              <a:rPr lang="en-US" dirty="0" smtClean="0">
                <a:sym typeface="Wingdings" pitchFamily="2" charset="2"/>
              </a:rPr>
              <a:t>:  </a:t>
            </a:r>
            <a:r>
              <a:rPr lang="en-US" dirty="0" err="1" smtClean="0">
                <a:sym typeface="Wingdings" pitchFamily="2" charset="2"/>
              </a:rPr>
              <a:t>W</a:t>
            </a:r>
            <a:r>
              <a:rPr lang="en-US" sz="1600" dirty="0" err="1" smtClean="0">
                <a:sym typeface="Wingdings" pitchFamily="2" charset="2"/>
              </a:rPr>
              <a:t>net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err="1" smtClean="0">
                <a:sym typeface="Wingdings" pitchFamily="2" charset="2"/>
              </a:rPr>
              <a:t>F</a:t>
            </a:r>
            <a:r>
              <a:rPr lang="en-US" sz="1600" dirty="0" err="1" smtClean="0">
                <a:sym typeface="Wingdings" pitchFamily="2" charset="2"/>
              </a:rPr>
              <a:t>net</a:t>
            </a:r>
            <a:r>
              <a:rPr lang="en-US" dirty="0" err="1" smtClean="0">
                <a:sym typeface="Wingdings" pitchFamily="2" charset="2"/>
              </a:rPr>
              <a:t>d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sz="2800" dirty="0" smtClean="0"/>
              <a:t>However, we know </a:t>
            </a:r>
            <a:r>
              <a:rPr lang="en-US" sz="2800" dirty="0" err="1" smtClean="0"/>
              <a:t>F</a:t>
            </a:r>
            <a:r>
              <a:rPr lang="en-US" sz="1600" dirty="0" err="1" smtClean="0"/>
              <a:t>net</a:t>
            </a:r>
            <a:r>
              <a:rPr lang="en-US" sz="2800" dirty="0" smtClean="0"/>
              <a:t> </a:t>
            </a:r>
            <a:r>
              <a:rPr lang="en-US" sz="2800" dirty="0"/>
              <a:t>= ma</a:t>
            </a:r>
          </a:p>
          <a:p>
            <a:r>
              <a:rPr lang="en-US" dirty="0" smtClean="0"/>
              <a:t>So </a:t>
            </a:r>
            <a:r>
              <a:rPr lang="en-US" dirty="0"/>
              <a:t>work gives an object some acceleration</a:t>
            </a:r>
          </a:p>
          <a:p>
            <a:endParaRPr lang="en-US" dirty="0"/>
          </a:p>
          <a:p>
            <a:r>
              <a:rPr lang="en-US" dirty="0"/>
              <a:t>Acceleration means the velocity changes</a:t>
            </a:r>
          </a:p>
          <a:p>
            <a:endParaRPr lang="en-US" dirty="0"/>
          </a:p>
        </p:txBody>
      </p:sp>
      <p:pic>
        <p:nvPicPr>
          <p:cNvPr id="4" name="Picture 10" descr="FG07_015"/>
          <p:cNvPicPr>
            <a:picLocks noChangeAspect="1" noChangeArrowheads="1"/>
          </p:cNvPicPr>
          <p:nvPr/>
        </p:nvPicPr>
        <p:blipFill>
          <a:blip r:embed="rId2" cstate="print"/>
          <a:srcRect t="24001" b="36000"/>
          <a:stretch>
            <a:fillRect/>
          </a:stretch>
        </p:blipFill>
        <p:spPr bwMode="auto">
          <a:xfrm>
            <a:off x="685800" y="914400"/>
            <a:ext cx="7620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 of Work-Energy Th.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i="1" dirty="0"/>
              <a:t>F = </a:t>
            </a:r>
            <a:r>
              <a:rPr lang="en-US" i="1" dirty="0" smtClean="0"/>
              <a:t>m ∆ a</a:t>
            </a:r>
            <a:endParaRPr lang="en-US" i="1" dirty="0"/>
          </a:p>
          <a:p>
            <a:r>
              <a:rPr lang="en-US" i="1" dirty="0" err="1" smtClean="0"/>
              <a:t>Fd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i="1" dirty="0" smtClean="0"/>
              <a:t>ma ∆ d</a:t>
            </a:r>
            <a:endParaRPr lang="en-US" i="1" dirty="0"/>
          </a:p>
          <a:p>
            <a:r>
              <a:rPr lang="en-US" i="1" dirty="0"/>
              <a:t>v</a:t>
            </a:r>
            <a:r>
              <a:rPr lang="en-US" i="1" baseline="-25000" dirty="0"/>
              <a:t>f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2</a:t>
            </a:r>
            <a:r>
              <a:rPr lang="en-US" i="1" dirty="0" smtClean="0"/>
              <a:t>a∆d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solve for </a:t>
            </a:r>
            <a:r>
              <a:rPr lang="en-US" i="1" dirty="0" err="1" smtClean="0"/>
              <a:t>a∆d</a:t>
            </a:r>
            <a:r>
              <a:rPr lang="en-US" dirty="0" smtClean="0"/>
              <a:t> </a:t>
            </a:r>
            <a:endParaRPr lang="en-US" i="1" dirty="0">
              <a:sym typeface="Wingdings" pitchFamily="2" charset="2"/>
            </a:endParaRPr>
          </a:p>
          <a:p>
            <a:pPr lvl="2"/>
            <a:r>
              <a:rPr lang="en-US" sz="2800" i="1" dirty="0" err="1" smtClean="0"/>
              <a:t>a∆d</a:t>
            </a:r>
            <a:r>
              <a:rPr lang="en-US" sz="2800" dirty="0" smtClean="0"/>
              <a:t>  </a:t>
            </a:r>
            <a:r>
              <a:rPr lang="en-US" sz="2800" dirty="0"/>
              <a:t>= ½ (</a:t>
            </a:r>
            <a:r>
              <a:rPr lang="en-US" sz="2800" i="1" dirty="0"/>
              <a:t>v</a:t>
            </a:r>
            <a:r>
              <a:rPr lang="en-US" sz="2800" i="1" baseline="-25000" dirty="0"/>
              <a:t>f</a:t>
            </a:r>
            <a:r>
              <a:rPr lang="en-US" sz="2800" baseline="30000" dirty="0"/>
              <a:t>2</a:t>
            </a:r>
            <a:r>
              <a:rPr lang="en-US" sz="2800" dirty="0"/>
              <a:t> – </a:t>
            </a:r>
            <a:r>
              <a:rPr lang="en-US" sz="2800" i="1" dirty="0" smtClean="0"/>
              <a:t>v</a:t>
            </a:r>
            <a:r>
              <a:rPr lang="en-US" sz="2800" i="1" baseline="-25000" dirty="0"/>
              <a:t>i</a:t>
            </a:r>
            <a:r>
              <a:rPr lang="en-US" sz="2800" baseline="30000" dirty="0" smtClean="0"/>
              <a:t>2</a:t>
            </a:r>
            <a:r>
              <a:rPr lang="en-US" sz="2800" dirty="0"/>
              <a:t>)</a:t>
            </a:r>
          </a:p>
          <a:p>
            <a:r>
              <a:rPr lang="en-US" i="1" dirty="0" smtClean="0"/>
              <a:t>F ∆ d </a:t>
            </a:r>
            <a:r>
              <a:rPr lang="en-US" i="1" dirty="0"/>
              <a:t>= m </a:t>
            </a:r>
            <a:r>
              <a:rPr lang="en-US" dirty="0"/>
              <a:t>½ (</a:t>
            </a:r>
            <a:r>
              <a:rPr lang="en-US" i="1" dirty="0"/>
              <a:t>v</a:t>
            </a:r>
            <a:r>
              <a:rPr lang="en-US" i="1" baseline="-25000" dirty="0"/>
              <a:t>f</a:t>
            </a:r>
            <a:r>
              <a:rPr lang="en-US" baseline="30000" dirty="0"/>
              <a:t>2</a:t>
            </a:r>
            <a:r>
              <a:rPr lang="en-US" dirty="0"/>
              <a:t> – </a:t>
            </a:r>
            <a:r>
              <a:rPr lang="en-US" i="1" dirty="0" smtClean="0"/>
              <a:t>v</a:t>
            </a:r>
            <a:r>
              <a:rPr lang="en-US" i="1" baseline="-25000" dirty="0"/>
              <a:t>i</a:t>
            </a:r>
            <a:r>
              <a:rPr lang="en-US" baseline="30000" dirty="0" smtClean="0"/>
              <a:t>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 smtClean="0"/>
              <a:t>W</a:t>
            </a:r>
            <a:r>
              <a:rPr lang="en-US" sz="1600" dirty="0" err="1" smtClean="0"/>
              <a:t>net</a:t>
            </a:r>
            <a:r>
              <a:rPr lang="en-US" dirty="0" smtClean="0"/>
              <a:t> </a:t>
            </a:r>
            <a:r>
              <a:rPr lang="en-US" dirty="0"/>
              <a:t>= ½ m</a:t>
            </a:r>
            <a:r>
              <a:rPr lang="en-US" i="1" dirty="0"/>
              <a:t>v</a:t>
            </a:r>
            <a:r>
              <a:rPr lang="en-US" i="1" baseline="-25000" dirty="0"/>
              <a:t>f</a:t>
            </a:r>
            <a:r>
              <a:rPr lang="en-US" baseline="30000" dirty="0"/>
              <a:t>2</a:t>
            </a:r>
            <a:r>
              <a:rPr lang="en-US" dirty="0"/>
              <a:t> – ½ </a:t>
            </a:r>
            <a:r>
              <a:rPr lang="en-US" dirty="0" smtClean="0"/>
              <a:t>m</a:t>
            </a:r>
            <a:r>
              <a:rPr lang="en-US" i="1" dirty="0" smtClean="0"/>
              <a:t>v</a:t>
            </a:r>
            <a:r>
              <a:rPr lang="en-US" i="1" baseline="-25000" dirty="0"/>
              <a:t>i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98308" name="Oval 4"/>
          <p:cNvSpPr>
            <a:spLocks noChangeArrowheads="1"/>
          </p:cNvSpPr>
          <p:nvPr/>
        </p:nvSpPr>
        <p:spPr bwMode="auto">
          <a:xfrm>
            <a:off x="381000" y="4876800"/>
            <a:ext cx="5257800" cy="838200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983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Kinetic Energy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Energy due to motion </a:t>
            </a:r>
          </a:p>
          <a:p>
            <a:pPr lvl="1"/>
            <a:r>
              <a:rPr lang="en-US" dirty="0"/>
              <a:t>If something in motion hits an object, </a:t>
            </a:r>
            <a:r>
              <a:rPr lang="en-US" dirty="0" smtClean="0"/>
              <a:t>the object will </a:t>
            </a:r>
            <a:r>
              <a:rPr lang="en-US" dirty="0"/>
              <a:t>move a some distance</a:t>
            </a:r>
          </a:p>
          <a:p>
            <a:endParaRPr lang="en-US" dirty="0"/>
          </a:p>
          <a:p>
            <a:r>
              <a:rPr lang="en-US" dirty="0"/>
              <a:t>KE = ½ mv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Scalar</a:t>
            </a:r>
          </a:p>
          <a:p>
            <a:pPr lvl="1"/>
            <a:r>
              <a:rPr lang="en-US" dirty="0"/>
              <a:t>Unit is joule 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Work-Energy Theorem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Net </a:t>
            </a:r>
            <a:r>
              <a:rPr lang="en-US" b="1" dirty="0" smtClean="0"/>
              <a:t>work done </a:t>
            </a:r>
            <a:r>
              <a:rPr lang="en-US" dirty="0" smtClean="0"/>
              <a:t>= </a:t>
            </a:r>
            <a:r>
              <a:rPr lang="en-US" dirty="0"/>
              <a:t>change in kinetic </a:t>
            </a:r>
            <a:r>
              <a:rPr lang="en-US" dirty="0" smtClean="0"/>
              <a:t>energy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971800"/>
            <a:ext cx="40767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0.075-kg arrow is fired horizontally.  The bowstring exerts an average force of 65 N on the arrow over a distance of 0.90 m.  With what speed does the arrow leave the bow?</a:t>
            </a:r>
          </a:p>
          <a:p>
            <a:endParaRPr lang="en-US"/>
          </a:p>
          <a:p>
            <a:r>
              <a:rPr lang="en-US"/>
              <a:t>39.5 m/s</a:t>
            </a:r>
          </a:p>
        </p:txBody>
      </p:sp>
      <p:pic>
        <p:nvPicPr>
          <p:cNvPr id="101380" name="Picture 4" descr="bow_and_arr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733800"/>
            <a:ext cx="2849563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extreme-skiers-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648075"/>
            <a:ext cx="4762500" cy="3209925"/>
          </a:xfrm>
          <a:prstGeom prst="rect">
            <a:avLst/>
          </a:prstGeom>
          <a:noFill/>
        </p:spPr>
      </p:pic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629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foolish skier, starting from rest, coasts down a mountain that makes an angle of 30</a:t>
            </a:r>
            <a:r>
              <a:rPr lang="en-US" sz="2800">
                <a:cs typeface="Arial" pitchFamily="34" charset="0"/>
              </a:rPr>
              <a:t>° with the horizontal.  The coefficient of kinetic friction between her skis and the snow is 0.100.  She coasts for a distance of 20 m before coming to the edge of a cliff and lands downhill at a point whose vertical distance is 5 m below the edge.  How fast is she going just before she lands?</a:t>
            </a:r>
          </a:p>
          <a:p>
            <a:pPr>
              <a:lnSpc>
                <a:spcPct val="90000"/>
              </a:lnSpc>
            </a:pPr>
            <a:endParaRPr lang="en-US" sz="280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cs typeface="Arial" pitchFamily="34" charset="0"/>
              </a:rPr>
              <a:t>10.52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422</Words>
  <Application>Microsoft Office PowerPoint</Application>
  <PresentationFormat>On-screen Show (4:3)</PresentationFormat>
  <Paragraphs>65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Work-Energy Theorem</vt:lpstr>
      <vt:lpstr>Derivation of Work-Energy Th.</vt:lpstr>
      <vt:lpstr>Kinetic Energy</vt:lpstr>
      <vt:lpstr>Work-Energy Theorem</vt:lpstr>
      <vt:lpstr>Example 1</vt:lpstr>
      <vt:lpstr>Example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Work-Energy Theorem</dc:title>
  <dc:creator>user</dc:creator>
  <cp:lastModifiedBy>AA</cp:lastModifiedBy>
  <cp:revision>16</cp:revision>
  <dcterms:created xsi:type="dcterms:W3CDTF">2012-04-04T02:37:10Z</dcterms:created>
  <dcterms:modified xsi:type="dcterms:W3CDTF">2012-04-04T05:56:38Z</dcterms:modified>
</cp:coreProperties>
</file>